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1" d="100"/>
          <a:sy n="51" d="100"/>
        </p:scale>
        <p:origin x="582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12/1/2015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12/1/2015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456" y="2276872"/>
            <a:ext cx="10058400" cy="1711037"/>
          </a:xfrm>
        </p:spPr>
        <p:txBody>
          <a:bodyPr/>
          <a:lstStyle/>
          <a:p>
            <a:r>
              <a:rPr dirty="0" smtClean="0"/>
              <a:t>School Information System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368" y="4653136"/>
            <a:ext cx="10058400" cy="1601331"/>
          </a:xfrm>
        </p:spPr>
        <p:txBody>
          <a:bodyPr/>
          <a:lstStyle/>
          <a:p>
            <a:r>
              <a:rPr dirty="0" smtClean="0"/>
              <a:t>M </a:t>
            </a:r>
            <a:r>
              <a:rPr dirty="0" err="1" smtClean="0"/>
              <a:t>Hudya</a:t>
            </a:r>
            <a:r>
              <a:rPr dirty="0" smtClean="0"/>
              <a:t> </a:t>
            </a:r>
            <a:r>
              <a:rPr dirty="0" err="1" smtClean="0"/>
              <a:t>Ramadhana</a:t>
            </a:r>
            <a:endParaRPr dirty="0" smtClean="0"/>
          </a:p>
          <a:p>
            <a:r>
              <a:rPr lang="x-none" dirty="0" smtClean="0"/>
              <a:t>Mutia Ayu Dianita</a:t>
            </a:r>
          </a:p>
          <a:p>
            <a:r>
              <a:rPr lang="x-none" dirty="0" smtClean="0"/>
              <a:t>Radityo Harimurti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912878"/>
            <a:ext cx="5333638" cy="5586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836712"/>
            <a:ext cx="3552951" cy="1828800"/>
          </a:xfrm>
        </p:spPr>
        <p:txBody>
          <a:bodyPr/>
          <a:lstStyle/>
          <a:p>
            <a:r>
              <a:rPr dirty="0" smtClean="0"/>
              <a:t>NORMALIZATION</a:t>
            </a:r>
            <a:endParaRPr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400" y="3429000"/>
            <a:ext cx="5340096" cy="27813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160" y="21095"/>
            <a:ext cx="4381128" cy="1828800"/>
          </a:xfrm>
        </p:spPr>
        <p:txBody>
          <a:bodyPr/>
          <a:lstStyle/>
          <a:p>
            <a:r>
              <a:rPr dirty="0" smtClean="0"/>
              <a:t>TABLES AFTER 1NF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66" y="231371"/>
            <a:ext cx="2160240" cy="6395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19" y="2667173"/>
            <a:ext cx="5026298" cy="2198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212" y="908720"/>
            <a:ext cx="1735064" cy="395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620688"/>
            <a:ext cx="6696744" cy="56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652056" y="1052736"/>
            <a:ext cx="219021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Tables </a:t>
            </a:r>
            <a:br>
              <a:rPr lang="id-ID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id-ID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</a:t>
            </a:r>
            <a:br>
              <a:rPr lang="id-ID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id-ID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2NF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963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3223" y="766489"/>
            <a:ext cx="3127248" cy="1828800"/>
          </a:xfrm>
        </p:spPr>
        <p:txBody>
          <a:bodyPr/>
          <a:lstStyle/>
          <a:p>
            <a:r>
              <a:rPr lang="id-ID" dirty="0" smtClean="0"/>
              <a:t>MAPPING TABLE </a:t>
            </a:r>
            <a:br>
              <a:rPr lang="id-ID" dirty="0" smtClean="0"/>
            </a:br>
            <a:r>
              <a:rPr lang="id-ID" dirty="0" smtClean="0"/>
              <a:t>METHOD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" y="-37405"/>
            <a:ext cx="7459826" cy="68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8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636912"/>
            <a:ext cx="4464496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6000" dirty="0" smtClean="0"/>
              <a:t>THANKS FOR YOUR ATTENTION</a:t>
            </a:r>
            <a:endParaRPr lang="id-ID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849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 smtClean="0"/>
              <a:t>Content</a:t>
            </a:r>
            <a:endParaRPr sz="6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dirty="0" smtClean="0"/>
              <a:t>Background (</a:t>
            </a:r>
            <a:r>
              <a:rPr dirty="0" err="1" smtClean="0"/>
              <a:t>Radit</a:t>
            </a:r>
            <a:r>
              <a:rPr dirty="0" smtClean="0"/>
              <a:t>)</a:t>
            </a:r>
            <a:endParaRPr dirty="0"/>
          </a:p>
          <a:p>
            <a:r>
              <a:rPr dirty="0" smtClean="0"/>
              <a:t>System Analysis (</a:t>
            </a:r>
            <a:r>
              <a:rPr dirty="0" err="1" smtClean="0"/>
              <a:t>Radit</a:t>
            </a:r>
            <a:r>
              <a:rPr dirty="0" smtClean="0"/>
              <a:t>)</a:t>
            </a:r>
            <a:endParaRPr dirty="0"/>
          </a:p>
          <a:p>
            <a:r>
              <a:rPr dirty="0" smtClean="0"/>
              <a:t>Attributes (</a:t>
            </a:r>
            <a:r>
              <a:rPr dirty="0" err="1" smtClean="0"/>
              <a:t>Radit</a:t>
            </a:r>
            <a:r>
              <a:rPr dirty="0" smtClean="0"/>
              <a:t>)</a:t>
            </a:r>
          </a:p>
          <a:p>
            <a:r>
              <a:rPr lang="x-none" dirty="0" smtClean="0"/>
              <a:t>Entities Relational Diagram (Mutia)</a:t>
            </a:r>
          </a:p>
          <a:p>
            <a:r>
              <a:rPr lang="x-none" dirty="0" smtClean="0"/>
              <a:t>Tables (Mutia)</a:t>
            </a:r>
          </a:p>
          <a:p>
            <a:r>
              <a:rPr lang="x-none" dirty="0" smtClean="0"/>
              <a:t>Normalization (Kiddy)</a:t>
            </a:r>
          </a:p>
          <a:p>
            <a:r>
              <a:rPr lang="x-none" dirty="0" smtClean="0"/>
              <a:t>Tables After 1NF (Kiddy)</a:t>
            </a:r>
          </a:p>
          <a:p>
            <a:r>
              <a:rPr lang="x-none" dirty="0" smtClean="0"/>
              <a:t>Tables After 2NF (Kiddy)</a:t>
            </a:r>
          </a:p>
          <a:p>
            <a:r>
              <a:rPr lang="x-none" dirty="0" smtClean="0"/>
              <a:t>Mapping Table Method (Mutia)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Background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276872"/>
            <a:ext cx="39814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 smtClean="0"/>
              <a:t>System Analysis</a:t>
            </a:r>
            <a:endParaRPr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sz="3200" dirty="0" smtClean="0"/>
              <a:t>System Summary</a:t>
            </a:r>
            <a:endParaRPr sz="3200" dirty="0"/>
          </a:p>
          <a:p>
            <a:r>
              <a:rPr sz="3200" dirty="0" smtClean="0"/>
              <a:t>System Process</a:t>
            </a:r>
            <a:endParaRPr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78296"/>
            <a:ext cx="9144000" cy="11430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id-ID" dirty="0" smtClean="0"/>
              <a:t>ttributes</a:t>
            </a:r>
            <a:endParaRPr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050642"/>
              </p:ext>
            </p:extLst>
          </p:nvPr>
        </p:nvGraphicFramePr>
        <p:xfrm>
          <a:off x="695400" y="764706"/>
          <a:ext cx="10657184" cy="5904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26189"/>
                <a:gridCol w="5330995"/>
              </a:tblGrid>
              <a:tr h="6248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4000" dirty="0">
                          <a:effectLst/>
                        </a:rPr>
                        <a:t>ENTITIES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4000">
                          <a:effectLst/>
                        </a:rPr>
                        <a:t>ATTRIBUTES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1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Student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Id_student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1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Password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1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Name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1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Sex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1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Birthdate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1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Address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1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phone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1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Class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Id_class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1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Name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1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Id_headclass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1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Parents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Name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1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Address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1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Phone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400" y="188640"/>
            <a:ext cx="9144000" cy="1506537"/>
          </a:xfrm>
        </p:spPr>
        <p:txBody>
          <a:bodyPr>
            <a:normAutofit/>
          </a:bodyPr>
          <a:lstStyle/>
          <a:p>
            <a:r>
              <a:rPr sz="2800" dirty="0" smtClean="0"/>
              <a:t>Attributes</a:t>
            </a:r>
            <a:endParaRPr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11258"/>
              </p:ext>
            </p:extLst>
          </p:nvPr>
        </p:nvGraphicFramePr>
        <p:xfrm>
          <a:off x="479376" y="692696"/>
          <a:ext cx="11089232" cy="664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2115"/>
                <a:gridCol w="5547117"/>
              </a:tblGrid>
              <a:tr h="6647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3600" dirty="0">
                          <a:effectLst/>
                        </a:rPr>
                        <a:t>ENTITIES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3600" dirty="0">
                          <a:effectLst/>
                        </a:rPr>
                        <a:t>ATTRIBUTES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47568"/>
              </p:ext>
            </p:extLst>
          </p:nvPr>
        </p:nvGraphicFramePr>
        <p:xfrm>
          <a:off x="479376" y="1340768"/>
          <a:ext cx="11089232" cy="5235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2115"/>
                <a:gridCol w="5547117"/>
              </a:tblGrid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effectLst/>
                        </a:rPr>
                        <a:t>Majoring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effectLst/>
                        </a:rPr>
                        <a:t>Id_majoring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 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Name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Course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Id_course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 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Name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Teacher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Id_subject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Employee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Id_employee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 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Password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 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Name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 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Sex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 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Birthdate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 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Address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effectLst/>
                        </a:rPr>
                        <a:t> 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effectLst/>
                        </a:rPr>
                        <a:t>Phone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ENTITIES RELATIONAL DIAGRAM</a:t>
            </a:r>
            <a:endParaRPr dirty="0"/>
          </a:p>
        </p:txBody>
      </p:sp>
      <p:sp>
        <p:nvSpPr>
          <p:cNvPr id="7" name="Rounded Rectangle 6"/>
          <p:cNvSpPr/>
          <p:nvPr/>
        </p:nvSpPr>
        <p:spPr>
          <a:xfrm>
            <a:off x="1775520" y="4005064"/>
            <a:ext cx="288032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CLICK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 smtClean="0"/>
              <a:t>TABLES</a:t>
            </a:r>
            <a:endParaRPr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05163"/>
              </p:ext>
            </p:extLst>
          </p:nvPr>
        </p:nvGraphicFramePr>
        <p:xfrm>
          <a:off x="551384" y="2420888"/>
          <a:ext cx="1872208" cy="3744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</a:tblGrid>
              <a:tr h="8734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Student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1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u="sng">
                          <a:effectLst/>
                        </a:rPr>
                        <a:t>Id_student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1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Password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1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Name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1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Sex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1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Birthdate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1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Address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1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Phone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08262"/>
              </p:ext>
            </p:extLst>
          </p:nvPr>
        </p:nvGraphicFramePr>
        <p:xfrm>
          <a:off x="2567608" y="2420888"/>
          <a:ext cx="2088232" cy="3744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32"/>
              </a:tblGrid>
              <a:tr h="874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Employee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01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u="sng">
                          <a:effectLst/>
                        </a:rPr>
                        <a:t>Id_employee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01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Password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01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Name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01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Sex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01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Birthdate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01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Address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01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Phone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92923"/>
              </p:ext>
            </p:extLst>
          </p:nvPr>
        </p:nvGraphicFramePr>
        <p:xfrm>
          <a:off x="4799856" y="2420888"/>
          <a:ext cx="2443520" cy="20870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3520"/>
              </a:tblGrid>
              <a:tr h="8670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Parents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6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Name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6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Address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6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phone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38885"/>
              </p:ext>
            </p:extLst>
          </p:nvPr>
        </p:nvGraphicFramePr>
        <p:xfrm>
          <a:off x="4871864" y="4653136"/>
          <a:ext cx="2311757" cy="1525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1757"/>
              </a:tblGrid>
              <a:tr h="10085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3600" dirty="0">
                          <a:effectLst/>
                        </a:rPr>
                        <a:t>Teacher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67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effectLst/>
                        </a:rPr>
                        <a:t>Id_course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24992"/>
              </p:ext>
            </p:extLst>
          </p:nvPr>
        </p:nvGraphicFramePr>
        <p:xfrm>
          <a:off x="7392144" y="2420888"/>
          <a:ext cx="1872208" cy="2088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</a:tblGrid>
              <a:tr h="10768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Majoring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56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u="sng">
                          <a:effectLst/>
                        </a:rPr>
                        <a:t>Id_majoring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56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Name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02731"/>
              </p:ext>
            </p:extLst>
          </p:nvPr>
        </p:nvGraphicFramePr>
        <p:xfrm>
          <a:off x="7536160" y="4653136"/>
          <a:ext cx="1872208" cy="1751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</a:tblGrid>
              <a:tr h="8789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Course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8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 u="sng">
                          <a:effectLst/>
                        </a:rPr>
                        <a:t>Id_course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8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effectLst/>
                        </a:rPr>
                        <a:t>Name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90217"/>
              </p:ext>
            </p:extLst>
          </p:nvPr>
        </p:nvGraphicFramePr>
        <p:xfrm>
          <a:off x="9731896" y="2420888"/>
          <a:ext cx="1872208" cy="3456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</a:tblGrid>
              <a:tr h="1435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Class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37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u="sng">
                          <a:effectLst/>
                        </a:rPr>
                        <a:t>Id_class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37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Name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37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Id_headclass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196752"/>
            <a:ext cx="2232248" cy="5488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980728"/>
            <a:ext cx="2520280" cy="55231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75815" y="273422"/>
            <a:ext cx="53602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NORMALIZATION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9734" y="4437112"/>
            <a:ext cx="38924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ABNORMAL </a:t>
            </a:r>
            <a:br>
              <a:rPr lang="id-ID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id-ID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</a:t>
            </a:r>
            <a:endParaRPr lang="id-ID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153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Candara</vt:lpstr>
      <vt:lpstr>Consolas</vt:lpstr>
      <vt:lpstr>Times New Roman</vt:lpstr>
      <vt:lpstr>Tech Computer 16x9</vt:lpstr>
      <vt:lpstr>School Information System</vt:lpstr>
      <vt:lpstr>Content</vt:lpstr>
      <vt:lpstr>Background</vt:lpstr>
      <vt:lpstr>System Analysis</vt:lpstr>
      <vt:lpstr>Attributes</vt:lpstr>
      <vt:lpstr>PowerPoint Presentation</vt:lpstr>
      <vt:lpstr>ENTITIES RELATIONAL DIAGRAM</vt:lpstr>
      <vt:lpstr>TABLES</vt:lpstr>
      <vt:lpstr>PowerPoint Presentation</vt:lpstr>
      <vt:lpstr>NORMALIZATION</vt:lpstr>
      <vt:lpstr>TABLES AFTER 1NF</vt:lpstr>
      <vt:lpstr>PowerPoint Presentation</vt:lpstr>
      <vt:lpstr>MAPPING TABLE  METHOD</vt:lpstr>
      <vt:lpstr>THANKS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2015-12-01T14:00:46Z</dcterms:created>
  <dcterms:modified xsi:type="dcterms:W3CDTF">2015-12-01T15:41:25Z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