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61" r:id="rId3"/>
    <p:sldId id="259" r:id="rId4"/>
    <p:sldId id="272" r:id="rId5"/>
    <p:sldId id="273" r:id="rId6"/>
    <p:sldId id="274" r:id="rId7"/>
    <p:sldId id="275" r:id="rId8"/>
    <p:sldId id="276" r:id="rId9"/>
    <p:sldId id="277"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pPr/>
              <a:t>25/6/2015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pPr/>
              <a:t>25/6/2015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pPr/>
              <a:t>25/6/2015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pPr/>
              <a:t>25/6/2015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pPr/>
              <a:t>25/6/2015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pPr/>
              <a:t>25/6/2015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pPr/>
              <a:t>25/6/2015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pPr/>
              <a:t>25/6/2015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25/6/2015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25/6/2015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pPr/>
              <a:t>25/6/2015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25/6/2015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test%20plan.doc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Risks.doc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test%20case.doc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test%20environment.doc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Testing%20Tools.doc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Testing%20Tools.docx" TargetMode="External"/><Relationship Id="rId2" Type="http://schemas.openxmlformats.org/officeDocument/2006/relationships/hyperlink" Target="requirements%20design%20and%20code%20review.docx" TargetMode="External"/><Relationship Id="rId1" Type="http://schemas.openxmlformats.org/officeDocument/2006/relationships/slideLayout" Target="../slideLayouts/slideLayout2.xml"/><Relationship Id="rId6" Type="http://schemas.openxmlformats.org/officeDocument/2006/relationships/hyperlink" Target="test%20matrics.docx" TargetMode="External"/><Relationship Id="rId5" Type="http://schemas.openxmlformats.org/officeDocument/2006/relationships/hyperlink" Target="Acceptance%20criteria.docx" TargetMode="External"/><Relationship Id="rId4" Type="http://schemas.openxmlformats.org/officeDocument/2006/relationships/hyperlink" Target="test%20case.doc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2280547" y="345540"/>
            <a:ext cx="7772400" cy="1470025"/>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		</a:t>
            </a:r>
            <a:r>
              <a:rPr kumimoji="0" lang="en-US" sz="1600" b="0" i="0" u="none" strike="noStrike" kern="1200" cap="none"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C</a:t>
            </a:r>
            <a:r>
              <a:rPr kumimoji="0" lang="id-ID" sz="1600" b="0" i="0" u="none" strike="noStrike" kern="1200" cap="none"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ontinuing Education Program</a:t>
            </a:r>
            <a:r>
              <a:rPr kumimoji="0" lang="en-US" sz="1600" b="0" i="0" u="none" strike="noStrike" kern="1200" cap="none"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
            </a:r>
            <a:br>
              <a:rPr kumimoji="0" lang="en-US" sz="1600" b="0" i="0" u="none" strike="noStrike" kern="1200" cap="none"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br>
            <a:r>
              <a:rPr kumimoji="0" lang="en-US" sz="1600" b="0" i="0" u="none" strike="noStrike" kern="1200" cap="none"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		</a:t>
            </a:r>
            <a:r>
              <a:rPr kumimoji="0" lang="id-ID" sz="1600" b="0" i="0" u="none" strike="noStrike" kern="1200" cap="none"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Centre for Computing and Information Technology</a:t>
            </a:r>
            <a:r>
              <a:rPr kumimoji="0" lang="en-US" sz="1600" b="0" i="0" u="none" strike="noStrike" kern="1200" cap="none"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
            </a:r>
            <a:br>
              <a:rPr kumimoji="0" lang="en-US" sz="1600" b="0" i="0" u="none" strike="noStrike" kern="1200" cap="none"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br>
            <a:r>
              <a:rPr kumimoji="0" lang="en-US" sz="1600" b="0" i="0" u="none" strike="noStrike" kern="1200" cap="none"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		</a:t>
            </a:r>
            <a:r>
              <a:rPr kumimoji="0" lang="id-ID" sz="1600" b="0" i="0" u="none" strike="noStrike" kern="1200" cap="none"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Faculty of Engineering – University of Indonesia</a:t>
            </a:r>
            <a:r>
              <a:rPr kumimoji="0" lang="en-US" sz="1600" b="0" i="0" u="none" strike="noStrike" kern="1200" cap="none"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
            </a:r>
            <a:br>
              <a:rPr kumimoji="0" lang="en-US" sz="1600" b="0" i="0" u="none" strike="noStrike" kern="1200" cap="none"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br>
            <a:r>
              <a:rPr kumimoji="0" lang="en-US" sz="1600" b="0" i="0" u="none" strike="noStrike" kern="1200" cap="none"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		</a:t>
            </a:r>
            <a:r>
              <a:rPr kumimoji="0" lang="id-ID" sz="1600" b="0" i="0" u="none" strike="noStrike" kern="1200" cap="none"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Tel: 021-7863508 Mail: ccit.@eng.ui.ac.id</a:t>
            </a:r>
            <a:r>
              <a:rPr kumimoji="0" lang="en-US" sz="1600" b="0" i="0" u="none" strike="noStrike" kern="1200" cap="none"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
            </a:r>
            <a:br>
              <a:rPr kumimoji="0" lang="en-US" sz="1600" b="0" i="0" u="none" strike="noStrike" kern="1200" cap="none"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br>
            <a:endParaRPr kumimoji="0" lang="id-ID" sz="16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p:txBody>
      </p:sp>
      <p:pic>
        <p:nvPicPr>
          <p:cNvPr id="13" name="Picture 12"/>
          <p:cNvPicPr/>
          <p:nvPr/>
        </p:nvPicPr>
        <p:blipFill>
          <a:blip r:embed="rId2" cstate="print">
            <a:extLst>
              <a:ext uri="{28A0092B-C50C-407E-A947-70E740481C1C}">
                <a14:useLocalDpi xmlns="" xmlns:a14="http://schemas.microsoft.com/office/drawing/2010/main" val="0"/>
              </a:ext>
            </a:extLst>
          </a:blip>
          <a:stretch>
            <a:fillRect/>
          </a:stretch>
        </p:blipFill>
        <p:spPr>
          <a:xfrm>
            <a:off x="2424563" y="288754"/>
            <a:ext cx="1560671" cy="1463040"/>
          </a:xfrm>
          <a:prstGeom prst="rect">
            <a:avLst/>
          </a:prstGeom>
        </p:spPr>
      </p:pic>
      <p:sp>
        <p:nvSpPr>
          <p:cNvPr id="14" name="Subtitle 2"/>
          <p:cNvSpPr txBox="1">
            <a:spLocks/>
          </p:cNvSpPr>
          <p:nvPr/>
        </p:nvSpPr>
        <p:spPr>
          <a:xfrm>
            <a:off x="3000627" y="1823802"/>
            <a:ext cx="6400800" cy="4441616"/>
          </a:xfrm>
          <a:prstGeom prst="rect">
            <a:avLst/>
          </a:prstGeom>
        </p:spPr>
        <p:txBody>
          <a:bodyPr vert="horz" lIns="0" rIns="18288">
            <a:normAutofit/>
          </a:bodyPr>
          <a:lstStyle/>
          <a:p>
            <a:pPr algn="ctr"/>
            <a:r>
              <a:rPr lang="id-ID" sz="2000" dirty="0">
                <a:latin typeface="SimHei" pitchFamily="49" charset="-122"/>
                <a:ea typeface="SimHei" pitchFamily="49" charset="-122"/>
              </a:rPr>
              <a:t>PROJECT </a:t>
            </a:r>
            <a:r>
              <a:rPr lang="en-US" sz="2000" dirty="0" smtClean="0">
                <a:latin typeface="SimHei" pitchFamily="49" charset="-122"/>
                <a:ea typeface="SimHei" pitchFamily="49" charset="-122"/>
              </a:rPr>
              <a:t>2</a:t>
            </a:r>
            <a:r>
              <a:rPr lang="id-ID" sz="2000" dirty="0" smtClean="0">
                <a:latin typeface="SimHei" pitchFamily="49" charset="-122"/>
                <a:ea typeface="SimHei" pitchFamily="49" charset="-122"/>
              </a:rPr>
              <a:t> </a:t>
            </a:r>
            <a:r>
              <a:rPr lang="id-ID" sz="2000" dirty="0">
                <a:latin typeface="SimHei" pitchFamily="49" charset="-122"/>
                <a:ea typeface="SimHei" pitchFamily="49" charset="-122"/>
              </a:rPr>
              <a:t>QUARTER</a:t>
            </a:r>
            <a:r>
              <a:rPr lang="en-US" sz="2000" dirty="0">
                <a:latin typeface="SimHei" pitchFamily="49" charset="-122"/>
                <a:ea typeface="SimHei" pitchFamily="49" charset="-122"/>
              </a:rPr>
              <a:t> </a:t>
            </a:r>
            <a:r>
              <a:rPr lang="en-US" sz="2000" dirty="0" smtClean="0">
                <a:latin typeface="SimHei" pitchFamily="49" charset="-122"/>
                <a:ea typeface="SimHei" pitchFamily="49" charset="-122"/>
              </a:rPr>
              <a:t>8</a:t>
            </a:r>
            <a:endParaRPr lang="en-US" sz="2000" dirty="0">
              <a:latin typeface="SimHei" pitchFamily="49" charset="-122"/>
              <a:ea typeface="SimHei" pitchFamily="49" charset="-122"/>
            </a:endParaRPr>
          </a:p>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1900" b="0" i="0" u="none" strike="noStrike" kern="1200" cap="none" spc="0" normalizeH="0" baseline="0" noProof="0" dirty="0" smtClean="0">
              <a:ln>
                <a:noFill/>
              </a:ln>
              <a:solidFill>
                <a:schemeClr val="tx1"/>
              </a:solidFill>
              <a:effectLst/>
              <a:uLnTx/>
              <a:uFillTx/>
              <a:latin typeface="SimHei" pitchFamily="49" charset="-122"/>
              <a:ea typeface="SimHei" pitchFamily="49" charset="-122"/>
              <a:cs typeface="+mn-cs"/>
            </a:endParaRPr>
          </a:p>
          <a:p>
            <a:pPr marR="45720" lvl="0" algn="ctr">
              <a:spcBef>
                <a:spcPct val="20000"/>
              </a:spcBef>
              <a:buClr>
                <a:schemeClr val="accent3"/>
              </a:buClr>
              <a:buSzPct val="95000"/>
              <a:defRPr/>
            </a:pPr>
            <a:r>
              <a:rPr lang="en-US" sz="2200" b="1" dirty="0" smtClean="0">
                <a:solidFill>
                  <a:schemeClr val="tx2">
                    <a:lumMod val="10000"/>
                  </a:schemeClr>
                </a:solidFill>
                <a:latin typeface="Arial" panose="020B0604020202020204" pitchFamily="34" charset="0"/>
                <a:cs typeface="Arial" panose="020B0604020202020204" pitchFamily="34" charset="0"/>
              </a:rPr>
              <a:t>IG Bank</a:t>
            </a:r>
            <a:endParaRPr lang="id-ID" sz="2200" b="1" dirty="0" smtClean="0">
              <a:solidFill>
                <a:schemeClr val="tx2">
                  <a:lumMod val="10000"/>
                </a:schemeClr>
              </a:solidFill>
              <a:latin typeface="Arial" panose="020B0604020202020204" pitchFamily="34" charset="0"/>
              <a:cs typeface="Arial" panose="020B0604020202020204" pitchFamily="34" charset="0"/>
            </a:endParaRPr>
          </a:p>
          <a:p>
            <a:pPr marR="45720" lvl="0" algn="ctr">
              <a:spcBef>
                <a:spcPct val="20000"/>
              </a:spcBef>
              <a:buClr>
                <a:schemeClr val="accent3"/>
              </a:buClr>
              <a:buSzPct val="95000"/>
              <a:defRPr/>
            </a:pPr>
            <a:endParaRPr kumimoji="0" lang="id-ID" sz="2100" b="0" i="0" u="none" strike="noStrike" kern="1200" cap="none" spc="0" normalizeH="0" baseline="0" noProof="0" dirty="0" smtClean="0">
              <a:ln>
                <a:noFill/>
              </a:ln>
              <a:solidFill>
                <a:schemeClr val="accent1"/>
              </a:solidFill>
              <a:effectLst/>
              <a:uLnTx/>
              <a:uFillTx/>
              <a:latin typeface="Arial" panose="020B0604020202020204" pitchFamily="34" charset="0"/>
              <a:ea typeface="+mn-ea"/>
              <a:cs typeface="Arial" panose="020B0604020202020204" pitchFamily="34" charset="0"/>
            </a:endParaRPr>
          </a:p>
          <a:p>
            <a:pPr marR="45720" lvl="0" algn="ctr" defTabSz="914400">
              <a:spcBef>
                <a:spcPct val="20000"/>
              </a:spcBef>
              <a:buClr>
                <a:schemeClr val="accent3"/>
              </a:buClr>
              <a:buSzPct val="95000"/>
              <a:defRPr/>
            </a:pPr>
            <a:r>
              <a:rPr lang="id-ID" sz="1600" b="1" dirty="0"/>
              <a:t>Created By</a:t>
            </a:r>
            <a:r>
              <a:rPr lang="id-ID" sz="1600" b="1" dirty="0" smtClean="0"/>
              <a:t>:</a:t>
            </a:r>
            <a:endParaRPr lang="en-US" sz="1600" b="1" dirty="0" smtClean="0"/>
          </a:p>
          <a:p>
            <a:pPr marR="45720" algn="ctr" defTabSz="914400">
              <a:spcBef>
                <a:spcPct val="20000"/>
              </a:spcBef>
              <a:buClr>
                <a:schemeClr val="accent3"/>
              </a:buClr>
              <a:buSzPct val="95000"/>
              <a:defRPr/>
            </a:pPr>
            <a:r>
              <a:rPr lang="id-ID" sz="1600" b="1" dirty="0" smtClean="0"/>
              <a:t>1310010390</a:t>
            </a:r>
            <a:r>
              <a:rPr lang="id-ID" sz="1600" dirty="0" smtClean="0"/>
              <a:t> Cindy Novianty</a:t>
            </a:r>
            <a:endParaRPr lang="id-ID" sz="1600" b="1" dirty="0"/>
          </a:p>
          <a:p>
            <a:pPr marR="45720" lvl="0" algn="ctr" defTabSz="914400">
              <a:spcBef>
                <a:spcPct val="20000"/>
              </a:spcBef>
              <a:buClr>
                <a:schemeClr val="accent3"/>
              </a:buClr>
              <a:buSzPct val="95000"/>
              <a:defRPr/>
            </a:pPr>
            <a:r>
              <a:rPr lang="id-ID" sz="1600" b="1" dirty="0"/>
              <a:t>1310010398 </a:t>
            </a:r>
            <a:r>
              <a:rPr lang="id-ID" sz="1600" dirty="0"/>
              <a:t>Jashinta Anggriana Putri</a:t>
            </a:r>
          </a:p>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id-ID" sz="1600" b="0" i="0" u="none" strike="noStrike" kern="1200" cap="none" spc="0" normalizeH="0" baseline="0" noProof="0" dirty="0" smtClean="0">
              <a:ln>
                <a:noFill/>
              </a:ln>
              <a:solidFill>
                <a:schemeClr val="tx1"/>
              </a:solidFill>
              <a:effectLst/>
              <a:uLnTx/>
              <a:uFillTx/>
              <a:latin typeface="+mn-lt"/>
              <a:ea typeface="+mn-ea"/>
              <a:cs typeface="+mn-cs"/>
            </a:endParaRPr>
          </a:p>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id-ID" sz="1600" b="1" i="0" u="none" strike="noStrike" kern="1200" cap="none" spc="0" normalizeH="0" baseline="0" noProof="0" dirty="0" smtClean="0">
                <a:ln>
                  <a:noFill/>
                </a:ln>
                <a:solidFill>
                  <a:schemeClr val="tx1"/>
                </a:solidFill>
                <a:effectLst/>
                <a:uLnTx/>
                <a:uFillTx/>
                <a:latin typeface="+mn-lt"/>
                <a:ea typeface="+mn-ea"/>
                <a:cs typeface="+mn-cs"/>
              </a:rPr>
              <a:t>Class:</a:t>
            </a:r>
            <a:endParaRPr kumimoji="0" lang="id-ID" sz="1600" b="0" i="0" u="none" strike="noStrike" kern="1200" cap="none" spc="0" normalizeH="0" baseline="0" noProof="0" dirty="0" smtClean="0">
              <a:ln>
                <a:noFill/>
              </a:ln>
              <a:solidFill>
                <a:schemeClr val="tx1"/>
              </a:solidFill>
              <a:effectLst/>
              <a:uLnTx/>
              <a:uFillTx/>
              <a:latin typeface="+mn-lt"/>
              <a:ea typeface="+mn-ea"/>
              <a:cs typeface="+mn-cs"/>
            </a:endParaRPr>
          </a:p>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1600" dirty="0" smtClean="0"/>
              <a:t>4SC4</a:t>
            </a:r>
            <a:endParaRPr kumimoji="0" lang="id-ID" sz="1600" b="0" i="0" u="none" strike="noStrike" kern="1200" cap="none" spc="0" normalizeH="0" baseline="0" noProof="0" dirty="0" smtClean="0">
              <a:ln>
                <a:noFill/>
              </a:ln>
              <a:solidFill>
                <a:schemeClr val="tx1"/>
              </a:solidFill>
              <a:effectLst/>
              <a:uLnTx/>
              <a:uFillTx/>
              <a:latin typeface="+mn-lt"/>
              <a:ea typeface="+mn-ea"/>
              <a:cs typeface="+mn-cs"/>
            </a:endParaRPr>
          </a:p>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id-ID" sz="1600" b="0" i="0" u="none" strike="noStrike" kern="1200" cap="none" spc="0" normalizeH="0" baseline="0" noProof="0" dirty="0" smtClean="0">
              <a:ln>
                <a:noFill/>
              </a:ln>
              <a:solidFill>
                <a:schemeClr val="tx1"/>
              </a:solidFill>
              <a:effectLst/>
              <a:uLnTx/>
              <a:uFillTx/>
              <a:latin typeface="+mn-lt"/>
              <a:ea typeface="+mn-ea"/>
              <a:cs typeface="+mn-cs"/>
            </a:endParaRPr>
          </a:p>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id-ID" sz="1600" b="1" i="0" u="none" strike="noStrike" kern="1200" cap="none" spc="0" normalizeH="0" baseline="0" noProof="0" dirty="0" smtClean="0">
                <a:ln>
                  <a:noFill/>
                </a:ln>
                <a:solidFill>
                  <a:schemeClr val="tx1"/>
                </a:solidFill>
                <a:effectLst/>
                <a:uLnTx/>
                <a:uFillTx/>
                <a:latin typeface="+mn-lt"/>
                <a:ea typeface="+mn-ea"/>
                <a:cs typeface="+mn-cs"/>
              </a:rPr>
              <a:t>Faculty:</a:t>
            </a:r>
            <a:endParaRPr kumimoji="0" lang="id-ID" sz="1600" b="0" i="0" u="none" strike="noStrike" kern="1200" cap="none" spc="0" normalizeH="0" baseline="0" noProof="0" dirty="0" smtClean="0">
              <a:ln>
                <a:noFill/>
              </a:ln>
              <a:solidFill>
                <a:schemeClr val="tx1"/>
              </a:solidFill>
              <a:effectLst/>
              <a:uLnTx/>
              <a:uFillTx/>
              <a:latin typeface="+mn-lt"/>
              <a:ea typeface="+mn-ea"/>
              <a:cs typeface="+mn-cs"/>
            </a:endParaRPr>
          </a:p>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Mr.</a:t>
            </a:r>
            <a:r>
              <a:rPr kumimoji="0" lang="id-ID"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Riza</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Muhammad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Nurman</a:t>
            </a:r>
            <a:endParaRPr kumimoji="0" lang="id-ID" sz="1600" b="0" i="0" u="none" strike="noStrike" kern="1200" cap="none" spc="0" normalizeH="0" baseline="0" noProof="0" dirty="0" smtClean="0">
              <a:ln>
                <a:noFill/>
              </a:ln>
              <a:solidFill>
                <a:schemeClr val="tx1"/>
              </a:solidFill>
              <a:effectLst/>
              <a:uLnTx/>
              <a:uFillTx/>
              <a:latin typeface="+mn-lt"/>
              <a:ea typeface="+mn-ea"/>
              <a:cs typeface="+mn-cs"/>
            </a:endParaRPr>
          </a:p>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id-ID" sz="1600" b="0" i="0" u="none" strike="noStrike" kern="1200" cap="none" spc="0" normalizeH="0" baseline="0" noProof="0" dirty="0" smtClean="0">
              <a:ln>
                <a:noFill/>
              </a:ln>
              <a:solidFill>
                <a:schemeClr val="tx1"/>
              </a:solidFill>
              <a:effectLst/>
              <a:uLnTx/>
              <a:uFillTx/>
              <a:latin typeface="+mn-lt"/>
              <a:ea typeface="+mn-ea"/>
              <a:cs typeface="+mn-cs"/>
            </a:endParaRPr>
          </a:p>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id-ID" sz="1600" b="0" i="0" u="none" strike="noStrike" kern="1200" cap="none" spc="0" normalizeH="0" baseline="0" noProof="0" dirty="0" smtClean="0">
              <a:ln>
                <a:noFill/>
              </a:ln>
              <a:solidFill>
                <a:schemeClr val="tx1"/>
              </a:solidFill>
              <a:effectLst/>
              <a:uLnTx/>
              <a:uFillTx/>
              <a:latin typeface="+mn-lt"/>
              <a:ea typeface="+mn-ea"/>
              <a:cs typeface="+mn-cs"/>
            </a:endParaRPr>
          </a:p>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600" b="0" i="0" u="none" strike="noStrike" kern="1200" cap="none" spc="0" normalizeH="0" baseline="0" noProof="0" dirty="0">
              <a:ln>
                <a:noFill/>
              </a:ln>
              <a:solidFill>
                <a:schemeClr val="tx1"/>
              </a:solidFill>
              <a:effectLst/>
              <a:uLnTx/>
              <a:uFillTx/>
              <a:latin typeface="SimHei" pitchFamily="49" charset="-122"/>
              <a:ea typeface="SimHei" pitchFamily="49" charset="-122"/>
              <a:cs typeface="+mn-cs"/>
            </a:endParaRPr>
          </a:p>
        </p:txBody>
      </p:sp>
    </p:spTree>
    <p:extLst>
      <p:ext uri="{BB962C8B-B14F-4D97-AF65-F5344CB8AC3E}">
        <p14:creationId xmlns="" xmlns:p14="http://schemas.microsoft.com/office/powerpoint/2010/main" val="15808693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latin typeface="SimHei" panose="02010609060101010101" pitchFamily="49" charset="-122"/>
                <a:ea typeface="SimHei" panose="02010609060101010101" pitchFamily="49" charset="-122"/>
              </a:rPr>
              <a:t>Thank You</a:t>
            </a:r>
            <a:endParaRPr lang="en-US" dirty="0">
              <a:latin typeface="SimHei" panose="02010609060101010101" pitchFamily="49" charset="-122"/>
              <a:ea typeface="SimHei" panose="02010609060101010101" pitchFamily="49" charset="-122"/>
            </a:endParaRPr>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3100219" y="1846263"/>
            <a:ext cx="6051887" cy="4022725"/>
          </a:xfrm>
        </p:spPr>
      </p:pic>
    </p:spTree>
    <p:extLst>
      <p:ext uri="{BB962C8B-B14F-4D97-AF65-F5344CB8AC3E}">
        <p14:creationId xmlns="" xmlns:p14="http://schemas.microsoft.com/office/powerpoint/2010/main" val="9030394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Content</a:t>
            </a:r>
            <a:endParaRPr lang="en-US" dirty="0"/>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sz="2400" dirty="0">
                <a:latin typeface="SimHei" panose="02010609060101010101" pitchFamily="49" charset="-122"/>
                <a:ea typeface="SimHei" panose="02010609060101010101" pitchFamily="49" charset="-122"/>
              </a:rPr>
              <a:t> </a:t>
            </a:r>
            <a:r>
              <a:rPr lang="en-US" sz="2400" dirty="0" smtClean="0">
                <a:latin typeface="SimHei" panose="02010609060101010101" pitchFamily="49" charset="-122"/>
                <a:ea typeface="SimHei" panose="02010609060101010101" pitchFamily="49" charset="-122"/>
              </a:rPr>
              <a:t>Introduction</a:t>
            </a:r>
            <a:endParaRPr lang="en-US" sz="2400" dirty="0">
              <a:latin typeface="SimHei" panose="02010609060101010101" pitchFamily="49" charset="-122"/>
              <a:ea typeface="SimHei" panose="02010609060101010101" pitchFamily="49" charset="-122"/>
            </a:endParaRPr>
          </a:p>
          <a:p>
            <a:pPr lvl="1">
              <a:buFont typeface="Arial" panose="020B0604020202020204" pitchFamily="34" charset="0"/>
              <a:buChar char="•"/>
            </a:pPr>
            <a:r>
              <a:rPr lang="en-US" sz="2400" dirty="0" smtClean="0">
                <a:latin typeface="SimHei" panose="02010609060101010101" pitchFamily="49" charset="-122"/>
                <a:ea typeface="SimHei" panose="02010609060101010101" pitchFamily="49" charset="-122"/>
              </a:rPr>
              <a:t> Test Plan</a:t>
            </a:r>
          </a:p>
          <a:p>
            <a:pPr lvl="1">
              <a:buFont typeface="Arial" panose="020B0604020202020204" pitchFamily="34" charset="0"/>
              <a:buChar char="•"/>
            </a:pPr>
            <a:r>
              <a:rPr lang="en-US" sz="2400" dirty="0" smtClean="0">
                <a:latin typeface="SimHei" panose="02010609060101010101" pitchFamily="49" charset="-122"/>
                <a:ea typeface="SimHei" panose="02010609060101010101" pitchFamily="49" charset="-122"/>
              </a:rPr>
              <a:t> Risks</a:t>
            </a:r>
          </a:p>
          <a:p>
            <a:pPr lvl="1">
              <a:buFont typeface="Arial" panose="020B0604020202020204" pitchFamily="34" charset="0"/>
              <a:buChar char="•"/>
            </a:pPr>
            <a:r>
              <a:rPr lang="en-US" sz="2400" dirty="0" smtClean="0">
                <a:latin typeface="SimHei" panose="02010609060101010101" pitchFamily="49" charset="-122"/>
                <a:ea typeface="SimHei" panose="02010609060101010101" pitchFamily="49" charset="-122"/>
              </a:rPr>
              <a:t> Test Techniques ( Test case results and design)</a:t>
            </a:r>
          </a:p>
          <a:p>
            <a:pPr lvl="1">
              <a:buFont typeface="Arial" panose="020B0604020202020204" pitchFamily="34" charset="0"/>
              <a:buChar char="•"/>
            </a:pPr>
            <a:r>
              <a:rPr lang="en-US" sz="2400" dirty="0" smtClean="0">
                <a:latin typeface="SimHei" panose="02010609060101010101" pitchFamily="49" charset="-122"/>
                <a:ea typeface="SimHei" panose="02010609060101010101" pitchFamily="49" charset="-122"/>
              </a:rPr>
              <a:t> Test Environment</a:t>
            </a:r>
          </a:p>
          <a:p>
            <a:pPr lvl="1">
              <a:buFont typeface="Arial" panose="020B0604020202020204" pitchFamily="34" charset="0"/>
              <a:buChar char="•"/>
            </a:pPr>
            <a:r>
              <a:rPr lang="en-US" sz="2400" dirty="0" smtClean="0">
                <a:latin typeface="SimHei" panose="02010609060101010101" pitchFamily="49" charset="-122"/>
                <a:ea typeface="SimHei" panose="02010609060101010101" pitchFamily="49" charset="-122"/>
              </a:rPr>
              <a:t> Testing Tools</a:t>
            </a:r>
          </a:p>
          <a:p>
            <a:pPr lvl="1">
              <a:buFont typeface="Arial" panose="020B0604020202020204" pitchFamily="34" charset="0"/>
              <a:buChar char="•"/>
            </a:pPr>
            <a:r>
              <a:rPr lang="en-US" sz="2400" dirty="0" smtClean="0">
                <a:latin typeface="SimHei" panose="02010609060101010101" pitchFamily="49" charset="-122"/>
                <a:ea typeface="SimHei" panose="02010609060101010101" pitchFamily="49" charset="-122"/>
              </a:rPr>
              <a:t> </a:t>
            </a:r>
            <a:r>
              <a:rPr lang="en-US" sz="2400" smtClean="0">
                <a:latin typeface="SimHei" panose="02010609060101010101" pitchFamily="49" charset="-122"/>
                <a:ea typeface="SimHei" panose="02010609060101010101" pitchFamily="49" charset="-122"/>
              </a:rPr>
              <a:t>Test Metrics</a:t>
            </a:r>
            <a:endParaRPr lang="en-US" sz="2400" dirty="0">
              <a:latin typeface="SimHei" panose="02010609060101010101" pitchFamily="49" charset="-122"/>
              <a:ea typeface="SimHei" panose="02010609060101010101" pitchFamily="49" charset="-122"/>
            </a:endParaRPr>
          </a:p>
        </p:txBody>
      </p:sp>
    </p:spTree>
    <p:extLst>
      <p:ext uri="{BB962C8B-B14F-4D97-AF65-F5344CB8AC3E}">
        <p14:creationId xmlns="" xmlns:p14="http://schemas.microsoft.com/office/powerpoint/2010/main" val="38493323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1084217"/>
            <a:ext cx="10058400" cy="640080"/>
          </a:xfrm>
        </p:spPr>
        <p:txBody>
          <a:bodyPr>
            <a:normAutofit/>
          </a:bodyPr>
          <a:lstStyle/>
          <a:p>
            <a:r>
              <a:rPr lang="en-US" sz="4000" b="1" dirty="0" smtClean="0"/>
              <a:t>Introduction</a:t>
            </a:r>
            <a:endParaRPr lang="en-US" sz="4000" b="1" dirty="0"/>
          </a:p>
        </p:txBody>
      </p:sp>
      <p:sp>
        <p:nvSpPr>
          <p:cNvPr id="3" name="Content Placeholder 2"/>
          <p:cNvSpPr>
            <a:spLocks noGrp="1"/>
          </p:cNvSpPr>
          <p:nvPr>
            <p:ph idx="1"/>
          </p:nvPr>
        </p:nvSpPr>
        <p:spPr>
          <a:xfrm>
            <a:off x="1097280" y="1845733"/>
            <a:ext cx="10058400" cy="4502815"/>
          </a:xfrm>
        </p:spPr>
        <p:txBody>
          <a:bodyPr>
            <a:normAutofit/>
          </a:bodyPr>
          <a:lstStyle/>
          <a:p>
            <a:pPr>
              <a:buNone/>
            </a:pPr>
            <a:r>
              <a:rPr lang="en-US" sz="2400" dirty="0" smtClean="0"/>
              <a:t>  IG Bank is a bank that give some facility such as internet banking for customer and desktop application for admin, the developer of IG Bank will analyze about the software quality assurance, the result of this analysis will show that if the software have a good quality or not and  give a brief introduction of IG Bank that needs to be tested</a:t>
            </a:r>
          </a:p>
          <a:p>
            <a:pPr>
              <a:buFont typeface="Wingdings" pitchFamily="2" charset="2"/>
              <a:buChar char="q"/>
            </a:pPr>
            <a:endParaRPr lang="en-US" sz="2300" dirty="0" smtClean="0"/>
          </a:p>
          <a:p>
            <a:pPr>
              <a:buNone/>
            </a:pPr>
            <a:endParaRPr lang="en-US" sz="800" dirty="0" smtClean="0"/>
          </a:p>
          <a:p>
            <a:endParaRPr lang="en-US" dirty="0"/>
          </a:p>
        </p:txBody>
      </p:sp>
    </p:spTree>
    <p:extLst>
      <p:ext uri="{BB962C8B-B14F-4D97-AF65-F5344CB8AC3E}">
        <p14:creationId xmlns="" xmlns:p14="http://schemas.microsoft.com/office/powerpoint/2010/main" val="12136163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1084217"/>
            <a:ext cx="10058400" cy="640080"/>
          </a:xfrm>
        </p:spPr>
        <p:txBody>
          <a:bodyPr>
            <a:normAutofit/>
          </a:bodyPr>
          <a:lstStyle/>
          <a:p>
            <a:r>
              <a:rPr lang="en-US" sz="4000" b="1" dirty="0" smtClean="0"/>
              <a:t>TESTING</a:t>
            </a:r>
            <a:endParaRPr lang="en-US" sz="4000" b="1" dirty="0"/>
          </a:p>
        </p:txBody>
      </p:sp>
      <p:sp>
        <p:nvSpPr>
          <p:cNvPr id="3" name="Content Placeholder 2"/>
          <p:cNvSpPr>
            <a:spLocks noGrp="1"/>
          </p:cNvSpPr>
          <p:nvPr>
            <p:ph idx="1"/>
          </p:nvPr>
        </p:nvSpPr>
        <p:spPr/>
        <p:txBody>
          <a:bodyPr>
            <a:normAutofit/>
          </a:bodyPr>
          <a:lstStyle/>
          <a:p>
            <a:r>
              <a:rPr lang="en-US" dirty="0" smtClean="0"/>
              <a:t>Test plan is a document that describes the scope, resources, approach, and schedule of intended test activities. It identifies the items to be tested and what will be the pass/fail criteria.</a:t>
            </a:r>
            <a:endParaRPr lang="en-US" dirty="0" smtClean="0">
              <a:hlinkClick r:id="rId2" action="ppaction://hlinkfile"/>
            </a:endParaRPr>
          </a:p>
          <a:p>
            <a:endParaRPr lang="en-US" dirty="0" smtClean="0">
              <a:hlinkClick r:id="rId2" action="ppaction://hlinkfile"/>
            </a:endParaRPr>
          </a:p>
          <a:p>
            <a:r>
              <a:rPr lang="en-US" dirty="0" smtClean="0">
                <a:hlinkClick r:id="rId2" action="ppaction://hlinkfile"/>
              </a:rPr>
              <a:t>DEMO TEST PLAN</a:t>
            </a:r>
            <a:endParaRPr lang="en-US" dirty="0" smtClean="0"/>
          </a:p>
          <a:p>
            <a:endParaRPr lang="en-US" dirty="0" smtClean="0"/>
          </a:p>
          <a:p>
            <a:endParaRPr lang="en-US" dirty="0"/>
          </a:p>
        </p:txBody>
      </p:sp>
    </p:spTree>
    <p:extLst>
      <p:ext uri="{BB962C8B-B14F-4D97-AF65-F5344CB8AC3E}">
        <p14:creationId xmlns="" xmlns:p14="http://schemas.microsoft.com/office/powerpoint/2010/main" val="1213616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1084217"/>
            <a:ext cx="10058400" cy="640080"/>
          </a:xfrm>
        </p:spPr>
        <p:txBody>
          <a:bodyPr>
            <a:normAutofit/>
          </a:bodyPr>
          <a:lstStyle/>
          <a:p>
            <a:r>
              <a:rPr lang="en-US" sz="4000" b="1" dirty="0" smtClean="0"/>
              <a:t>TESTING</a:t>
            </a:r>
            <a:endParaRPr lang="en-US" sz="4000" b="1" dirty="0"/>
          </a:p>
        </p:txBody>
      </p:sp>
      <p:sp>
        <p:nvSpPr>
          <p:cNvPr id="3" name="Content Placeholder 2"/>
          <p:cNvSpPr>
            <a:spLocks noGrp="1"/>
          </p:cNvSpPr>
          <p:nvPr>
            <p:ph idx="1"/>
          </p:nvPr>
        </p:nvSpPr>
        <p:spPr/>
        <p:txBody>
          <a:bodyPr>
            <a:normAutofit/>
          </a:bodyPr>
          <a:lstStyle/>
          <a:p>
            <a:r>
              <a:rPr lang="en-US" dirty="0" smtClean="0"/>
              <a:t>Risk management is the process of identifying , controlling, and eliminating or minimizing risks that may affect system resources. The purpose of the risk management is identify possible risks and reduce or allocate risks.</a:t>
            </a:r>
            <a:endParaRPr lang="en-US" dirty="0" smtClean="0">
              <a:latin typeface="SimHei" panose="02010609060101010101" pitchFamily="49" charset="-122"/>
              <a:ea typeface="SimHei" panose="02010609060101010101" pitchFamily="49" charset="-122"/>
              <a:hlinkClick r:id="rId2" action="ppaction://hlinkfile"/>
            </a:endParaRPr>
          </a:p>
          <a:p>
            <a:endParaRPr lang="en-US" dirty="0" smtClean="0">
              <a:latin typeface="SimHei" panose="02010609060101010101" pitchFamily="49" charset="-122"/>
              <a:ea typeface="SimHei" panose="02010609060101010101" pitchFamily="49" charset="-122"/>
              <a:hlinkClick r:id="rId2" action="ppaction://hlinkfile"/>
            </a:endParaRPr>
          </a:p>
          <a:p>
            <a:r>
              <a:rPr lang="en-US" dirty="0" smtClean="0">
                <a:latin typeface="SimHei" panose="02010609060101010101" pitchFamily="49" charset="-122"/>
                <a:ea typeface="SimHei" panose="02010609060101010101" pitchFamily="49" charset="-122"/>
                <a:hlinkClick r:id="rId2" action="ppaction://hlinkfile"/>
              </a:rPr>
              <a:t>Demo Risks</a:t>
            </a:r>
            <a:endParaRPr lang="en-US" dirty="0" smtClean="0"/>
          </a:p>
          <a:p>
            <a:endParaRPr lang="en-US" dirty="0"/>
          </a:p>
        </p:txBody>
      </p:sp>
    </p:spTree>
    <p:extLst>
      <p:ext uri="{BB962C8B-B14F-4D97-AF65-F5344CB8AC3E}">
        <p14:creationId xmlns="" xmlns:p14="http://schemas.microsoft.com/office/powerpoint/2010/main" val="1213616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1084217"/>
            <a:ext cx="10058400" cy="640080"/>
          </a:xfrm>
        </p:spPr>
        <p:txBody>
          <a:bodyPr>
            <a:normAutofit/>
          </a:bodyPr>
          <a:lstStyle/>
          <a:p>
            <a:r>
              <a:rPr lang="en-US" sz="4000" b="1" dirty="0" smtClean="0"/>
              <a:t>TESTING</a:t>
            </a:r>
            <a:endParaRPr lang="en-US" sz="4000" b="1" dirty="0"/>
          </a:p>
        </p:txBody>
      </p:sp>
      <p:sp>
        <p:nvSpPr>
          <p:cNvPr id="3" name="Content Placeholder 2"/>
          <p:cNvSpPr>
            <a:spLocks noGrp="1"/>
          </p:cNvSpPr>
          <p:nvPr>
            <p:ph idx="1"/>
          </p:nvPr>
        </p:nvSpPr>
        <p:spPr/>
        <p:txBody>
          <a:bodyPr>
            <a:normAutofit/>
          </a:bodyPr>
          <a:lstStyle/>
          <a:p>
            <a:pPr>
              <a:buNone/>
            </a:pPr>
            <a:r>
              <a:rPr lang="en-US" dirty="0" smtClean="0">
                <a:latin typeface="SimHei" panose="02010609060101010101" pitchFamily="49" charset="-122"/>
                <a:ea typeface="SimHei" panose="02010609060101010101" pitchFamily="49" charset="-122"/>
              </a:rPr>
              <a:t> </a:t>
            </a:r>
            <a:r>
              <a:rPr lang="en-US" dirty="0" smtClean="0">
                <a:ea typeface="SimHei" panose="02010609060101010101" pitchFamily="49" charset="-122"/>
              </a:rPr>
              <a:t>Test </a:t>
            </a:r>
            <a:r>
              <a:rPr lang="en-US" dirty="0" smtClean="0">
                <a:ea typeface="SimHei" panose="02010609060101010101" pitchFamily="49" charset="-122"/>
              </a:rPr>
              <a:t>Techniques is to define one international standard covering software test design techniques that can be used for the test design and results. The purpose of test techniques is ensure that the system is working good enough or not.</a:t>
            </a:r>
            <a:endParaRPr lang="en-US" dirty="0" smtClean="0">
              <a:ea typeface="SimHei" panose="02010609060101010101" pitchFamily="49" charset="-122"/>
              <a:hlinkClick r:id="rId2" action="ppaction://hlinkfile"/>
            </a:endParaRPr>
          </a:p>
          <a:p>
            <a:pPr>
              <a:buNone/>
            </a:pPr>
            <a:endParaRPr lang="en-US" dirty="0" smtClean="0">
              <a:latin typeface="SimHei" panose="02010609060101010101" pitchFamily="49" charset="-122"/>
              <a:ea typeface="SimHei" panose="02010609060101010101" pitchFamily="49" charset="-122"/>
              <a:hlinkClick r:id="rId2" action="ppaction://hlinkfile"/>
            </a:endParaRPr>
          </a:p>
          <a:p>
            <a:pPr>
              <a:buNone/>
            </a:pPr>
            <a:r>
              <a:rPr lang="en-US" dirty="0" smtClean="0">
                <a:latin typeface="SimHei" panose="02010609060101010101" pitchFamily="49" charset="-122"/>
                <a:ea typeface="SimHei" panose="02010609060101010101" pitchFamily="49" charset="-122"/>
                <a:hlinkClick r:id="rId2" action="ppaction://hlinkfile"/>
              </a:rPr>
              <a:t>Demo Test Techniques ( Test case results and design)</a:t>
            </a:r>
            <a:endParaRPr lang="en-US" dirty="0" smtClean="0"/>
          </a:p>
          <a:p>
            <a:endParaRPr lang="en-US" dirty="0"/>
          </a:p>
        </p:txBody>
      </p:sp>
    </p:spTree>
    <p:extLst>
      <p:ext uri="{BB962C8B-B14F-4D97-AF65-F5344CB8AC3E}">
        <p14:creationId xmlns="" xmlns:p14="http://schemas.microsoft.com/office/powerpoint/2010/main" val="12136163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1084217"/>
            <a:ext cx="10058400" cy="640080"/>
          </a:xfrm>
        </p:spPr>
        <p:txBody>
          <a:bodyPr>
            <a:normAutofit/>
          </a:bodyPr>
          <a:lstStyle/>
          <a:p>
            <a:r>
              <a:rPr lang="en-US" sz="4000" b="1" dirty="0" smtClean="0"/>
              <a:t>TESTING</a:t>
            </a:r>
            <a:endParaRPr lang="en-US" sz="4000" b="1" dirty="0"/>
          </a:p>
        </p:txBody>
      </p:sp>
      <p:sp>
        <p:nvSpPr>
          <p:cNvPr id="3" name="Content Placeholder 2"/>
          <p:cNvSpPr>
            <a:spLocks noGrp="1"/>
          </p:cNvSpPr>
          <p:nvPr>
            <p:ph idx="1"/>
          </p:nvPr>
        </p:nvSpPr>
        <p:spPr/>
        <p:txBody>
          <a:bodyPr>
            <a:normAutofit/>
          </a:bodyPr>
          <a:lstStyle/>
          <a:p>
            <a:r>
              <a:rPr lang="en-US" dirty="0" smtClean="0"/>
              <a:t>Test environment is the description of the hardware and software and to determine competency  and efficiency. The purpose of test environment is test-environments in scope with their latest version and connectivity details and allocation as per requirement.</a:t>
            </a:r>
          </a:p>
          <a:p>
            <a:pPr>
              <a:buNone/>
            </a:pPr>
            <a:endParaRPr lang="en-US" dirty="0" smtClean="0">
              <a:latin typeface="SimHei" panose="02010609060101010101" pitchFamily="49" charset="-122"/>
              <a:ea typeface="SimHei" panose="02010609060101010101" pitchFamily="49" charset="-122"/>
              <a:hlinkClick r:id="rId2" action="ppaction://hlinkfile"/>
            </a:endParaRPr>
          </a:p>
          <a:p>
            <a:r>
              <a:rPr lang="en-US" dirty="0" smtClean="0">
                <a:latin typeface="SimHei" panose="02010609060101010101" pitchFamily="49" charset="-122"/>
                <a:ea typeface="SimHei" panose="02010609060101010101" pitchFamily="49" charset="-122"/>
                <a:hlinkClick r:id="rId2" action="ppaction://hlinkfile"/>
              </a:rPr>
              <a:t>Demo Test Environment</a:t>
            </a:r>
            <a:endParaRPr lang="en-US" dirty="0" smtClean="0"/>
          </a:p>
          <a:p>
            <a:endParaRPr lang="en-US" dirty="0"/>
          </a:p>
        </p:txBody>
      </p:sp>
    </p:spTree>
    <p:extLst>
      <p:ext uri="{BB962C8B-B14F-4D97-AF65-F5344CB8AC3E}">
        <p14:creationId xmlns="" xmlns:p14="http://schemas.microsoft.com/office/powerpoint/2010/main" val="12136163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1084217"/>
            <a:ext cx="10058400" cy="640080"/>
          </a:xfrm>
        </p:spPr>
        <p:txBody>
          <a:bodyPr>
            <a:normAutofit/>
          </a:bodyPr>
          <a:lstStyle/>
          <a:p>
            <a:r>
              <a:rPr lang="en-US" sz="4000" b="1" dirty="0" smtClean="0"/>
              <a:t>TESTING</a:t>
            </a:r>
            <a:endParaRPr lang="en-US" sz="4000" b="1" dirty="0"/>
          </a:p>
        </p:txBody>
      </p:sp>
      <p:sp>
        <p:nvSpPr>
          <p:cNvPr id="3" name="Content Placeholder 2"/>
          <p:cNvSpPr>
            <a:spLocks noGrp="1"/>
          </p:cNvSpPr>
          <p:nvPr>
            <p:ph idx="1"/>
          </p:nvPr>
        </p:nvSpPr>
        <p:spPr/>
        <p:txBody>
          <a:bodyPr>
            <a:normAutofit/>
          </a:bodyPr>
          <a:lstStyle/>
          <a:p>
            <a:r>
              <a:rPr lang="en-US" dirty="0" smtClean="0"/>
              <a:t>Testing tools is an instrument used by a tester to perform testing. The purpose of testing tools for perform various activities and are applicable for use in all the phases of the system development life cycle.</a:t>
            </a:r>
            <a:endParaRPr lang="en-US" dirty="0" smtClean="0">
              <a:latin typeface="SimHei" panose="02010609060101010101" pitchFamily="49" charset="-122"/>
              <a:ea typeface="SimHei" panose="02010609060101010101" pitchFamily="49" charset="-122"/>
              <a:hlinkClick r:id="rId2" action="ppaction://hlinkfile"/>
            </a:endParaRPr>
          </a:p>
          <a:p>
            <a:endParaRPr lang="en-US" dirty="0" smtClean="0">
              <a:latin typeface="SimHei" panose="02010609060101010101" pitchFamily="49" charset="-122"/>
              <a:ea typeface="SimHei" panose="02010609060101010101" pitchFamily="49" charset="-122"/>
              <a:hlinkClick r:id="rId2" action="ppaction://hlinkfile"/>
            </a:endParaRPr>
          </a:p>
          <a:p>
            <a:r>
              <a:rPr lang="en-US" dirty="0" smtClean="0">
                <a:latin typeface="SimHei" panose="02010609060101010101" pitchFamily="49" charset="-122"/>
                <a:ea typeface="SimHei" panose="02010609060101010101" pitchFamily="49" charset="-122"/>
                <a:hlinkClick r:id="rId2" action="ppaction://hlinkfile"/>
              </a:rPr>
              <a:t>Demo Testing Tools</a:t>
            </a:r>
            <a:endParaRPr lang="en-US" dirty="0"/>
          </a:p>
        </p:txBody>
      </p:sp>
    </p:spTree>
    <p:extLst>
      <p:ext uri="{BB962C8B-B14F-4D97-AF65-F5344CB8AC3E}">
        <p14:creationId xmlns="" xmlns:p14="http://schemas.microsoft.com/office/powerpoint/2010/main" val="12136163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1084217"/>
            <a:ext cx="10058400" cy="640080"/>
          </a:xfrm>
        </p:spPr>
        <p:txBody>
          <a:bodyPr>
            <a:normAutofit/>
          </a:bodyPr>
          <a:lstStyle/>
          <a:p>
            <a:r>
              <a:rPr lang="en-US" sz="4000" b="1" dirty="0" smtClean="0"/>
              <a:t>TEST METRICS</a:t>
            </a:r>
            <a:endParaRPr lang="en-US" sz="4000" b="1" dirty="0"/>
          </a:p>
        </p:txBody>
      </p:sp>
      <p:sp>
        <p:nvSpPr>
          <p:cNvPr id="3" name="Content Placeholder 2"/>
          <p:cNvSpPr>
            <a:spLocks noGrp="1"/>
          </p:cNvSpPr>
          <p:nvPr>
            <p:ph idx="1"/>
          </p:nvPr>
        </p:nvSpPr>
        <p:spPr/>
        <p:txBody>
          <a:bodyPr>
            <a:normAutofit/>
          </a:bodyPr>
          <a:lstStyle/>
          <a:p>
            <a:pPr>
              <a:buNone/>
            </a:pPr>
            <a:r>
              <a:rPr lang="en-US" smtClean="0">
                <a:ea typeface="SimHei" panose="02010609060101010101" pitchFamily="49" charset="-122"/>
              </a:rPr>
              <a:t>  Test metric is to measure the quality of software product for each testing activities. The purpose of test metrics is managing the test activities.</a:t>
            </a:r>
            <a:endParaRPr lang="en-US" smtClean="0">
              <a:ea typeface="SimHei" panose="02010609060101010101" pitchFamily="49" charset="-122"/>
              <a:hlinkClick r:id="rId2" action="ppaction://hlinkfile"/>
            </a:endParaRPr>
          </a:p>
          <a:p>
            <a:endParaRPr lang="en-US" smtClean="0">
              <a:latin typeface="SimHei" panose="02010609060101010101" pitchFamily="49" charset="-122"/>
              <a:ea typeface="SimHei" panose="02010609060101010101" pitchFamily="49" charset="-122"/>
              <a:hlinkClick r:id="rId2" action="ppaction://hlinkfile"/>
            </a:endParaRPr>
          </a:p>
          <a:p>
            <a:r>
              <a:rPr lang="en-US" smtClean="0">
                <a:latin typeface="SimHei" panose="02010609060101010101" pitchFamily="49" charset="-122"/>
                <a:ea typeface="SimHei" panose="02010609060101010101" pitchFamily="49" charset="-122"/>
                <a:hlinkClick r:id="rId2" action="ppaction://hlinkfile"/>
              </a:rPr>
              <a:t>Demo Requirements Review, Design Review, Code Review</a:t>
            </a:r>
            <a:endParaRPr lang="en-US" smtClean="0">
              <a:latin typeface="SimHei" panose="02010609060101010101" pitchFamily="49" charset="-122"/>
              <a:ea typeface="SimHei" panose="02010609060101010101" pitchFamily="49" charset="-122"/>
            </a:endParaRPr>
          </a:p>
          <a:p>
            <a:r>
              <a:rPr lang="en-US" smtClean="0">
                <a:latin typeface="SimHei" panose="02010609060101010101" pitchFamily="49" charset="-122"/>
                <a:ea typeface="SimHei" panose="02010609060101010101" pitchFamily="49" charset="-122"/>
                <a:hlinkClick r:id="rId3" action="ppaction://hlinkfile"/>
              </a:rPr>
              <a:t>Demo Code Review of testing tools</a:t>
            </a:r>
            <a:endParaRPr lang="en-US" smtClean="0">
              <a:latin typeface="SimHei" panose="02010609060101010101" pitchFamily="49" charset="-122"/>
              <a:ea typeface="SimHei" panose="02010609060101010101" pitchFamily="49" charset="-122"/>
            </a:endParaRPr>
          </a:p>
          <a:p>
            <a:r>
              <a:rPr lang="en-US" smtClean="0">
                <a:latin typeface="SimHei" panose="02010609060101010101" pitchFamily="49" charset="-122"/>
                <a:ea typeface="SimHei" panose="02010609060101010101" pitchFamily="49" charset="-122"/>
                <a:hlinkClick r:id="rId4" action="ppaction://hlinkfile"/>
              </a:rPr>
              <a:t>Demo Testing</a:t>
            </a:r>
            <a:endParaRPr lang="en-US" smtClean="0">
              <a:latin typeface="SimHei" panose="02010609060101010101" pitchFamily="49" charset="-122"/>
              <a:ea typeface="SimHei" panose="02010609060101010101" pitchFamily="49" charset="-122"/>
            </a:endParaRPr>
          </a:p>
          <a:p>
            <a:r>
              <a:rPr lang="en-US" smtClean="0">
                <a:latin typeface="SimHei" panose="02010609060101010101" pitchFamily="49" charset="-122"/>
                <a:ea typeface="SimHei" panose="02010609060101010101" pitchFamily="49" charset="-122"/>
                <a:hlinkClick r:id="rId5" action="ppaction://hlinkfile"/>
              </a:rPr>
              <a:t>Demo Acceptance Testing</a:t>
            </a:r>
            <a:endParaRPr lang="en-US" smtClean="0">
              <a:latin typeface="SimHei" panose="02010609060101010101" pitchFamily="49" charset="-122"/>
              <a:ea typeface="SimHei" panose="02010609060101010101" pitchFamily="49" charset="-122"/>
            </a:endParaRPr>
          </a:p>
          <a:p>
            <a:r>
              <a:rPr lang="en-US" smtClean="0">
                <a:latin typeface="SimHei" panose="02010609060101010101" pitchFamily="49" charset="-122"/>
                <a:ea typeface="SimHei" panose="02010609060101010101" pitchFamily="49" charset="-122"/>
                <a:hlinkClick r:id="rId6" action="ppaction://hlinkfile"/>
              </a:rPr>
              <a:t>Demo Results of Test Matrics</a:t>
            </a:r>
            <a:endParaRPr lang="en-US" smtClean="0"/>
          </a:p>
          <a:p>
            <a:endParaRPr lang="en-US" dirty="0"/>
          </a:p>
        </p:txBody>
      </p:sp>
    </p:spTree>
    <p:extLst>
      <p:ext uri="{BB962C8B-B14F-4D97-AF65-F5344CB8AC3E}">
        <p14:creationId xmlns="" xmlns:p14="http://schemas.microsoft.com/office/powerpoint/2010/main" val="121361634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1003</TotalTime>
  <Words>393</Words>
  <Application>Microsoft Office PowerPoint</Application>
  <PresentationFormat>Custom</PresentationFormat>
  <Paragraphs>55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Retrospect</vt:lpstr>
      <vt:lpstr>Slide 1</vt:lpstr>
      <vt:lpstr>Content</vt:lpstr>
      <vt:lpstr>Introduction</vt:lpstr>
      <vt:lpstr>TESTING</vt:lpstr>
      <vt:lpstr>TESTING</vt:lpstr>
      <vt:lpstr>TESTING</vt:lpstr>
      <vt:lpstr>TESTING</vt:lpstr>
      <vt:lpstr>TESTING</vt:lpstr>
      <vt:lpstr>TEST METRICS</vt:lpstr>
      <vt:lpstr>Thank You</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Jashinta Putri</dc:creator>
  <cp:lastModifiedBy>User</cp:lastModifiedBy>
  <cp:revision>24</cp:revision>
  <dcterms:created xsi:type="dcterms:W3CDTF">2014-12-04T08:05:50Z</dcterms:created>
  <dcterms:modified xsi:type="dcterms:W3CDTF">2015-06-25T03:27:04Z</dcterms:modified>
</cp:coreProperties>
</file>