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261" r:id="rId5"/>
    <p:sldId id="266" r:id="rId6"/>
    <p:sldId id="265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D"/>
    <a:srgbClr val="339966"/>
    <a:srgbClr val="F2FDF7"/>
    <a:srgbClr val="339933"/>
    <a:srgbClr val="800040"/>
    <a:srgbClr val="FF0080"/>
    <a:srgbClr val="5D7E9D"/>
    <a:srgbClr val="191919"/>
    <a:srgbClr val="CEC339"/>
    <a:srgbClr val="FF66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48" autoAdjust="0"/>
    <p:restoredTop sz="92980" autoAdjust="0"/>
  </p:normalViewPr>
  <p:slideViewPr>
    <p:cSldViewPr snapToObjects="1">
      <p:cViewPr>
        <p:scale>
          <a:sx n="64" d="100"/>
          <a:sy n="64" d="100"/>
        </p:scale>
        <p:origin x="-1680" y="-96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5B964F-E492-492F-9C30-EB42BBB8B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2318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447CA2B-2AFA-4C02-A580-8E7AC119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60613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6E1C64-D489-43AC-AE1E-B0D6EAB356D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8999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0373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5823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1AC4E-DDE1-4184-AFA1-0A02EA1F1FC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363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1AC4E-DDE1-4184-AFA1-0A02EA1F1FC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3634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1AC4E-DDE1-4184-AFA1-0A02EA1F1FC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3634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1046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1046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478A2-FA94-4F03-B717-30DDCD87A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8684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C25B-E43C-4BEC-A3BE-1C4F3B489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037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235D3-7A32-4F1B-AAC5-B6F018A4D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5231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4EB8-5C1B-4830-9CAD-A02C2FF5D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9575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13D1-9D20-433B-A882-D5BAC238F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08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4903-346A-4AB7-976D-B9666E1AE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8231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A813-607D-4C19-8682-EFBB02BBB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741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032C-628E-40EC-B836-5F8C4AD4D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644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5788-4A84-4057-9FB4-D9F39D02A6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874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8DAC-66ED-4C85-B624-2173B8209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573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77E-FE31-4574-A1C1-982126154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574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AEEF-CE2E-43CD-8DC3-68F1A7B54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6251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4C61-F391-4A85-A505-B73D9A7CF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4300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BF8FA9-5D67-4DEB-A690-678414B73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Public\Pictures\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8" y="-198821"/>
            <a:ext cx="9391672" cy="6771093"/>
          </a:xfrm>
          <a:prstGeom prst="rect">
            <a:avLst/>
          </a:prstGeom>
          <a:noFill/>
        </p:spPr>
      </p:pic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b="1">
                <a:solidFill>
                  <a:srgbClr val="FF0080"/>
                </a:solidFill>
              </a:rPr>
              <a:t>WINTER</a:t>
            </a:r>
            <a:endParaRPr lang="en-US" altLang="en-US" sz="9600">
              <a:solidFill>
                <a:srgbClr val="FF0080"/>
              </a:solidFill>
            </a:endParaRPr>
          </a:p>
        </p:txBody>
      </p:sp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</a:rPr>
              <a:t>Template</a:t>
            </a:r>
            <a:endParaRPr lang="en-US" altLang="en-US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5131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01</a:t>
            </a:r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158" y="1488341"/>
            <a:ext cx="7872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/>
              <a:t>Feature Modelling using Support Vector Machine and Gaussian mixture Model  </a:t>
            </a:r>
            <a:r>
              <a:rPr lang="en-US" sz="2800" b="1" dirty="0" smtClean="0"/>
              <a:t>Applied on Voice Based Biometric Authentication </a:t>
            </a:r>
            <a:endParaRPr lang="id-ID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357187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Felipe Gomes </a:t>
            </a:r>
            <a:r>
              <a:rPr lang="en-US" b="1" dirty="0" err="1" smtClean="0"/>
              <a:t>Barbosa</a:t>
            </a:r>
            <a:r>
              <a:rPr lang="id-ID" b="1" dirty="0" smtClean="0"/>
              <a:t>, </a:t>
            </a:r>
            <a:r>
              <a:rPr lang="en-US" b="1" dirty="0" smtClean="0"/>
              <a:t>Federal Institute of Education, Science and Technology</a:t>
            </a:r>
            <a:r>
              <a:rPr lang="id-ID" b="1" dirty="0" smtClean="0"/>
              <a:t> </a:t>
            </a:r>
            <a:r>
              <a:rPr lang="en-US" b="1" dirty="0" smtClean="0"/>
              <a:t>Department of Electronics</a:t>
            </a:r>
            <a:r>
              <a:rPr lang="id-ID" b="1" dirty="0" smtClean="0"/>
              <a:t>. </a:t>
            </a:r>
            <a:r>
              <a:rPr lang="en-US" b="1" dirty="0" smtClean="0"/>
              <a:t>Sao </a:t>
            </a:r>
            <a:r>
              <a:rPr lang="en-US" b="1" dirty="0" err="1" smtClean="0"/>
              <a:t>Luıs</a:t>
            </a:r>
            <a:r>
              <a:rPr lang="en-US" b="1" dirty="0" smtClean="0"/>
              <a:t>, Brazil</a:t>
            </a:r>
            <a:endParaRPr lang="id-ID" b="1" dirty="0" smtClean="0"/>
          </a:p>
          <a:p>
            <a:r>
              <a:rPr lang="id-ID" b="1" dirty="0" smtClean="0"/>
              <a:t>Jakub Gałka, </a:t>
            </a:r>
            <a:r>
              <a:rPr lang="id-ID" b="1" i="1" dirty="0" smtClean="0"/>
              <a:t>Member</a:t>
            </a:r>
            <a:r>
              <a:rPr lang="id-ID" b="1" dirty="0" smtClean="0"/>
              <a:t>, IEEE, Mariusz Mąsior, and Michał Salasa</a:t>
            </a:r>
          </a:p>
          <a:p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/>
            </a:r>
            <a:br>
              <a:rPr lang="id-ID" b="1" dirty="0" smtClean="0"/>
            </a:br>
            <a:endParaRPr lang="id-ID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76784" y="514351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Presented by </a:t>
            </a:r>
          </a:p>
          <a:p>
            <a:r>
              <a:rPr lang="id-ID" b="1" dirty="0" smtClean="0"/>
              <a:t>Dina Nurhayati</a:t>
            </a:r>
          </a:p>
          <a:p>
            <a:r>
              <a:rPr lang="id-ID" b="1" dirty="0" smtClean="0"/>
              <a:t>Julian Maulana</a:t>
            </a:r>
            <a:endParaRPr lang="id-ID" b="1" dirty="0"/>
          </a:p>
        </p:txBody>
      </p:sp>
      <p:pic>
        <p:nvPicPr>
          <p:cNvPr id="9217" name="Picture 1" descr="C:\Users\Toshiba\Downloads\logo ui bw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8662" y="4814923"/>
            <a:ext cx="1284019" cy="12519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Public\Pictures\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3326" y="-198821"/>
            <a:ext cx="9391672" cy="6771093"/>
          </a:xfrm>
          <a:prstGeom prst="rect">
            <a:avLst/>
          </a:prstGeom>
          <a:noFill/>
        </p:spPr>
      </p:pic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>
                <a:solidFill>
                  <a:srgbClr val="F2FDF7"/>
                </a:solidFill>
              </a:rPr>
              <a:t>02</a:t>
            </a:r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403722"/>
            <a:ext cx="4286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rgbClr val="F2FDF7"/>
                </a:solidFill>
              </a:rPr>
              <a:t>Abstract</a:t>
            </a:r>
            <a:endParaRPr lang="id-ID" sz="4400" b="1" dirty="0">
              <a:solidFill>
                <a:srgbClr val="F2FDF7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00100" y="1397000"/>
          <a:ext cx="7286676" cy="4754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71768"/>
                <a:gridCol w="1571636"/>
                <a:gridCol w="1500198"/>
                <a:gridCol w="164307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Feature extraction methods</a:t>
                      </a:r>
                      <a:endParaRPr lang="id-ID" b="1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id-ID" b="1" dirty="0" smtClean="0"/>
                        <a:t>Feature</a:t>
                      </a:r>
                      <a:r>
                        <a:rPr lang="id-ID" b="1" baseline="0" dirty="0" smtClean="0"/>
                        <a:t> Modelling Methods</a:t>
                      </a:r>
                      <a:endParaRPr lang="id-ID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id-ID" b="1" dirty="0" smtClean="0"/>
                        <a:t>MFCC</a:t>
                      </a:r>
                      <a:r>
                        <a:rPr lang="id-ID" b="1" baseline="0" dirty="0" smtClean="0"/>
                        <a:t> (</a:t>
                      </a:r>
                      <a:r>
                        <a:rPr lang="id-ID" sz="1800" b="1" kern="1200" dirty="0" smtClean="0"/>
                        <a:t>Mel-frequency cepstral coefficients</a:t>
                      </a:r>
                      <a:r>
                        <a:rPr lang="id-ID" b="1" baseline="0" dirty="0" smtClean="0"/>
                        <a:t>)</a:t>
                      </a:r>
                      <a:endParaRPr lang="id-ID" b="1" dirty="0"/>
                    </a:p>
                    <a:p>
                      <a:r>
                        <a:rPr lang="id-ID" b="1" dirty="0" smtClean="0"/>
                        <a:t>LPCC (</a:t>
                      </a:r>
                      <a:r>
                        <a:rPr lang="id-ID" sz="1800" b="1" kern="1200" dirty="0" smtClean="0"/>
                        <a:t>Linear predictive coding coefficients)</a:t>
                      </a:r>
                      <a:endParaRPr lang="id-ID" b="1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d-ID" b="1" dirty="0" smtClean="0"/>
                        <a:t>Generative</a:t>
                      </a:r>
                      <a:r>
                        <a:rPr lang="id-ID" b="1" baseline="0" dirty="0" smtClean="0"/>
                        <a:t> approaches</a:t>
                      </a:r>
                      <a:endParaRPr lang="id-ID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Discriminative approaches</a:t>
                      </a:r>
                      <a:endParaRPr lang="id-ID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Text-Independent</a:t>
                      </a:r>
                      <a:endParaRPr lang="id-ID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Text-Dependent</a:t>
                      </a:r>
                      <a:endParaRPr lang="id-ID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id-ID" b="1" dirty="0" smtClean="0"/>
                        <a:t> SVM (</a:t>
                      </a:r>
                      <a: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  <a:r>
                        <a:rPr lang="id-ID" b="1" dirty="0" smtClean="0"/>
                        <a:t>) ,</a:t>
                      </a:r>
                    </a:p>
                    <a:p>
                      <a:r>
                        <a:rPr lang="id-ID" b="1" dirty="0" smtClean="0"/>
                        <a:t>ANN (</a:t>
                      </a:r>
                      <a: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artificial</a:t>
                      </a:r>
                      <a:b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neural networks)</a:t>
                      </a:r>
                      <a:endParaRPr lang="id-ID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GMM (</a:t>
                      </a:r>
                      <a: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Gaussian Mixture Models),</a:t>
                      </a:r>
                      <a:r>
                        <a:rPr lang="id-ID" sz="18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VQ (</a:t>
                      </a:r>
                      <a: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Quantization),</a:t>
                      </a:r>
                      <a:r>
                        <a:rPr lang="id-ID" sz="18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JFA (</a:t>
                      </a:r>
                      <a: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Joint Factor Analysis)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HMM (</a:t>
                      </a:r>
                      <a: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 Markov</a:t>
                      </a:r>
                      <a:b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d-ID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Models)</a:t>
                      </a:r>
                      <a:endParaRPr lang="id-ID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Public\Pictures\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4764" y="-198821"/>
            <a:ext cx="9391672" cy="6771093"/>
          </a:xfrm>
          <a:prstGeom prst="rect">
            <a:avLst/>
          </a:prstGeom>
          <a:noFill/>
        </p:spPr>
      </p:pic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03</a:t>
            </a:r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14414" y="285728"/>
            <a:ext cx="371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rgbClr val="F2FDF7"/>
                </a:solidFill>
              </a:rPr>
              <a:t>Introduction</a:t>
            </a:r>
            <a:endParaRPr lang="id-ID" sz="4400" b="1" dirty="0">
              <a:solidFill>
                <a:srgbClr val="F2FDF7"/>
              </a:solidFill>
            </a:endParaRPr>
          </a:p>
        </p:txBody>
      </p:sp>
      <p:pic>
        <p:nvPicPr>
          <p:cNvPr id="31747" name="Picture 3" descr="C:\Users\Toshiba\Downloads\aaa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1538" y="3512339"/>
            <a:ext cx="7845726" cy="273844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214414" y="1571612"/>
            <a:ext cx="2357454" cy="1143008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rgbClr val="F2FDF7"/>
                </a:solidFill>
              </a:rPr>
              <a:t>Different Speech Modalities </a:t>
            </a:r>
            <a:endParaRPr lang="id-ID" sz="2000" b="1" dirty="0">
              <a:solidFill>
                <a:srgbClr val="F2FDF7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786182" y="1857364"/>
            <a:ext cx="114300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5286380" y="1571612"/>
            <a:ext cx="3000396" cy="500066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DDD"/>
                </a:solidFill>
              </a:rPr>
              <a:t>Text-Independent</a:t>
            </a:r>
            <a:endParaRPr lang="id-ID" b="1" dirty="0">
              <a:solidFill>
                <a:srgbClr val="FFFDD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86380" y="2107397"/>
            <a:ext cx="3000396" cy="500066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DDD"/>
                </a:solidFill>
              </a:rPr>
              <a:t>Text-Dependent</a:t>
            </a:r>
            <a:endParaRPr lang="id-ID" b="1" dirty="0">
              <a:solidFill>
                <a:srgbClr val="FFFD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Public\Pictures\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4764" y="-198821"/>
            <a:ext cx="9391672" cy="6771093"/>
          </a:xfrm>
          <a:prstGeom prst="rect">
            <a:avLst/>
          </a:prstGeom>
          <a:noFill/>
        </p:spPr>
      </p:pic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66"/>
          <p:cNvSpPr txBox="1">
            <a:spLocks noChangeArrowheads="1"/>
          </p:cNvSpPr>
          <p:nvPr/>
        </p:nvSpPr>
        <p:spPr bwMode="auto">
          <a:xfrm>
            <a:off x="71628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04</a:t>
            </a:r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57290" y="403722"/>
            <a:ext cx="4500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rgbClr val="FFFDDD"/>
                </a:solidFill>
              </a:rPr>
              <a:t>Methodology </a:t>
            </a:r>
            <a:endParaRPr lang="id-ID" sz="4400" b="1" dirty="0">
              <a:solidFill>
                <a:srgbClr val="FFFDDD"/>
              </a:solidFill>
            </a:endParaRPr>
          </a:p>
        </p:txBody>
      </p:sp>
      <p:pic>
        <p:nvPicPr>
          <p:cNvPr id="1026" name="Picture 2" descr="C:\Users\Public\Pictures\sa.png"/>
          <p:cNvPicPr>
            <a:picLocks noChangeAspect="1" noChangeArrowheads="1"/>
          </p:cNvPicPr>
          <p:nvPr/>
        </p:nvPicPr>
        <p:blipFill>
          <a:blip r:embed="rId9"/>
          <a:srcRect b="56683"/>
          <a:stretch>
            <a:fillRect/>
          </a:stretch>
        </p:blipFill>
        <p:spPr bwMode="auto">
          <a:xfrm>
            <a:off x="1143000" y="1173163"/>
            <a:ext cx="8286810" cy="408124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143108" y="571501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Overview GMM features from signal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Public\Pictures\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4764" y="-198821"/>
            <a:ext cx="9391672" cy="6771093"/>
          </a:xfrm>
          <a:prstGeom prst="rect">
            <a:avLst/>
          </a:prstGeom>
          <a:noFill/>
        </p:spPr>
      </p:pic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66"/>
          <p:cNvSpPr txBox="1">
            <a:spLocks noChangeArrowheads="1"/>
          </p:cNvSpPr>
          <p:nvPr/>
        </p:nvSpPr>
        <p:spPr bwMode="auto">
          <a:xfrm>
            <a:off x="71628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04</a:t>
            </a:r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57290" y="403722"/>
            <a:ext cx="4500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rgbClr val="FFFDDD"/>
                </a:solidFill>
              </a:rPr>
              <a:t>Methodology </a:t>
            </a:r>
            <a:endParaRPr lang="id-ID" sz="4400" b="1" dirty="0">
              <a:solidFill>
                <a:srgbClr val="FFFDDD"/>
              </a:solidFill>
            </a:endParaRPr>
          </a:p>
        </p:txBody>
      </p:sp>
      <p:pic>
        <p:nvPicPr>
          <p:cNvPr id="2050" name="Picture 2" descr="C:\Users\Public\Pictures\sa.png"/>
          <p:cNvPicPr>
            <a:picLocks noChangeAspect="1" noChangeArrowheads="1"/>
          </p:cNvPicPr>
          <p:nvPr/>
        </p:nvPicPr>
        <p:blipFill>
          <a:blip r:embed="rId9"/>
          <a:srcRect t="42574"/>
          <a:stretch>
            <a:fillRect/>
          </a:stretch>
        </p:blipFill>
        <p:spPr bwMode="auto">
          <a:xfrm>
            <a:off x="838200" y="1173163"/>
            <a:ext cx="7921614" cy="5172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Public\Pictures\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4764" y="-198821"/>
            <a:ext cx="9391672" cy="6771093"/>
          </a:xfrm>
          <a:prstGeom prst="rect">
            <a:avLst/>
          </a:prstGeom>
          <a:noFill/>
        </p:spPr>
      </p:pic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66"/>
          <p:cNvSpPr txBox="1">
            <a:spLocks noChangeArrowheads="1"/>
          </p:cNvSpPr>
          <p:nvPr/>
        </p:nvSpPr>
        <p:spPr bwMode="auto">
          <a:xfrm>
            <a:off x="71628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04</a:t>
            </a:r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57290" y="403722"/>
            <a:ext cx="4500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rgbClr val="FFFDDD"/>
                </a:solidFill>
              </a:rPr>
              <a:t>Methodology </a:t>
            </a:r>
            <a:endParaRPr lang="id-ID" sz="4400" b="1" dirty="0">
              <a:solidFill>
                <a:srgbClr val="FFFDD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0364" y="6119798"/>
            <a:ext cx="416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Generic flowchart of whole method</a:t>
            </a:r>
            <a:br>
              <a:rPr lang="en-US" b="1" dirty="0" smtClean="0"/>
            </a:br>
            <a:endParaRPr lang="id-ID" b="1" dirty="0"/>
          </a:p>
        </p:txBody>
      </p:sp>
      <p:pic>
        <p:nvPicPr>
          <p:cNvPr id="1026" name="Picture 2" descr="C:\Users\Public\Pictures\man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33513" y="1500174"/>
            <a:ext cx="6632532" cy="4619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Public\Pictures\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3326" y="-198821"/>
            <a:ext cx="9391672" cy="6771093"/>
          </a:xfrm>
          <a:prstGeom prst="rect">
            <a:avLst/>
          </a:prstGeom>
          <a:noFill/>
        </p:spPr>
      </p:pic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</a:t>
            </a:r>
            <a:r>
              <a:rPr lang="id-ID" altLang="en-US" sz="6000" dirty="0" smtClean="0">
                <a:solidFill>
                  <a:srgbClr val="F2FDF7"/>
                </a:solidFill>
              </a:rPr>
              <a:t>6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728" y="403722"/>
            <a:ext cx="350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rgbClr val="FFFDDD"/>
                </a:solidFill>
              </a:rPr>
              <a:t>Result</a:t>
            </a:r>
            <a:endParaRPr lang="id-ID" sz="4400" b="1" dirty="0">
              <a:solidFill>
                <a:srgbClr val="FFFDDD"/>
              </a:solidFill>
            </a:endParaRPr>
          </a:p>
        </p:txBody>
      </p:sp>
      <p:pic>
        <p:nvPicPr>
          <p:cNvPr id="1028" name="Picture 4" descr="C:\Users\Toshiba\Downloads\vn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1970" y="1846050"/>
            <a:ext cx="8226376" cy="2583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ublic\Pictures\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8" y="-71462"/>
            <a:ext cx="9391672" cy="6771093"/>
          </a:xfrm>
          <a:prstGeom prst="rect">
            <a:avLst/>
          </a:prstGeom>
          <a:noFill/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</a:t>
            </a:r>
            <a:r>
              <a:rPr lang="id-ID" altLang="en-US" sz="6000" dirty="0" smtClean="0">
                <a:solidFill>
                  <a:srgbClr val="F2FDF7"/>
                </a:solidFill>
              </a:rPr>
              <a:t>7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00232" y="659295"/>
            <a:ext cx="350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4400" b="1" dirty="0">
              <a:solidFill>
                <a:srgbClr val="FFFDD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8728" y="1428736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smtClean="0"/>
              <a:t>Feature Modelling using Support Vector Machine and Gaussian mixture Model  </a:t>
            </a:r>
            <a:r>
              <a:rPr lang="en-US" sz="2400" b="1" dirty="0" smtClean="0"/>
              <a:t>Applied on Voice Based Biometric Authentication </a:t>
            </a:r>
            <a:endParaRPr lang="id-ID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28" y="3212710"/>
            <a:ext cx="7610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Felipe Gomes </a:t>
            </a:r>
            <a:r>
              <a:rPr lang="en-US" b="1" dirty="0" err="1" smtClean="0"/>
              <a:t>Barbosa</a:t>
            </a:r>
            <a:r>
              <a:rPr lang="id-ID" b="1" dirty="0" smtClean="0"/>
              <a:t>, </a:t>
            </a:r>
            <a:r>
              <a:rPr lang="en-US" b="1" dirty="0" smtClean="0"/>
              <a:t>Federal Institute of Education, Science and Technology</a:t>
            </a:r>
            <a:r>
              <a:rPr lang="id-ID" b="1" dirty="0" smtClean="0"/>
              <a:t> </a:t>
            </a:r>
            <a:r>
              <a:rPr lang="en-US" b="1" dirty="0" smtClean="0"/>
              <a:t>Department of Electronics</a:t>
            </a:r>
            <a:r>
              <a:rPr lang="id-ID" b="1" dirty="0" smtClean="0"/>
              <a:t>. </a:t>
            </a:r>
            <a:r>
              <a:rPr lang="en-US" b="1" dirty="0" smtClean="0"/>
              <a:t>Sao </a:t>
            </a:r>
            <a:r>
              <a:rPr lang="en-US" b="1" dirty="0" err="1" smtClean="0"/>
              <a:t>Luıs</a:t>
            </a:r>
            <a:r>
              <a:rPr lang="en-US" b="1" dirty="0" smtClean="0"/>
              <a:t>, Brazil</a:t>
            </a:r>
            <a:endParaRPr lang="id-ID" b="1" dirty="0" smtClean="0"/>
          </a:p>
          <a:p>
            <a:r>
              <a:rPr lang="id-ID" b="1" dirty="0" smtClean="0"/>
              <a:t>Jakub Gałka, </a:t>
            </a:r>
            <a:r>
              <a:rPr lang="id-ID" b="1" i="1" dirty="0" smtClean="0"/>
              <a:t>Member</a:t>
            </a:r>
            <a:r>
              <a:rPr lang="id-ID" b="1" dirty="0" smtClean="0"/>
              <a:t>, IEEE, Mariusz Mąsior, and Michał Salasa</a:t>
            </a:r>
          </a:p>
          <a:p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/>
            </a:r>
            <a:br>
              <a:rPr lang="id-ID" b="1" dirty="0" smtClean="0"/>
            </a:br>
            <a:endParaRPr lang="id-ID" b="1" dirty="0"/>
          </a:p>
        </p:txBody>
      </p:sp>
      <p:sp>
        <p:nvSpPr>
          <p:cNvPr id="13" name="Rectangle 12"/>
          <p:cNvSpPr/>
          <p:nvPr/>
        </p:nvSpPr>
        <p:spPr>
          <a:xfrm>
            <a:off x="5111750" y="49670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dirty="0" smtClean="0"/>
              <a:t>Presented by </a:t>
            </a:r>
          </a:p>
          <a:p>
            <a:r>
              <a:rPr lang="id-ID" b="1" dirty="0" smtClean="0"/>
              <a:t>Dina Nurhayati</a:t>
            </a:r>
          </a:p>
          <a:p>
            <a:r>
              <a:rPr lang="id-ID" b="1" dirty="0" smtClean="0"/>
              <a:t>Julian Maulana</a:t>
            </a:r>
            <a:endParaRPr lang="id-ID" b="1" dirty="0"/>
          </a:p>
        </p:txBody>
      </p:sp>
      <p:pic>
        <p:nvPicPr>
          <p:cNvPr id="14" name="Picture 1" descr="C:\Users\Toshiba\Downloads\logo ui b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38300" y="4814923"/>
            <a:ext cx="1284019" cy="1251919"/>
          </a:xfrm>
          <a:prstGeom prst="rect">
            <a:avLst/>
          </a:prstGeom>
          <a:noFill/>
        </p:spPr>
      </p:pic>
      <p:pic>
        <p:nvPicPr>
          <p:cNvPr id="3075" name="Picture 3" descr="C:\Users\Public\Pictures\vm.png"/>
          <p:cNvPicPr>
            <a:picLocks noChangeAspect="1" noChangeArrowheads="1"/>
          </p:cNvPicPr>
          <p:nvPr/>
        </p:nvPicPr>
        <p:blipFill>
          <a:blip r:embed="rId5"/>
          <a:srcRect l="25002"/>
          <a:stretch>
            <a:fillRect/>
          </a:stretch>
        </p:blipFill>
        <p:spPr bwMode="auto">
          <a:xfrm>
            <a:off x="0" y="209550"/>
            <a:ext cx="1714464" cy="6437313"/>
          </a:xfrm>
          <a:prstGeom prst="rect">
            <a:avLst/>
          </a:prstGeom>
          <a:noFill/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76200" y="15240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76180" y="142852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76180" y="142852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142852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6" descr="card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76164" y="142852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7" descr="card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76164" y="142852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8" descr="card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-16" y="142852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208</Words>
  <Application>Microsoft Office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Toshiba</cp:lastModifiedBy>
  <cp:revision>140</cp:revision>
  <dcterms:modified xsi:type="dcterms:W3CDTF">2017-03-07T04:12:23Z</dcterms:modified>
</cp:coreProperties>
</file>