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60" r:id="rId4"/>
    <p:sldId id="273" r:id="rId5"/>
    <p:sldId id="268" r:id="rId6"/>
    <p:sldId id="271" r:id="rId7"/>
    <p:sldId id="261" r:id="rId8"/>
    <p:sldId id="262" r:id="rId9"/>
    <p:sldId id="263" r:id="rId10"/>
    <p:sldId id="264" r:id="rId11"/>
    <p:sldId id="265" r:id="rId12"/>
    <p:sldId id="267" r:id="rId13"/>
    <p:sldId id="269" r:id="rId14"/>
    <p:sldId id="270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ber Amato" initials="AA" lastIdx="7" clrIdx="0">
    <p:extLst>
      <p:ext uri="{19B8F6BF-5375-455C-9EA6-DF929625EA0E}">
        <p15:presenceInfo xmlns:p15="http://schemas.microsoft.com/office/powerpoint/2012/main" userId="97e3f5f65a64b44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9148" y="2908561"/>
            <a:ext cx="6253317" cy="19610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>
                <a:latin typeface="Gill Sans Nova" panose="020B0602020104020203" pitchFamily="34" charset="0"/>
              </a:rPr>
              <a:t> Eff {Strings}</a:t>
            </a:r>
            <a:br>
              <a:rPr lang="en-US" sz="8000" dirty="0">
                <a:latin typeface="Gill Sans Nova" panose="020B0602020104020203" pitchFamily="34" charset="0"/>
              </a:rPr>
            </a:br>
            <a:br>
              <a:rPr lang="en-US" dirty="0">
                <a:latin typeface="Gill Sans Nova" panose="020B0602020104020203" pitchFamily="34" charset="0"/>
              </a:rPr>
            </a:br>
            <a:endParaRPr lang="en-US" sz="8000" dirty="0">
              <a:latin typeface="Gill Sans Nova" panose="020B06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5781" y="4672737"/>
            <a:ext cx="6269347" cy="218526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Amber</a:t>
            </a:r>
          </a:p>
          <a:p>
            <a:pPr algn="ctr"/>
            <a:r>
              <a:rPr lang="en-US" dirty="0"/>
              <a:t>Christian</a:t>
            </a:r>
          </a:p>
          <a:p>
            <a:pPr algn="ctr"/>
            <a:r>
              <a:rPr lang="en-US" dirty="0"/>
              <a:t>Ishmael</a:t>
            </a:r>
          </a:p>
          <a:p>
            <a:pPr algn="ctr"/>
            <a:r>
              <a:rPr lang="en-US" dirty="0"/>
              <a:t>Steve</a:t>
            </a:r>
          </a:p>
          <a:p>
            <a:endParaRPr lang="en-US" sz="2400" dirty="0"/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5C4E841-18C9-47B5-B27A-ABE110FDE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836" y="3285297"/>
            <a:ext cx="2413676" cy="97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5181600"/>
            <a:ext cx="10058400" cy="1676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“one good thing about music, when it hits you, you feel no pain.”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-bob </a:t>
            </a:r>
            <a:r>
              <a:rPr lang="en-US" dirty="0" err="1">
                <a:solidFill>
                  <a:srgbClr val="FFFFFF"/>
                </a:solidFill>
              </a:rPr>
              <a:t>marley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F666-CCF9-4DE9-BEF2-4955C4B9A4A9}"/>
              </a:ext>
            </a:extLst>
          </p:cNvPr>
          <p:cNvSpPr txBox="1"/>
          <p:nvPr/>
        </p:nvSpPr>
        <p:spPr>
          <a:xfrm>
            <a:off x="1762021" y="552929"/>
            <a:ext cx="8107861" cy="37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average replayability globally? (With over 1 Million listeners)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FC4E77AF-72DA-478B-9F62-1E8040D042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" b="2896"/>
          <a:stretch/>
        </p:blipFill>
        <p:spPr>
          <a:xfrm>
            <a:off x="6251584" y="1190872"/>
            <a:ext cx="5436231" cy="2871164"/>
          </a:xfrm>
          <a:prstGeom prst="rect">
            <a:avLst/>
          </a:prstGeom>
        </p:spPr>
      </p:pic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9A9C00CB-E6A5-4FFB-B379-4AAFCE33B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85" y="1185289"/>
            <a:ext cx="5057218" cy="28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57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5330092"/>
            <a:ext cx="10058400" cy="152790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“Bye </a:t>
            </a:r>
            <a:r>
              <a:rPr lang="en-US" dirty="0" err="1">
                <a:solidFill>
                  <a:srgbClr val="FFFFFF"/>
                </a:solidFill>
              </a:rPr>
              <a:t>Bye</a:t>
            </a:r>
            <a:r>
              <a:rPr lang="en-US" dirty="0">
                <a:solidFill>
                  <a:srgbClr val="FFFFFF"/>
                </a:solidFill>
              </a:rPr>
              <a:t> Miss American pie”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-Don Mclean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F666-CCF9-4DE9-BEF2-4955C4B9A4A9}"/>
              </a:ext>
            </a:extLst>
          </p:cNvPr>
          <p:cNvSpPr txBox="1"/>
          <p:nvPr/>
        </p:nvSpPr>
        <p:spPr>
          <a:xfrm>
            <a:off x="2592078" y="249434"/>
            <a:ext cx="7156126" cy="4676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Which 5 artists are played most often globally?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4BFBB4-B445-49CA-9E8F-B1EBDA631FD4}"/>
              </a:ext>
            </a:extLst>
          </p:cNvPr>
          <p:cNvSpPr txBox="1"/>
          <p:nvPr/>
        </p:nvSpPr>
        <p:spPr>
          <a:xfrm>
            <a:off x="6550177" y="1066648"/>
            <a:ext cx="535755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5 artists that are played the most globally are: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Coldplay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Radiohead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Rihanna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Eminem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 Hot Chili Peppers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provides us with examples of genres to seek out.</a:t>
            </a:r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62C34BF0-F50E-44E2-A9FB-263BEEAA89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39" b="-1"/>
          <a:stretch/>
        </p:blipFill>
        <p:spPr>
          <a:xfrm>
            <a:off x="-1" y="717062"/>
            <a:ext cx="6815015" cy="461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37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5138289"/>
            <a:ext cx="10058400" cy="171971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“you got to know when to hold </a:t>
            </a:r>
            <a:r>
              <a:rPr lang="en-US" dirty="0" err="1">
                <a:solidFill>
                  <a:srgbClr val="FFFFFF"/>
                </a:solidFill>
              </a:rPr>
              <a:t>em</a:t>
            </a:r>
            <a:r>
              <a:rPr lang="en-US" dirty="0">
                <a:solidFill>
                  <a:srgbClr val="FFFFFF"/>
                </a:solidFill>
              </a:rPr>
              <a:t>, know when to fold </a:t>
            </a:r>
            <a:r>
              <a:rPr lang="en-US" dirty="0" err="1">
                <a:solidFill>
                  <a:srgbClr val="FFFFFF"/>
                </a:solidFill>
              </a:rPr>
              <a:t>em</a:t>
            </a:r>
            <a:r>
              <a:rPr lang="en-US" dirty="0">
                <a:solidFill>
                  <a:srgbClr val="FFFFFF"/>
                </a:solidFill>
              </a:rPr>
              <a:t>, know when to walk away”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-Kenny rogers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F666-CCF9-4DE9-BEF2-4955C4B9A4A9}"/>
              </a:ext>
            </a:extLst>
          </p:cNvPr>
          <p:cNvSpPr txBox="1"/>
          <p:nvPr/>
        </p:nvSpPr>
        <p:spPr>
          <a:xfrm>
            <a:off x="2362525" y="182844"/>
            <a:ext cx="7466916" cy="4676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</a:t>
            </a:r>
            <a:r>
              <a:rPr lang="en-US" sz="2400" b="1" dirty="0">
                <a:latin typeface="Arial" panose="020B0604020202020204" pitchFamily="34" charset="0"/>
                <a:cs typeface="Times New Roman" panose="02020603050405020304" pitchFamily="18" charset="0"/>
              </a:rPr>
              <a:t>GDP and play count of </a:t>
            </a:r>
            <a:r>
              <a:rPr lang="en-US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country?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E79ABE-C7A0-4F1D-B9F4-D0EF1276591D}"/>
              </a:ext>
            </a:extLst>
          </p:cNvPr>
          <p:cNvSpPr txBox="1"/>
          <p:nvPr/>
        </p:nvSpPr>
        <p:spPr>
          <a:xfrm>
            <a:off x="5925600" y="984095"/>
            <a:ext cx="575001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Gill Sans MT" panose="020B0502020104020203" pitchFamily="34" charset="0"/>
              </a:rPr>
              <a:t>Null Hypothesis: </a:t>
            </a:r>
          </a:p>
          <a:p>
            <a:r>
              <a:rPr lang="en-US" sz="1800" dirty="0">
                <a:latin typeface="Gill Sans MT" panose="020B0502020104020203" pitchFamily="34" charset="0"/>
              </a:rPr>
              <a:t>GDP has  no relationship to listeners.</a:t>
            </a:r>
          </a:p>
          <a:p>
            <a:endParaRPr lang="en-US" sz="1800" dirty="0">
              <a:latin typeface="Gill Sans MT" panose="020B0502020104020203" pitchFamily="34" charset="0"/>
            </a:endParaRPr>
          </a:p>
          <a:p>
            <a:r>
              <a:rPr lang="en-US" sz="2000" b="1" i="1" dirty="0">
                <a:effectLst/>
                <a:latin typeface="Gill Sans MT" panose="020B0502020104020203" pitchFamily="34" charset="0"/>
                <a:ea typeface="Calibri" panose="020F0502020204030204" pitchFamily="34" charset="0"/>
              </a:rPr>
              <a:t>Alternative Hypothesis:</a:t>
            </a:r>
          </a:p>
          <a:p>
            <a:r>
              <a:rPr lang="en-US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</a:rPr>
              <a:t>If GDP is </a:t>
            </a:r>
            <a:r>
              <a:rPr lang="en-US" sz="1800" dirty="0">
                <a:latin typeface="Gill Sans MT" panose="020B0502020104020203" pitchFamily="34" charset="0"/>
              </a:rPr>
              <a:t>lower</a:t>
            </a:r>
            <a:r>
              <a:rPr lang="en-US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</a:rPr>
              <a:t>, Last.fm will have a higher listenership. </a:t>
            </a:r>
            <a:endParaRPr lang="en-US" sz="1800" dirty="0">
              <a:latin typeface="Gill Sans MT" panose="020B0502020104020203" pitchFamily="34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conclude that there is no relationship between country GDP per capita and listenership. </a:t>
            </a:r>
          </a:p>
          <a:p>
            <a:endParaRPr lang="en-US" dirty="0"/>
          </a:p>
          <a:p>
            <a:r>
              <a:rPr lang="en-US" dirty="0"/>
              <a:t>Therefore we can fail to reject the null hypothesis.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8DBAC89-AD17-47AB-81CA-6F508E1C6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91" y="833316"/>
            <a:ext cx="50387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51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4979109"/>
            <a:ext cx="10058400" cy="187889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“What a wonderful world”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-louis </a:t>
            </a:r>
            <a:r>
              <a:rPr lang="en-US" dirty="0" err="1">
                <a:solidFill>
                  <a:srgbClr val="FFFFFF"/>
                </a:solidFill>
              </a:rPr>
              <a:t>armstrong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F666-CCF9-4DE9-BEF2-4955C4B9A4A9}"/>
              </a:ext>
            </a:extLst>
          </p:cNvPr>
          <p:cNvSpPr txBox="1"/>
          <p:nvPr/>
        </p:nvSpPr>
        <p:spPr>
          <a:xfrm>
            <a:off x="3882299" y="83521"/>
            <a:ext cx="4649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Gill Sans MT" panose="020B0502020104020203" pitchFamily="34" charset="0"/>
              </a:rPr>
              <a:t>Bonus- Genre Searcher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E79ABE-C7A0-4F1D-B9F4-D0EF1276591D}"/>
              </a:ext>
            </a:extLst>
          </p:cNvPr>
          <p:cNvSpPr txBox="1"/>
          <p:nvPr/>
        </p:nvSpPr>
        <p:spPr>
          <a:xfrm>
            <a:off x="7950132" y="2102762"/>
            <a:ext cx="3991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ill Sans MT" panose="020B0502020104020203" pitchFamily="34" charset="0"/>
              </a:rPr>
              <a:t>Looking at country, you can find the top 5 genres. 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503C3255-6DDD-4CAA-AD2E-F24F99FFA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87" y="874156"/>
            <a:ext cx="70008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78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F666-CCF9-4DE9-BEF2-4955C4B9A4A9}"/>
              </a:ext>
            </a:extLst>
          </p:cNvPr>
          <p:cNvSpPr txBox="1"/>
          <p:nvPr/>
        </p:nvSpPr>
        <p:spPr>
          <a:xfrm>
            <a:off x="1171820" y="441118"/>
            <a:ext cx="3143809" cy="530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Lessons Learned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E79ABE-C7A0-4F1D-B9F4-D0EF1276591D}"/>
              </a:ext>
            </a:extLst>
          </p:cNvPr>
          <p:cNvSpPr txBox="1"/>
          <p:nvPr/>
        </p:nvSpPr>
        <p:spPr>
          <a:xfrm>
            <a:off x="1013787" y="1315932"/>
            <a:ext cx="976105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Gill Sans MT" panose="020B0502020104020203" pitchFamily="34" charset="0"/>
              </a:rPr>
              <a:t>More decisiveness in selection of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Gill Sans MT" panose="020B0502020104020203" pitchFamily="34" charset="0"/>
              </a:rPr>
              <a:t>Data sets were better for application development rather than data science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Gill Sans MT" panose="020B0502020104020203" pitchFamily="34" charset="0"/>
              </a:rPr>
              <a:t>Understanding and agreeing on the 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Gill Sans MT" panose="020B0502020104020203" pitchFamily="34" charset="0"/>
              </a:rPr>
              <a:t>More frequent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Gill Sans MT" panose="020B0502020104020203" pitchFamily="34" charset="0"/>
            </a:endParaRPr>
          </a:p>
          <a:p>
            <a:endParaRPr lang="en-US" sz="2000" b="1" dirty="0">
              <a:latin typeface="Gill Sans MT" panose="020B0502020104020203" pitchFamily="34" charset="0"/>
            </a:endParaRPr>
          </a:p>
          <a:p>
            <a:endParaRPr lang="en-US" sz="2000" b="1" i="1" dirty="0">
              <a:latin typeface="Gill Sans MT" panose="020B0502020104020203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ECE4CD-0F8D-4F3A-9A87-BADEDE146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5352763"/>
            <a:ext cx="100584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“school’s out for summer”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-</a:t>
            </a:r>
            <a:r>
              <a:rPr lang="en-US" dirty="0" err="1">
                <a:solidFill>
                  <a:srgbClr val="FFFFFF"/>
                </a:solidFill>
              </a:rPr>
              <a:t>alice</a:t>
            </a:r>
            <a:r>
              <a:rPr lang="en-US" dirty="0">
                <a:solidFill>
                  <a:srgbClr val="FFFFFF"/>
                </a:solidFill>
              </a:rPr>
              <a:t> cooper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408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9245F-BE94-456E-801E-0D7C2E457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783" y="5255060"/>
            <a:ext cx="100584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“I hope you had the time of your life”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-Green day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165BF7-E470-485F-9255-EB54343CD332}"/>
              </a:ext>
            </a:extLst>
          </p:cNvPr>
          <p:cNvSpPr txBox="1"/>
          <p:nvPr/>
        </p:nvSpPr>
        <p:spPr>
          <a:xfrm>
            <a:off x="2092392" y="1289518"/>
            <a:ext cx="641729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ill Sans MT" panose="020B0502020104020203" pitchFamily="34" charset="0"/>
              </a:rPr>
              <a:t>Written by:  Amber W., Steve W. , Christian L., &amp; Ishmael S.</a:t>
            </a:r>
          </a:p>
          <a:p>
            <a:r>
              <a:rPr lang="en-US" sz="2000" dirty="0">
                <a:latin typeface="Gill Sans MT" panose="020B0502020104020203" pitchFamily="34" charset="0"/>
              </a:rPr>
              <a:t>Performed by: Eff{Strings}</a:t>
            </a:r>
          </a:p>
          <a:p>
            <a:r>
              <a:rPr lang="en-US" sz="2000" dirty="0">
                <a:latin typeface="Gill Sans MT" panose="020B0502020104020203" pitchFamily="34" charset="0"/>
              </a:rPr>
              <a:t>Produced by: CIAS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702432-C857-4030-9F33-FEFC44F5A1EC}"/>
              </a:ext>
            </a:extLst>
          </p:cNvPr>
          <p:cNvSpPr txBox="1"/>
          <p:nvPr/>
        </p:nvSpPr>
        <p:spPr>
          <a:xfrm>
            <a:off x="2669059" y="459940"/>
            <a:ext cx="6096000" cy="467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Credits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E5F60D-0C7A-41D1-8E33-CC5E0487C43E}"/>
              </a:ext>
            </a:extLst>
          </p:cNvPr>
          <p:cNvSpPr txBox="1"/>
          <p:nvPr/>
        </p:nvSpPr>
        <p:spPr>
          <a:xfrm>
            <a:off x="2669059" y="3063941"/>
            <a:ext cx="6096000" cy="717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THANK YOU!!!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6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5325374"/>
            <a:ext cx="10058400" cy="153262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“Music is life itself.”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-Louis </a:t>
            </a:r>
            <a:r>
              <a:rPr lang="en-US" dirty="0" err="1">
                <a:solidFill>
                  <a:srgbClr val="FFFFFF"/>
                </a:solidFill>
              </a:rPr>
              <a:t>armstrong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F666-CCF9-4DE9-BEF2-4955C4B9A4A9}"/>
              </a:ext>
            </a:extLst>
          </p:cNvPr>
          <p:cNvSpPr txBox="1"/>
          <p:nvPr/>
        </p:nvSpPr>
        <p:spPr>
          <a:xfrm>
            <a:off x="254662" y="190019"/>
            <a:ext cx="11817274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Background</a:t>
            </a:r>
          </a:p>
          <a:p>
            <a:r>
              <a:rPr lang="en-US" sz="2400" dirty="0">
                <a:latin typeface="Gill Sans Nova" panose="020B0602020104020203" pitchFamily="34" charset="0"/>
              </a:rPr>
              <a:t>Last.fm is a global application created in the UK by founders in Germany and Austria in 2002</a:t>
            </a:r>
          </a:p>
          <a:p>
            <a:r>
              <a:rPr lang="en-US" sz="2400" dirty="0">
                <a:latin typeface="Gill Sans Nova" panose="020B0602020104020203" pitchFamily="34" charset="0"/>
              </a:rPr>
              <a:t>that builds a profile of users’ musical taste based on the songs a user listens to on internet </a:t>
            </a:r>
          </a:p>
          <a:p>
            <a:r>
              <a:rPr lang="en-US" sz="2400" dirty="0">
                <a:latin typeface="Gill Sans Nova" panose="020B0602020104020203" pitchFamily="34" charset="0"/>
              </a:rPr>
              <a:t>radio, their PC, or other portable music devices. </a:t>
            </a:r>
          </a:p>
          <a:p>
            <a:endParaRPr lang="en-US" sz="2400" dirty="0">
              <a:latin typeface="Gill Sans Nova" panose="020B0602020104020203" pitchFamily="34" charset="0"/>
            </a:endParaRPr>
          </a:p>
          <a:p>
            <a:r>
              <a:rPr lang="en-US" sz="2400" dirty="0">
                <a:latin typeface="Gill Sans Nova" panose="020B0602020104020203" pitchFamily="34" charset="0"/>
              </a:rPr>
              <a:t>Last.fm CEO has tasked music supervisors with recommending and selecting appropriate </a:t>
            </a:r>
          </a:p>
          <a:p>
            <a:r>
              <a:rPr lang="en-US" sz="2400" dirty="0">
                <a:latin typeface="Gill Sans Nova" panose="020B0602020104020203" pitchFamily="34" charset="0"/>
              </a:rPr>
              <a:t>music and licenses to provide on their app.</a:t>
            </a:r>
          </a:p>
          <a:p>
            <a:endParaRPr lang="en-US" sz="2400" dirty="0">
              <a:latin typeface="Gill Sans Nova" panose="020B0602020104020203" pitchFamily="34" charset="0"/>
            </a:endParaRPr>
          </a:p>
          <a:p>
            <a:r>
              <a:rPr lang="en-US" sz="2400" dirty="0">
                <a:latin typeface="Gill Sans Nova" panose="020B0602020104020203" pitchFamily="34" charset="0"/>
              </a:rPr>
              <a:t>Music Supervisors are analyzing global music data against Gross National Product (GNP)</a:t>
            </a:r>
          </a:p>
          <a:p>
            <a:r>
              <a:rPr lang="en-US" sz="2400" dirty="0">
                <a:latin typeface="Gill Sans Nova" panose="020B0602020104020203" pitchFamily="34" charset="0"/>
              </a:rPr>
              <a:t>To determine whether economic indicators affect listeners and play counts. This </a:t>
            </a:r>
          </a:p>
          <a:p>
            <a:r>
              <a:rPr lang="en-US" sz="2400" dirty="0">
                <a:latin typeface="Gill Sans Nova" panose="020B0602020104020203" pitchFamily="34" charset="0"/>
              </a:rPr>
              <a:t>information will inform the most profitable music selections globally, providing guidance </a:t>
            </a:r>
          </a:p>
          <a:p>
            <a:r>
              <a:rPr lang="en-US" sz="2400" dirty="0">
                <a:latin typeface="Gill Sans Nova" panose="020B0602020104020203" pitchFamily="34" charset="0"/>
              </a:rPr>
              <a:t>to inform Music Supervisors’ selection criteria. </a:t>
            </a:r>
          </a:p>
          <a:p>
            <a:endParaRPr lang="en-US" sz="2400" dirty="0">
              <a:latin typeface="Gill Sans Nova" panose="020B0602020104020203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5302370"/>
            <a:ext cx="10058400" cy="155563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“Imagine”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John Lennon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F666-CCF9-4DE9-BEF2-4955C4B9A4A9}"/>
              </a:ext>
            </a:extLst>
          </p:cNvPr>
          <p:cNvSpPr txBox="1"/>
          <p:nvPr/>
        </p:nvSpPr>
        <p:spPr>
          <a:xfrm>
            <a:off x="2068309" y="672622"/>
            <a:ext cx="8055347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 Black" panose="020B0A04020102020204" pitchFamily="34" charset="0"/>
              </a:rPr>
              <a:t>Hypothesis</a:t>
            </a:r>
          </a:p>
          <a:p>
            <a:endParaRPr lang="en-US" sz="3200" dirty="0"/>
          </a:p>
          <a:p>
            <a:r>
              <a:rPr lang="en-US" sz="2800" i="1" dirty="0">
                <a:latin typeface="Gill Sans MT" panose="020B0502020104020203" pitchFamily="34" charset="0"/>
              </a:rPr>
              <a:t>Null Hypothesis: </a:t>
            </a:r>
          </a:p>
          <a:p>
            <a:r>
              <a:rPr lang="en-US" sz="2800" dirty="0">
                <a:latin typeface="Gill Sans MT" panose="020B0502020104020203" pitchFamily="34" charset="0"/>
              </a:rPr>
              <a:t>GDP has no relationship to listeners.</a:t>
            </a:r>
          </a:p>
          <a:p>
            <a:endParaRPr lang="en-US" sz="2800" dirty="0">
              <a:latin typeface="Gill Sans MT" panose="020B0502020104020203" pitchFamily="34" charset="0"/>
            </a:endParaRPr>
          </a:p>
          <a:p>
            <a:r>
              <a:rPr lang="en-US" sz="2800" i="1" dirty="0">
                <a:effectLst/>
                <a:latin typeface="Gill Sans MT" panose="020B0502020104020203" pitchFamily="34" charset="0"/>
                <a:ea typeface="Calibri" panose="020F0502020204030204" pitchFamily="34" charset="0"/>
              </a:rPr>
              <a:t>Alternative Hypothesis:</a:t>
            </a:r>
          </a:p>
          <a:p>
            <a:r>
              <a:rPr lang="en-US" sz="2800" dirty="0">
                <a:effectLst/>
                <a:latin typeface="Gill Sans MT" panose="020B0502020104020203" pitchFamily="34" charset="0"/>
                <a:ea typeface="Calibri" panose="020F0502020204030204" pitchFamily="34" charset="0"/>
              </a:rPr>
              <a:t>If GDP is </a:t>
            </a:r>
            <a:r>
              <a:rPr lang="en-US" sz="2800" dirty="0">
                <a:latin typeface="Gill Sans MT" panose="020B0502020104020203" pitchFamily="34" charset="0"/>
              </a:rPr>
              <a:t>lower</a:t>
            </a:r>
            <a:r>
              <a:rPr lang="en-US" sz="2800" dirty="0">
                <a:effectLst/>
                <a:latin typeface="Gill Sans MT" panose="020B0502020104020203" pitchFamily="34" charset="0"/>
                <a:ea typeface="Calibri" panose="020F0502020204030204" pitchFamily="34" charset="0"/>
              </a:rPr>
              <a:t>, Last.fm will have a higher listenership. </a:t>
            </a:r>
            <a:endParaRPr lang="en-US" sz="2800" dirty="0">
              <a:latin typeface="Gill Sans MT" panose="020B0502020104020203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936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5302370"/>
            <a:ext cx="10058400" cy="155563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‘music is the only thing I’ve ever known that doesn’t have any rules at all”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-josh homme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5B7C88-9A8C-45E8-BA97-D8A0866841DD}"/>
              </a:ext>
            </a:extLst>
          </p:cNvPr>
          <p:cNvSpPr txBox="1"/>
          <p:nvPr/>
        </p:nvSpPr>
        <p:spPr>
          <a:xfrm>
            <a:off x="947927" y="552063"/>
            <a:ext cx="4940263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 Black" panose="020B0A04020102020204" pitchFamily="34" charset="0"/>
                <a:cs typeface="Arial" panose="020B0604020202020204" pitchFamily="34" charset="0"/>
              </a:rPr>
              <a:t>Data approach:</a:t>
            </a:r>
          </a:p>
          <a:p>
            <a:endParaRPr lang="en-US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MT" panose="020B0502020104020203" pitchFamily="34" charset="0"/>
              </a:rPr>
              <a:t>ISP3166 – country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Gill Sans MT" panose="020B0502020104020203" pitchFamily="34" charset="0"/>
              </a:rPr>
              <a:t>LastFM</a:t>
            </a:r>
            <a:r>
              <a:rPr lang="en-US" sz="2400" dirty="0">
                <a:latin typeface="Gill Sans MT" panose="020B0502020104020203" pitchFamily="34" charset="0"/>
              </a:rPr>
              <a:t>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MT" panose="020B0502020104020203" pitchFamily="34" charset="0"/>
              </a:rPr>
              <a:t>Top 50 Artists for each Country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MT" panose="020B0502020104020203" pitchFamily="34" charset="0"/>
              </a:rPr>
              <a:t>Artist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MT" panose="020B0502020104020203" pitchFamily="34" charset="0"/>
              </a:rPr>
              <a:t>Genres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MT" panose="020B0502020104020203" pitchFamily="34" charset="0"/>
              </a:rPr>
              <a:t>World Population Review – GDP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MT" panose="020B0502020104020203" pitchFamily="34" charset="0"/>
              </a:rPr>
              <a:t>Latitude and Longitude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F57179-9480-4CB1-8B88-4EDFEB216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610" y="1170933"/>
            <a:ext cx="4102964" cy="285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92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783" y="5233738"/>
            <a:ext cx="10058400" cy="1567132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"Hey Jude, don't make it bad. Take a sad song and make it better" </a:t>
            </a:r>
          </a:p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-The Beatles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6DE99F-7F7A-4F9B-AE73-5532CB948033}"/>
              </a:ext>
            </a:extLst>
          </p:cNvPr>
          <p:cNvSpPr txBox="1"/>
          <p:nvPr/>
        </p:nvSpPr>
        <p:spPr>
          <a:xfrm>
            <a:off x="1960795" y="831765"/>
            <a:ext cx="6818662" cy="357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 Black" panose="020B0A04020102020204" pitchFamily="34" charset="0"/>
                <a:cs typeface="Arial" panose="020B0604020202020204" pitchFamily="34" charset="0"/>
              </a:rPr>
              <a:t>Limitations</a:t>
            </a:r>
          </a:p>
          <a:p>
            <a:endParaRPr lang="en-US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MT" panose="020B0502020104020203" pitchFamily="34" charset="0"/>
              </a:rPr>
              <a:t>No time frame or trending 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MT" panose="020B0502020104020203" pitchFamily="34" charset="0"/>
              </a:rPr>
              <a:t>Of all music sources, we are looking at one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MT" panose="020B0502020104020203" pitchFamily="34" charset="0"/>
              </a:rPr>
              <a:t>Listeners vs.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MT" panose="020B0502020104020203" pitchFamily="34" charset="0"/>
              </a:rPr>
              <a:t>No demographic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MT" panose="020B0502020104020203" pitchFamily="34" charset="0"/>
              </a:rPr>
              <a:t>Manual cleanup of data was necessary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MT" panose="020B0502020104020203" pitchFamily="34" charset="0"/>
              </a:rPr>
              <a:t>API documentation appeared to be dated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29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5296619"/>
            <a:ext cx="10058400" cy="156138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“Wake me up when September ends”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Green day</a:t>
            </a:r>
          </a:p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6DE99F-7F7A-4F9B-AE73-5532CB948033}"/>
              </a:ext>
            </a:extLst>
          </p:cNvPr>
          <p:cNvSpPr txBox="1"/>
          <p:nvPr/>
        </p:nvSpPr>
        <p:spPr>
          <a:xfrm>
            <a:off x="575625" y="689788"/>
            <a:ext cx="11040715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Questions</a:t>
            </a:r>
          </a:p>
          <a:p>
            <a:endParaRPr lang="en-US" sz="2400" dirty="0">
              <a:latin typeface="Arial Black" panose="020B0A04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artist are most popular based on their country play count?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countries’ users engage the most with the app?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 are the top artists in the country with the highest listener count?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average replayability globally? (With over 1 Million listeners)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 are the top 5 artists globally?</a:t>
            </a:r>
            <a:endParaRPr lang="en-US" sz="28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</a:t>
            </a:r>
            <a:r>
              <a:rPr lang="en-US" sz="2800" dirty="0">
                <a:latin typeface="Gill Sans MT" panose="020B0502020104020203" pitchFamily="34" charset="0"/>
                <a:cs typeface="Times New Roman" panose="02020603050405020304" pitchFamily="18" charset="0"/>
              </a:rPr>
              <a:t>GDP and play count of </a:t>
            </a:r>
            <a:r>
              <a:rPr lang="en-US" sz="2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country? 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i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206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4979109"/>
            <a:ext cx="10058400" cy="187889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“I will try to fix you”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-</a:t>
            </a:r>
            <a:r>
              <a:rPr lang="en-US" dirty="0" err="1">
                <a:solidFill>
                  <a:srgbClr val="FFFFFF"/>
                </a:solidFill>
              </a:rPr>
              <a:t>coldplay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B5B716E1-897D-44BC-AB6C-06ED3B97E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8" y="323165"/>
            <a:ext cx="6649847" cy="46298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30955F-6F17-41E2-B5DB-E022B1AB2AF5}"/>
              </a:ext>
            </a:extLst>
          </p:cNvPr>
          <p:cNvSpPr txBox="1"/>
          <p:nvPr/>
        </p:nvSpPr>
        <p:spPr>
          <a:xfrm>
            <a:off x="7230357" y="762932"/>
            <a:ext cx="48792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demonstrates that: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Coldplay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Weekend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Beatles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Ed Sheeran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Radiohead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Adele</a:t>
            </a:r>
          </a:p>
          <a:p>
            <a:endParaRPr lang="en-US" dirty="0"/>
          </a:p>
          <a:p>
            <a:r>
              <a:rPr lang="en-US" dirty="0">
                <a:solidFill>
                  <a:srgbClr val="1D1C1D"/>
                </a:solidFill>
                <a:latin typeface="Slack-Lato"/>
              </a:rPr>
              <a:t>Data shows how often artists are listened to regardless of listener (or user)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8BBB83-A031-44F9-AC4E-4DDF11D16046}"/>
              </a:ext>
            </a:extLst>
          </p:cNvPr>
          <p:cNvSpPr txBox="1"/>
          <p:nvPr/>
        </p:nvSpPr>
        <p:spPr>
          <a:xfrm>
            <a:off x="2851020" y="0"/>
            <a:ext cx="7353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Which artist are most popular based on their country play count?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66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5244796"/>
            <a:ext cx="10058400" cy="16132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“music produces a kind of pleasure which human nature cannot do without”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-Confucius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F666-CCF9-4DE9-BEF2-4955C4B9A4A9}"/>
              </a:ext>
            </a:extLst>
          </p:cNvPr>
          <p:cNvSpPr txBox="1"/>
          <p:nvPr/>
        </p:nvSpPr>
        <p:spPr>
          <a:xfrm>
            <a:off x="3105623" y="257613"/>
            <a:ext cx="6229013" cy="819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countries’ users engage the most with the app?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86EC901-15FF-4FFD-90F4-74206916A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7" y="757881"/>
            <a:ext cx="5980753" cy="39866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3EDE59-7287-4A77-B16E-450052FF25FE}"/>
              </a:ext>
            </a:extLst>
          </p:cNvPr>
          <p:cNvSpPr txBox="1"/>
          <p:nvPr/>
        </p:nvSpPr>
        <p:spPr>
          <a:xfrm>
            <a:off x="6815673" y="956923"/>
            <a:ext cx="49152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Hungary has the most users engaged as a sum of listener count with the app, followed closely with Maldives.</a:t>
            </a:r>
          </a:p>
          <a:p>
            <a:endParaRPr lang="en-US" dirty="0"/>
          </a:p>
          <a:p>
            <a:r>
              <a:rPr lang="en-US" dirty="0"/>
              <a:t>Followed by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Guatemala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Israel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El Salvador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Ecuador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United Kingdom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77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5298831"/>
            <a:ext cx="10058400" cy="155916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“If music is a place, then jazz is the city, folk is the wilderness, rock is the road, classical is a temple.”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-vera </a:t>
            </a:r>
            <a:r>
              <a:rPr lang="en-US" dirty="0" err="1">
                <a:solidFill>
                  <a:srgbClr val="FFFFFF"/>
                </a:solidFill>
              </a:rPr>
              <a:t>nazarin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F666-CCF9-4DE9-BEF2-4955C4B9A4A9}"/>
              </a:ext>
            </a:extLst>
          </p:cNvPr>
          <p:cNvSpPr txBox="1"/>
          <p:nvPr/>
        </p:nvSpPr>
        <p:spPr>
          <a:xfrm>
            <a:off x="268396" y="384980"/>
            <a:ext cx="11816055" cy="367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Who are the top artists by listener count in the country with the highest overall listener count (Hungary)?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D29DBE-D89A-4BCC-8302-B309BEE2F1E3}"/>
              </a:ext>
            </a:extLst>
          </p:cNvPr>
          <p:cNvSpPr txBox="1"/>
          <p:nvPr/>
        </p:nvSpPr>
        <p:spPr>
          <a:xfrm>
            <a:off x="6602083" y="1144438"/>
            <a:ext cx="490082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top artists listened to in Hungary, which has </a:t>
            </a:r>
          </a:p>
          <a:p>
            <a:r>
              <a:rPr lang="en-US" dirty="0"/>
              <a:t>the highest listener (or user) count, are: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Coldplay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Radiohead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Rihanna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Eminem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 Hot Chili Peppers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sets a standard for other countries.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230EACD-72E4-44B1-B8D3-66948A7BC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235766"/>
            <a:ext cx="12192000" cy="145234"/>
          </a:xfrm>
          <a:prstGeom prst="rect">
            <a:avLst/>
          </a:prstGeom>
        </p:spPr>
      </p:pic>
      <p:pic>
        <p:nvPicPr>
          <p:cNvPr id="10" name="Picture 9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4C60078-4157-4A65-9397-B8D17D520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5074"/>
            <a:ext cx="6302112" cy="408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5469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{0BC5BFBB-F18C-4470-B912-2AFCBD437D55}tf56160789_win32</Template>
  <TotalTime>3492</TotalTime>
  <Words>831</Words>
  <Application>Microsoft Office PowerPoint</Application>
  <PresentationFormat>Widescreen</PresentationFormat>
  <Paragraphs>156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Black</vt:lpstr>
      <vt:lpstr>Bookman Old Style</vt:lpstr>
      <vt:lpstr>Calibri</vt:lpstr>
      <vt:lpstr>Franklin Gothic Book</vt:lpstr>
      <vt:lpstr>Gill Sans MT</vt:lpstr>
      <vt:lpstr>Gill Sans Nova</vt:lpstr>
      <vt:lpstr>Slack-Lato</vt:lpstr>
      <vt:lpstr>1_RetrospectVTI</vt:lpstr>
      <vt:lpstr> Eff {Strings}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 {Strings}</dc:title>
  <dc:creator>Amber Amato</dc:creator>
  <cp:lastModifiedBy>Amber Amato</cp:lastModifiedBy>
  <cp:revision>81</cp:revision>
  <dcterms:created xsi:type="dcterms:W3CDTF">2021-04-28T16:43:38Z</dcterms:created>
  <dcterms:modified xsi:type="dcterms:W3CDTF">2021-05-08T13:47:40Z</dcterms:modified>
</cp:coreProperties>
</file>