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0" r:id="rId4"/>
    <p:sldId id="268" r:id="rId5"/>
    <p:sldId id="271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ber Amato" initials="AA" lastIdx="7" clrIdx="0">
    <p:extLst>
      <p:ext uri="{19B8F6BF-5375-455C-9EA6-DF929625EA0E}">
        <p15:presenceInfo xmlns:p15="http://schemas.microsoft.com/office/powerpoint/2012/main" userId="97e3f5f65a64b4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5T18:58:35.190" idx="2">
    <p:pos x="3634" y="834"/>
    <p:text>Should we switch this title to say "play count"?</p:text>
    <p:extLst>
      <p:ext uri="{C676402C-5697-4E1C-873F-D02D1690AC5C}">
        <p15:threadingInfo xmlns:p15="http://schemas.microsoft.com/office/powerpoint/2012/main" timeZoneBias="240"/>
      </p:ext>
    </p:extLst>
  </p:cm>
  <p:cm authorId="1" dt="2021-05-05T19:00:48.733" idx="4">
    <p:pos x="10" y="10"/>
    <p:text>How many countries?</p:text>
    <p:extLst>
      <p:ext uri="{C676402C-5697-4E1C-873F-D02D1690AC5C}">
        <p15:threadingInfo xmlns:p15="http://schemas.microsoft.com/office/powerpoint/2012/main" timeZoneBias="240"/>
      </p:ext>
    </p:extLst>
  </p:cm>
  <p:cm authorId="1" dt="2021-05-07T19:34:58.452" idx="7">
    <p:pos x="106" y="106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5T19:22:20.284" idx="5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9148" y="2908561"/>
            <a:ext cx="6253317" cy="19610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>
                <a:latin typeface="Gill Sans Nova" panose="020B0602020104020203" pitchFamily="34" charset="0"/>
              </a:rPr>
              <a:t> Eff {Strings}</a:t>
            </a:r>
            <a:br>
              <a:rPr lang="en-US" sz="8000" dirty="0">
                <a:latin typeface="Gill Sans Nova" panose="020B0602020104020203" pitchFamily="34" charset="0"/>
              </a:rPr>
            </a:br>
            <a:r>
              <a:rPr lang="en-US" sz="6000" dirty="0">
                <a:latin typeface="Gill Sans Nova" panose="020B0602020104020203" pitchFamily="34" charset="0"/>
              </a:rPr>
              <a:t>logo</a:t>
            </a:r>
            <a:br>
              <a:rPr lang="en-US" dirty="0">
                <a:latin typeface="Gill Sans Nova" panose="020B0602020104020203" pitchFamily="34" charset="0"/>
              </a:rPr>
            </a:br>
            <a:endParaRPr lang="en-US" sz="8000" dirty="0">
              <a:latin typeface="Gill Sans Nova" panose="020B06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5781" y="4672737"/>
            <a:ext cx="6269347" cy="218526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Amber</a:t>
            </a:r>
          </a:p>
          <a:p>
            <a:pPr algn="ctr"/>
            <a:r>
              <a:rPr lang="en-US" dirty="0"/>
              <a:t>Christian</a:t>
            </a:r>
          </a:p>
          <a:p>
            <a:pPr algn="ctr"/>
            <a:r>
              <a:rPr lang="en-US" dirty="0"/>
              <a:t>Ishmael</a:t>
            </a:r>
          </a:p>
          <a:p>
            <a:pPr algn="ctr"/>
            <a:r>
              <a:rPr lang="en-US" dirty="0"/>
              <a:t>Steve</a:t>
            </a:r>
          </a:p>
          <a:p>
            <a:endParaRPr lang="en-US" sz="2400" dirty="0"/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Bye </a:t>
            </a:r>
            <a:r>
              <a:rPr lang="en-US" dirty="0" err="1">
                <a:solidFill>
                  <a:srgbClr val="FFFFFF"/>
                </a:solidFill>
              </a:rPr>
              <a:t>Bye</a:t>
            </a:r>
            <a:r>
              <a:rPr lang="en-US" dirty="0">
                <a:solidFill>
                  <a:srgbClr val="FFFFFF"/>
                </a:solidFill>
              </a:rPr>
              <a:t> Ms. American pie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Don Mclean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3387549" y="212812"/>
            <a:ext cx="5416868" cy="37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Which 5 artists are played most often globally?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4BFBB4-B445-49CA-9E8F-B1EBDA631FD4}"/>
              </a:ext>
            </a:extLst>
          </p:cNvPr>
          <p:cNvSpPr txBox="1"/>
          <p:nvPr/>
        </p:nvSpPr>
        <p:spPr>
          <a:xfrm>
            <a:off x="6964392" y="799381"/>
            <a:ext cx="50214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5 artists that are played the most globally 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demonstrates the universal popularity of any </a:t>
            </a:r>
          </a:p>
          <a:p>
            <a:r>
              <a:rPr lang="en-US" dirty="0"/>
              <a:t>given  artist, from which one can extract genre: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62C34BF0-F50E-44E2-A9FB-263BEEAA89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9" b="-1"/>
          <a:stretch/>
        </p:blipFill>
        <p:spPr>
          <a:xfrm>
            <a:off x="0" y="717063"/>
            <a:ext cx="6170141" cy="41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3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3270017" y="292750"/>
            <a:ext cx="5651932" cy="37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</a:t>
            </a:r>
            <a:r>
              <a:rPr lang="en-US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GDP and play count of </a:t>
            </a: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country?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71D69A0-0E33-40EB-B956-727627809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79" y="984095"/>
            <a:ext cx="5038725" cy="3543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E79ABE-C7A0-4F1D-B9F4-D0EF1276591D}"/>
              </a:ext>
            </a:extLst>
          </p:cNvPr>
          <p:cNvSpPr txBox="1"/>
          <p:nvPr/>
        </p:nvSpPr>
        <p:spPr>
          <a:xfrm>
            <a:off x="5925600" y="984095"/>
            <a:ext cx="57500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Null Hypothesis: </a:t>
            </a:r>
          </a:p>
          <a:p>
            <a:r>
              <a:rPr lang="en-US" sz="1800" dirty="0">
                <a:latin typeface="Gill Sans MT" panose="020B0502020104020203" pitchFamily="34" charset="0"/>
              </a:rPr>
              <a:t>GDP has  no relationship to listeners.</a:t>
            </a:r>
          </a:p>
          <a:p>
            <a:endParaRPr lang="en-US" sz="1800" dirty="0">
              <a:latin typeface="Gill Sans MT" panose="020B0502020104020203" pitchFamily="34" charset="0"/>
            </a:endParaRPr>
          </a:p>
          <a:p>
            <a:r>
              <a:rPr lang="en-US" sz="2000" b="1" i="1" dirty="0">
                <a:effectLst/>
                <a:latin typeface="Gill Sans MT" panose="020B0502020104020203" pitchFamily="34" charset="0"/>
                <a:ea typeface="Calibri" panose="020F0502020204030204" pitchFamily="34" charset="0"/>
              </a:rPr>
              <a:t>Alternative Hypothesis:</a:t>
            </a:r>
          </a:p>
          <a:p>
            <a:r>
              <a:rPr lang="en-US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</a:rPr>
              <a:t>If GDP is </a:t>
            </a:r>
            <a:r>
              <a:rPr lang="en-US" sz="1800" dirty="0">
                <a:latin typeface="Gill Sans MT" panose="020B0502020104020203" pitchFamily="34" charset="0"/>
              </a:rPr>
              <a:t>lower</a:t>
            </a:r>
            <a:r>
              <a:rPr lang="en-US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</a:rPr>
              <a:t>, Last.fm will have a higher listenership. </a:t>
            </a:r>
            <a:endParaRPr lang="en-US" sz="1800" dirty="0">
              <a:latin typeface="Gill Sans MT" panose="020B0502020104020203" pitchFamily="34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conclude that there is no relationship between country GDP per capita and listenership. </a:t>
            </a:r>
          </a:p>
          <a:p>
            <a:endParaRPr lang="en-US" dirty="0"/>
          </a:p>
          <a:p>
            <a:r>
              <a:rPr lang="en-US" dirty="0"/>
              <a:t>Therefore we can fail to reject the null hypothesis.</a:t>
            </a:r>
          </a:p>
        </p:txBody>
      </p:sp>
    </p:spTree>
    <p:extLst>
      <p:ext uri="{BB962C8B-B14F-4D97-AF65-F5344CB8AC3E}">
        <p14:creationId xmlns:p14="http://schemas.microsoft.com/office/powerpoint/2010/main" val="951751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“What a wonderful world”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3270017" y="308704"/>
            <a:ext cx="5651932" cy="37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</a:t>
            </a:r>
            <a:r>
              <a:rPr lang="en-US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GDP and play count of </a:t>
            </a: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country?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79ABE-C7A0-4F1D-B9F4-D0EF1276591D}"/>
              </a:ext>
            </a:extLst>
          </p:cNvPr>
          <p:cNvSpPr txBox="1"/>
          <p:nvPr/>
        </p:nvSpPr>
        <p:spPr>
          <a:xfrm>
            <a:off x="7754747" y="874156"/>
            <a:ext cx="3991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Bonus- Genre Searcher</a:t>
            </a:r>
          </a:p>
          <a:p>
            <a:r>
              <a:rPr lang="en-US" sz="2000" b="1" i="1" dirty="0">
                <a:latin typeface="Gill Sans MT" panose="020B0502020104020203" pitchFamily="34" charset="0"/>
              </a:rPr>
              <a:t>Looking at country, you can find the top 5 genres. 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503C3255-6DDD-4CAA-AD2E-F24F99FFA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7" y="874156"/>
            <a:ext cx="70008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78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“What a wonderful world”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1195266" y="305169"/>
            <a:ext cx="2295821" cy="405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Lessons Learned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79ABE-C7A0-4F1D-B9F4-D0EF1276591D}"/>
              </a:ext>
            </a:extLst>
          </p:cNvPr>
          <p:cNvSpPr txBox="1"/>
          <p:nvPr/>
        </p:nvSpPr>
        <p:spPr>
          <a:xfrm>
            <a:off x="1013787" y="901717"/>
            <a:ext cx="97610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0"/>
              </a:rPr>
              <a:t>More decisiveness in selection of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0"/>
              </a:rPr>
              <a:t>Data sets were better for application development rather than data 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0"/>
              </a:rPr>
              <a:t>Understanding and agreeing on the 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0"/>
              </a:rPr>
              <a:t>More frequent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Gill Sans MT" panose="020B0502020104020203" pitchFamily="34" charset="0"/>
            </a:endParaRPr>
          </a:p>
          <a:p>
            <a:endParaRPr lang="en-US" sz="2000" b="1" dirty="0">
              <a:latin typeface="Gill Sans MT" panose="020B0502020104020203" pitchFamily="34" charset="0"/>
            </a:endParaRPr>
          </a:p>
          <a:p>
            <a:endParaRPr lang="en-US" sz="2000" b="1" i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40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254662" y="190019"/>
            <a:ext cx="11817274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Background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Last.fm is a global application created in the UK by founders in Germany and Austria in 2002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that builds a profile of users’ musical taste based on the songs a user listens to on internet 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radio, their PC, or other portable music devices. </a:t>
            </a:r>
          </a:p>
          <a:p>
            <a:endParaRPr lang="en-US" sz="2400" dirty="0">
              <a:latin typeface="Gill Sans Nova" panose="020B0602020104020203" pitchFamily="34" charset="0"/>
            </a:endParaRPr>
          </a:p>
          <a:p>
            <a:r>
              <a:rPr lang="en-US" sz="2400" dirty="0">
                <a:latin typeface="Gill Sans Nova" panose="020B0602020104020203" pitchFamily="34" charset="0"/>
              </a:rPr>
              <a:t>Last.fm CEO has tasked music supervisors with recommending and selecting appropriate 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music and licenses to provide on their app.</a:t>
            </a:r>
          </a:p>
          <a:p>
            <a:endParaRPr lang="en-US" sz="2400" dirty="0">
              <a:latin typeface="Gill Sans Nova" panose="020B0602020104020203" pitchFamily="34" charset="0"/>
            </a:endParaRPr>
          </a:p>
          <a:p>
            <a:r>
              <a:rPr lang="en-US" sz="2400" dirty="0">
                <a:latin typeface="Gill Sans Nova" panose="020B0602020104020203" pitchFamily="34" charset="0"/>
              </a:rPr>
              <a:t>Music Supervisors are analyzing global music data against Gross National Product (GNP)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To determine whether economic indicators affect listeners and play counts. This 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information will inform the most profitable music selections globally, providing guidance 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to inform Music Supervisors’ selection criteria. </a:t>
            </a:r>
          </a:p>
          <a:p>
            <a:endParaRPr lang="en-US" sz="2400" dirty="0">
              <a:latin typeface="Gill Sans Nova" panose="020B0602020104020203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Imagine- Lennon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2068309" y="672622"/>
            <a:ext cx="8055347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Hypothesis</a:t>
            </a:r>
          </a:p>
          <a:p>
            <a:endParaRPr lang="en-US" sz="3200" dirty="0"/>
          </a:p>
          <a:p>
            <a:r>
              <a:rPr lang="en-US" sz="2800" i="1" dirty="0">
                <a:latin typeface="Gill Sans MT" panose="020B0502020104020203" pitchFamily="34" charset="0"/>
              </a:rPr>
              <a:t>Null Hypothesis: </a:t>
            </a:r>
          </a:p>
          <a:p>
            <a:r>
              <a:rPr lang="en-US" sz="2800" dirty="0">
                <a:latin typeface="Gill Sans MT" panose="020B0502020104020203" pitchFamily="34" charset="0"/>
              </a:rPr>
              <a:t>GDP has  no relationship to listeners.</a:t>
            </a:r>
          </a:p>
          <a:p>
            <a:endParaRPr lang="en-US" sz="2800" dirty="0">
              <a:latin typeface="Gill Sans MT" panose="020B0502020104020203" pitchFamily="34" charset="0"/>
            </a:endParaRPr>
          </a:p>
          <a:p>
            <a:r>
              <a:rPr lang="en-US" sz="2800" i="1" dirty="0">
                <a:effectLst/>
                <a:latin typeface="Gill Sans MT" panose="020B0502020104020203" pitchFamily="34" charset="0"/>
                <a:ea typeface="Calibri" panose="020F0502020204030204" pitchFamily="34" charset="0"/>
              </a:rPr>
              <a:t>Alternative Hypothesis:</a:t>
            </a:r>
          </a:p>
          <a:p>
            <a:r>
              <a:rPr lang="en-US" sz="2800" dirty="0">
                <a:effectLst/>
                <a:latin typeface="Gill Sans MT" panose="020B0502020104020203" pitchFamily="34" charset="0"/>
                <a:ea typeface="Calibri" panose="020F0502020204030204" pitchFamily="34" charset="0"/>
              </a:rPr>
              <a:t>If GDP is </a:t>
            </a:r>
            <a:r>
              <a:rPr lang="en-US" sz="2800" dirty="0">
                <a:latin typeface="Gill Sans MT" panose="020B0502020104020203" pitchFamily="34" charset="0"/>
              </a:rPr>
              <a:t>lower</a:t>
            </a:r>
            <a:r>
              <a:rPr lang="en-US" sz="2800" dirty="0">
                <a:effectLst/>
                <a:latin typeface="Gill Sans MT" panose="020B0502020104020203" pitchFamily="34" charset="0"/>
                <a:ea typeface="Calibri" panose="020F0502020204030204" pitchFamily="34" charset="0"/>
              </a:rPr>
              <a:t>, Last.fm will have a higher listenership. </a:t>
            </a:r>
            <a:endParaRPr lang="en-US" sz="2800" dirty="0">
              <a:latin typeface="Gill Sans MT" panose="020B0502020104020203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936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6DE99F-7F7A-4F9B-AE73-5532CB948033}"/>
              </a:ext>
            </a:extLst>
          </p:cNvPr>
          <p:cNvSpPr txBox="1"/>
          <p:nvPr/>
        </p:nvSpPr>
        <p:spPr>
          <a:xfrm>
            <a:off x="2633656" y="900776"/>
            <a:ext cx="6818662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 Black" panose="020B0A04020102020204" pitchFamily="34" charset="0"/>
                <a:cs typeface="Arial" panose="020B0604020202020204" pitchFamily="34" charset="0"/>
              </a:rPr>
              <a:t>Limitations</a:t>
            </a:r>
          </a:p>
          <a:p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No time frame or trending 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Of all music sources, we are looking at one 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Listeners vs.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No demographic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Manual cleanup of data was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API documentation appeared to be dated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9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6DE99F-7F7A-4F9B-AE73-5532CB948033}"/>
              </a:ext>
            </a:extLst>
          </p:cNvPr>
          <p:cNvSpPr txBox="1"/>
          <p:nvPr/>
        </p:nvSpPr>
        <p:spPr>
          <a:xfrm>
            <a:off x="1502193" y="550188"/>
            <a:ext cx="918758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Questions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artist are most popular based on their country play count?</a:t>
            </a:r>
          </a:p>
          <a:p>
            <a:r>
              <a:rPr lang="en-US" sz="24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countries’ users engage the most with the app? </a:t>
            </a:r>
          </a:p>
          <a:p>
            <a:r>
              <a:rPr lang="en-US" sz="24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 are the top artists in the country with the highest listener count?</a:t>
            </a:r>
          </a:p>
          <a:p>
            <a:r>
              <a:rPr lang="en-US" sz="24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average replayability globally? (With over 1 Million listeners)</a:t>
            </a:r>
          </a:p>
          <a:p>
            <a:r>
              <a:rPr lang="en-US" sz="24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 are the top 5 artists globally?</a:t>
            </a:r>
            <a:endParaRPr lang="en-US" sz="24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</a:t>
            </a: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</a:rPr>
              <a:t>GDP and play count of </a:t>
            </a:r>
            <a:r>
              <a:rPr lang="en-US" sz="24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country? </a:t>
            </a:r>
          </a:p>
          <a:p>
            <a:r>
              <a:rPr lang="en-US" sz="24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</a:t>
            </a: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</a:rPr>
              <a:t>GDP and play count of </a:t>
            </a:r>
            <a:r>
              <a:rPr lang="en-US" sz="24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country?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i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06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Music quote here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B5B716E1-897D-44BC-AB6C-06ED3B97E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8" y="624215"/>
            <a:ext cx="6649847" cy="44093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30955F-6F17-41E2-B5DB-E022B1AB2AF5}"/>
              </a:ext>
            </a:extLst>
          </p:cNvPr>
          <p:cNvSpPr txBox="1"/>
          <p:nvPr/>
        </p:nvSpPr>
        <p:spPr>
          <a:xfrm>
            <a:off x="7230357" y="762932"/>
            <a:ext cx="48792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demonstrates that: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Coldplay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Weekend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Beatles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Ed Sheeran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Radiohead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Adele</a:t>
            </a:r>
          </a:p>
          <a:p>
            <a:endParaRPr lang="en-US" dirty="0"/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Data shows how often artists are listened to regardless of listener (or user)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6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Music quote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3105623" y="257613"/>
            <a:ext cx="6229013" cy="81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countries’ users engage the most with the app?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86EC901-15FF-4FFD-90F4-74206916A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7" y="757881"/>
            <a:ext cx="5980753" cy="39866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3EDE59-7287-4A77-B16E-450052FF25FE}"/>
              </a:ext>
            </a:extLst>
          </p:cNvPr>
          <p:cNvSpPr txBox="1"/>
          <p:nvPr/>
        </p:nvSpPr>
        <p:spPr>
          <a:xfrm>
            <a:off x="6815673" y="956923"/>
            <a:ext cx="49152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Hungary has the most users engaged as a sum of listener count with the app, followed closely with Maldives.</a:t>
            </a:r>
          </a:p>
          <a:p>
            <a:endParaRPr lang="en-US" dirty="0"/>
          </a:p>
          <a:p>
            <a:r>
              <a:rPr lang="en-US" dirty="0"/>
              <a:t>Followed 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Guatemala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Israel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El Salvador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Ecuador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United Kingdom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7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Music quote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268396" y="384980"/>
            <a:ext cx="11816055" cy="663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Who are the top artists by listener count in the country with the highest overall listener count (Hungary)? 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Amber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29DBE-D89A-4BCC-8302-B309BEE2F1E3}"/>
              </a:ext>
            </a:extLst>
          </p:cNvPr>
          <p:cNvSpPr txBox="1"/>
          <p:nvPr/>
        </p:nvSpPr>
        <p:spPr>
          <a:xfrm>
            <a:off x="6602083" y="1144438"/>
            <a:ext cx="49008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top artists listened to in Hungary, which has </a:t>
            </a:r>
          </a:p>
          <a:p>
            <a:r>
              <a:rPr lang="en-US" dirty="0"/>
              <a:t>the highest listener (or user) count, are: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sets a standard for other countries.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230EACD-72E4-44B1-B8D3-66948A7B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852FDE3D-C5EB-4EC6-9AFB-797E424AA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89441D1A-98A0-4AC2-815A-A6AE3B4B4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3" y="142103"/>
            <a:ext cx="12192000" cy="6096000"/>
          </a:xfrm>
          <a:prstGeom prst="rect">
            <a:avLst/>
          </a:prstGeom>
        </p:spPr>
      </p:pic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4C60078-4157-4A65-9397-B8D17D520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3" y="945310"/>
            <a:ext cx="6302112" cy="371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5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Music quote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1762021" y="552929"/>
            <a:ext cx="8107861" cy="37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average replayability globally? (With over 1 Million listeners)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FC4E77AF-72DA-478B-9F62-1E8040D042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" b="2896"/>
          <a:stretch/>
        </p:blipFill>
        <p:spPr>
          <a:xfrm>
            <a:off x="6251584" y="1190872"/>
            <a:ext cx="5436231" cy="2871164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A9C00CB-E6A5-4FFB-B379-4AAFCE33B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85" y="1185289"/>
            <a:ext cx="5057218" cy="28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5769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{0BC5BFBB-F18C-4470-B912-2AFCBD437D55}tf56160789_win32</Template>
  <TotalTime>2890</TotalTime>
  <Words>601</Words>
  <Application>Microsoft Office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Bookman Old Style</vt:lpstr>
      <vt:lpstr>Calibri</vt:lpstr>
      <vt:lpstr>Franklin Gothic Book</vt:lpstr>
      <vt:lpstr>Gill Sans MT</vt:lpstr>
      <vt:lpstr>Gill Sans Nova</vt:lpstr>
      <vt:lpstr>Slack-Lato</vt:lpstr>
      <vt:lpstr>1_RetrospectVTI</vt:lpstr>
      <vt:lpstr> Eff {Strings} logo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 {Strings}</dc:title>
  <dc:creator>Amber Amato</dc:creator>
  <cp:lastModifiedBy>Amber Amato</cp:lastModifiedBy>
  <cp:revision>62</cp:revision>
  <dcterms:created xsi:type="dcterms:W3CDTF">2021-04-28T16:43:38Z</dcterms:created>
  <dcterms:modified xsi:type="dcterms:W3CDTF">2021-05-08T03:37:14Z</dcterms:modified>
</cp:coreProperties>
</file>