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154" autoAdjust="0"/>
  </p:normalViewPr>
  <p:slideViewPr>
    <p:cSldViewPr snapToGrid="0">
      <p:cViewPr>
        <p:scale>
          <a:sx n="89" d="100"/>
          <a:sy n="89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B803B-C670-4B37-8B55-E01B3EAF62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0B547E-4342-448A-96AD-52A846BBDCF9}">
      <dgm:prSet custT="1"/>
      <dgm:spPr/>
      <dgm:t>
        <a:bodyPr/>
        <a:lstStyle/>
        <a:p>
          <a:r>
            <a:rPr lang="en-US" sz="1800" b="1" dirty="0"/>
            <a:t>Addressing the issue of accountability</a:t>
          </a:r>
          <a:r>
            <a:rPr lang="en-US" sz="1100" b="1" dirty="0"/>
            <a:t>:</a:t>
          </a:r>
          <a:r>
            <a:rPr lang="en-US" sz="1100" dirty="0"/>
            <a:t> </a:t>
          </a:r>
        </a:p>
      </dgm:t>
    </dgm:pt>
    <dgm:pt modelId="{A57B794B-9F47-4291-A4A9-7FE11596E1D8}" type="parTrans" cxnId="{7A663110-3B5B-49C0-80D2-BE9A5CC103AB}">
      <dgm:prSet/>
      <dgm:spPr/>
      <dgm:t>
        <a:bodyPr/>
        <a:lstStyle/>
        <a:p>
          <a:endParaRPr lang="en-US"/>
        </a:p>
      </dgm:t>
    </dgm:pt>
    <dgm:pt modelId="{CD2B45D0-AE72-43D4-B667-1BAD070CF1AD}" type="sibTrans" cxnId="{7A663110-3B5B-49C0-80D2-BE9A5CC103AB}">
      <dgm:prSet/>
      <dgm:spPr/>
      <dgm:t>
        <a:bodyPr/>
        <a:lstStyle/>
        <a:p>
          <a:endParaRPr lang="en-US"/>
        </a:p>
      </dgm:t>
    </dgm:pt>
    <dgm:pt modelId="{0EC1D425-EF8D-4E71-B5A1-05186747D767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demonstrating to donors, taxpayers, beneficiaries and implementing partners that expenditure, actions, and results are as agreed or can reasonably be expected in the situation. </a:t>
          </a:r>
        </a:p>
      </dgm:t>
    </dgm:pt>
    <dgm:pt modelId="{86AF6D82-EB98-499B-A1F2-0FD97E7DF76D}" type="parTrans" cxnId="{C272221A-2ACB-449E-A65D-3C7600F56B54}">
      <dgm:prSet/>
      <dgm:spPr/>
      <dgm:t>
        <a:bodyPr/>
        <a:lstStyle/>
        <a:p>
          <a:endParaRPr lang="en-US"/>
        </a:p>
      </dgm:t>
    </dgm:pt>
    <dgm:pt modelId="{CD3ED917-A016-453E-8BAD-01B52E3EA3F3}" type="sibTrans" cxnId="{C272221A-2ACB-449E-A65D-3C7600F56B54}">
      <dgm:prSet/>
      <dgm:spPr/>
      <dgm:t>
        <a:bodyPr/>
        <a:lstStyle/>
        <a:p>
          <a:endParaRPr lang="en-US"/>
        </a:p>
      </dgm:t>
    </dgm:pt>
    <dgm:pt modelId="{30283F59-017E-408F-B12C-ADE8CE31EAC2}">
      <dgm:prSet custT="1"/>
      <dgm:spPr/>
      <dgm:t>
        <a:bodyPr/>
        <a:lstStyle/>
        <a:p>
          <a:r>
            <a:rPr lang="en-US" sz="1800" b="1" dirty="0"/>
            <a:t>For operational management</a:t>
          </a:r>
          <a:r>
            <a:rPr lang="en-US" sz="1800" dirty="0"/>
            <a:t>:</a:t>
          </a:r>
        </a:p>
      </dgm:t>
    </dgm:pt>
    <dgm:pt modelId="{79B5BB62-498D-4981-8687-9CE77D2285C1}" type="parTrans" cxnId="{7E0ADC6B-7792-4259-BA7A-C56241130843}">
      <dgm:prSet/>
      <dgm:spPr/>
      <dgm:t>
        <a:bodyPr/>
        <a:lstStyle/>
        <a:p>
          <a:endParaRPr lang="en-US"/>
        </a:p>
      </dgm:t>
    </dgm:pt>
    <dgm:pt modelId="{C4279EB5-4563-467C-99CC-92DF9F9FBBA4}" type="sibTrans" cxnId="{7E0ADC6B-7792-4259-BA7A-C56241130843}">
      <dgm:prSet/>
      <dgm:spPr/>
      <dgm:t>
        <a:bodyPr/>
        <a:lstStyle/>
        <a:p>
          <a:endParaRPr lang="en-US"/>
        </a:p>
      </dgm:t>
    </dgm:pt>
    <dgm:pt modelId="{C5A08537-2863-4F05-8CE6-BDFCEC365EB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provision of the information needed to coordinate the human, financial and physical resources committed to the project or program and to improve performance </a:t>
          </a:r>
        </a:p>
      </dgm:t>
    </dgm:pt>
    <dgm:pt modelId="{ECD7FD73-51B7-4D1A-95DA-DB5AAFF0B258}" type="parTrans" cxnId="{2CDDA594-0986-4471-8038-3E2741C28C02}">
      <dgm:prSet/>
      <dgm:spPr/>
      <dgm:t>
        <a:bodyPr/>
        <a:lstStyle/>
        <a:p>
          <a:endParaRPr lang="en-US"/>
        </a:p>
      </dgm:t>
    </dgm:pt>
    <dgm:pt modelId="{798DF5E0-55D4-4AAF-A615-6638E3E6032A}" type="sibTrans" cxnId="{2CDDA594-0986-4471-8038-3E2741C28C02}">
      <dgm:prSet/>
      <dgm:spPr/>
      <dgm:t>
        <a:bodyPr/>
        <a:lstStyle/>
        <a:p>
          <a:endParaRPr lang="en-US"/>
        </a:p>
      </dgm:t>
    </dgm:pt>
    <dgm:pt modelId="{839E5235-8000-4982-82D2-DD57127B6B30}">
      <dgm:prSet custT="1"/>
      <dgm:spPr/>
      <dgm:t>
        <a:bodyPr/>
        <a:lstStyle/>
        <a:p>
          <a:r>
            <a:rPr lang="en-US" sz="1800" b="1"/>
            <a:t>For strategic management:</a:t>
          </a:r>
          <a:r>
            <a:rPr lang="en-US" sz="1800"/>
            <a:t> </a:t>
          </a:r>
        </a:p>
      </dgm:t>
    </dgm:pt>
    <dgm:pt modelId="{F97BC989-ED94-4DD6-B37C-E88E9195FD1D}" type="parTrans" cxnId="{7E1AA958-DDDA-43E3-91EB-5E58228F82A4}">
      <dgm:prSet/>
      <dgm:spPr/>
      <dgm:t>
        <a:bodyPr/>
        <a:lstStyle/>
        <a:p>
          <a:endParaRPr lang="en-US"/>
        </a:p>
      </dgm:t>
    </dgm:pt>
    <dgm:pt modelId="{051CCF16-4068-4938-B073-1FF0A534C403}" type="sibTrans" cxnId="{7E1AA958-DDDA-43E3-91EB-5E58228F82A4}">
      <dgm:prSet/>
      <dgm:spPr/>
      <dgm:t>
        <a:bodyPr/>
        <a:lstStyle/>
        <a:p>
          <a:endParaRPr lang="en-US"/>
        </a:p>
      </dgm:t>
    </dgm:pt>
    <dgm:pt modelId="{9F9A88E6-56A0-41E5-A165-4227F8965D4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provision of information to inform setting and adjustment of objectives and strategies. </a:t>
          </a:r>
        </a:p>
      </dgm:t>
    </dgm:pt>
    <dgm:pt modelId="{4515FA28-0DEB-416A-A08A-49BF9AE2CF96}" type="parTrans" cxnId="{31104DAE-981E-45D7-AB9F-ADCE2C450E76}">
      <dgm:prSet/>
      <dgm:spPr/>
      <dgm:t>
        <a:bodyPr/>
        <a:lstStyle/>
        <a:p>
          <a:endParaRPr lang="en-US"/>
        </a:p>
      </dgm:t>
    </dgm:pt>
    <dgm:pt modelId="{50EE0D05-73BA-4F47-A2D3-AF86DD53EAD3}" type="sibTrans" cxnId="{31104DAE-981E-45D7-AB9F-ADCE2C450E76}">
      <dgm:prSet/>
      <dgm:spPr/>
      <dgm:t>
        <a:bodyPr/>
        <a:lstStyle/>
        <a:p>
          <a:endParaRPr lang="en-US"/>
        </a:p>
      </dgm:t>
    </dgm:pt>
    <dgm:pt modelId="{23A06B19-30FE-48C9-AD0A-EC460C90A1FE}">
      <dgm:prSet custT="1"/>
      <dgm:spPr/>
      <dgm:t>
        <a:bodyPr/>
        <a:lstStyle/>
        <a:p>
          <a:r>
            <a:rPr lang="en-US" sz="1800" b="1" dirty="0"/>
            <a:t>For capacity building:</a:t>
          </a:r>
          <a:endParaRPr lang="en-US" sz="1800" dirty="0"/>
        </a:p>
      </dgm:t>
    </dgm:pt>
    <dgm:pt modelId="{02BBCDC8-9EE9-4815-895B-27707F612D19}" type="parTrans" cxnId="{5BB288F6-4C4B-4C6E-BEE5-7E3218A5C00D}">
      <dgm:prSet/>
      <dgm:spPr/>
      <dgm:t>
        <a:bodyPr/>
        <a:lstStyle/>
        <a:p>
          <a:endParaRPr lang="en-US"/>
        </a:p>
      </dgm:t>
    </dgm:pt>
    <dgm:pt modelId="{CF55C2E4-9D0F-4351-8A4F-14408E1E30B7}" type="sibTrans" cxnId="{5BB288F6-4C4B-4C6E-BEE5-7E3218A5C00D}">
      <dgm:prSet/>
      <dgm:spPr/>
      <dgm:t>
        <a:bodyPr/>
        <a:lstStyle/>
        <a:p>
          <a:endParaRPr lang="en-US"/>
        </a:p>
      </dgm:t>
    </dgm:pt>
    <dgm:pt modelId="{907941A8-4E49-491A-BA7B-FA628D54622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building the capacity, self-reliance and confidence of beneficiaries and implementing staff and partners to initiate and implement development initiatives effectively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10C31D8-0357-4BF6-B541-3923C80C1E89}" type="parTrans" cxnId="{A1D46464-8B5E-4E71-AA6C-0CD79FE1D144}">
      <dgm:prSet/>
      <dgm:spPr/>
      <dgm:t>
        <a:bodyPr/>
        <a:lstStyle/>
        <a:p>
          <a:endParaRPr lang="en-US"/>
        </a:p>
      </dgm:t>
    </dgm:pt>
    <dgm:pt modelId="{FA00C1E8-9421-4501-8CB4-BE8FCCDD4413}" type="sibTrans" cxnId="{A1D46464-8B5E-4E71-AA6C-0CD79FE1D144}">
      <dgm:prSet/>
      <dgm:spPr/>
      <dgm:t>
        <a:bodyPr/>
        <a:lstStyle/>
        <a:p>
          <a:endParaRPr lang="en-US"/>
        </a:p>
      </dgm:t>
    </dgm:pt>
    <dgm:pt modelId="{D9B810F8-663A-49C5-AA4F-1D8395BC655E}" type="pres">
      <dgm:prSet presAssocID="{242B803B-C670-4B37-8B55-E01B3EAF62B8}" presName="linear" presStyleCnt="0">
        <dgm:presLayoutVars>
          <dgm:dir/>
          <dgm:animLvl val="lvl"/>
          <dgm:resizeHandles val="exact"/>
        </dgm:presLayoutVars>
      </dgm:prSet>
      <dgm:spPr/>
    </dgm:pt>
    <dgm:pt modelId="{8CB95C53-1DAE-4F7D-A6D2-D91030B935BC}" type="pres">
      <dgm:prSet presAssocID="{C80B547E-4342-448A-96AD-52A846BBDCF9}" presName="parentLin" presStyleCnt="0"/>
      <dgm:spPr/>
    </dgm:pt>
    <dgm:pt modelId="{98AAA228-F064-4076-BBBD-0EB84296FA7F}" type="pres">
      <dgm:prSet presAssocID="{C80B547E-4342-448A-96AD-52A846BBDCF9}" presName="parentLeftMargin" presStyleLbl="node1" presStyleIdx="0" presStyleCnt="4"/>
      <dgm:spPr/>
    </dgm:pt>
    <dgm:pt modelId="{B45A517A-23B2-4948-BD9C-AC39F642C4E0}" type="pres">
      <dgm:prSet presAssocID="{C80B547E-4342-448A-96AD-52A846BBDCF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D3B978-90D0-41A0-B7EC-CDE1796B3A68}" type="pres">
      <dgm:prSet presAssocID="{C80B547E-4342-448A-96AD-52A846BBDCF9}" presName="negativeSpace" presStyleCnt="0"/>
      <dgm:spPr/>
    </dgm:pt>
    <dgm:pt modelId="{89D6AE3F-F381-42A6-A66A-25732FB1FD7A}" type="pres">
      <dgm:prSet presAssocID="{C80B547E-4342-448A-96AD-52A846BBDCF9}" presName="childText" presStyleLbl="conFgAcc1" presStyleIdx="0" presStyleCnt="4">
        <dgm:presLayoutVars>
          <dgm:bulletEnabled val="1"/>
        </dgm:presLayoutVars>
      </dgm:prSet>
      <dgm:spPr/>
    </dgm:pt>
    <dgm:pt modelId="{6AC78482-C96E-4355-ADF9-0ED70FA5C468}" type="pres">
      <dgm:prSet presAssocID="{CD2B45D0-AE72-43D4-B667-1BAD070CF1AD}" presName="spaceBetweenRectangles" presStyleCnt="0"/>
      <dgm:spPr/>
    </dgm:pt>
    <dgm:pt modelId="{961A8641-C66F-4C5D-A78B-16E225D01633}" type="pres">
      <dgm:prSet presAssocID="{30283F59-017E-408F-B12C-ADE8CE31EAC2}" presName="parentLin" presStyleCnt="0"/>
      <dgm:spPr/>
    </dgm:pt>
    <dgm:pt modelId="{FE6F47D3-FCBD-476F-BA8B-4DBEB6039C80}" type="pres">
      <dgm:prSet presAssocID="{30283F59-017E-408F-B12C-ADE8CE31EAC2}" presName="parentLeftMargin" presStyleLbl="node1" presStyleIdx="0" presStyleCnt="4"/>
      <dgm:spPr/>
    </dgm:pt>
    <dgm:pt modelId="{6802BBA8-1AC4-447E-ABF7-21BA83634813}" type="pres">
      <dgm:prSet presAssocID="{30283F59-017E-408F-B12C-ADE8CE31EA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43F151-6601-4C64-B814-7906522DEB0B}" type="pres">
      <dgm:prSet presAssocID="{30283F59-017E-408F-B12C-ADE8CE31EAC2}" presName="negativeSpace" presStyleCnt="0"/>
      <dgm:spPr/>
    </dgm:pt>
    <dgm:pt modelId="{F4766568-461D-4909-A06E-9B0F7935B962}" type="pres">
      <dgm:prSet presAssocID="{30283F59-017E-408F-B12C-ADE8CE31EAC2}" presName="childText" presStyleLbl="conFgAcc1" presStyleIdx="1" presStyleCnt="4">
        <dgm:presLayoutVars>
          <dgm:bulletEnabled val="1"/>
        </dgm:presLayoutVars>
      </dgm:prSet>
      <dgm:spPr/>
    </dgm:pt>
    <dgm:pt modelId="{992F45D0-3C5B-450E-A5B2-0E142333FE7E}" type="pres">
      <dgm:prSet presAssocID="{C4279EB5-4563-467C-99CC-92DF9F9FBBA4}" presName="spaceBetweenRectangles" presStyleCnt="0"/>
      <dgm:spPr/>
    </dgm:pt>
    <dgm:pt modelId="{9A64A4E7-B3B1-4C23-9B4A-7A97B3D1485A}" type="pres">
      <dgm:prSet presAssocID="{839E5235-8000-4982-82D2-DD57127B6B30}" presName="parentLin" presStyleCnt="0"/>
      <dgm:spPr/>
    </dgm:pt>
    <dgm:pt modelId="{B3BFD075-CA2C-4699-BF5A-8895049DC302}" type="pres">
      <dgm:prSet presAssocID="{839E5235-8000-4982-82D2-DD57127B6B30}" presName="parentLeftMargin" presStyleLbl="node1" presStyleIdx="1" presStyleCnt="4"/>
      <dgm:spPr/>
    </dgm:pt>
    <dgm:pt modelId="{F8EA9629-2B7E-4034-908A-A639FFB81B3C}" type="pres">
      <dgm:prSet presAssocID="{839E5235-8000-4982-82D2-DD57127B6B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DC1ED2-5A44-402D-B37B-8BDFD9F0B24D}" type="pres">
      <dgm:prSet presAssocID="{839E5235-8000-4982-82D2-DD57127B6B30}" presName="negativeSpace" presStyleCnt="0"/>
      <dgm:spPr/>
    </dgm:pt>
    <dgm:pt modelId="{298E4856-0D69-4BD0-A1C0-DAA8083B9386}" type="pres">
      <dgm:prSet presAssocID="{839E5235-8000-4982-82D2-DD57127B6B30}" presName="childText" presStyleLbl="conFgAcc1" presStyleIdx="2" presStyleCnt="4">
        <dgm:presLayoutVars>
          <dgm:bulletEnabled val="1"/>
        </dgm:presLayoutVars>
      </dgm:prSet>
      <dgm:spPr/>
    </dgm:pt>
    <dgm:pt modelId="{FD0508F8-AF90-486B-A85D-8A45C867FA4A}" type="pres">
      <dgm:prSet presAssocID="{051CCF16-4068-4938-B073-1FF0A534C403}" presName="spaceBetweenRectangles" presStyleCnt="0"/>
      <dgm:spPr/>
    </dgm:pt>
    <dgm:pt modelId="{32F8B3D4-ADC6-4DF1-BE4B-02BD736B1211}" type="pres">
      <dgm:prSet presAssocID="{23A06B19-30FE-48C9-AD0A-EC460C90A1FE}" presName="parentLin" presStyleCnt="0"/>
      <dgm:spPr/>
    </dgm:pt>
    <dgm:pt modelId="{9FE3F0D0-67AF-4B73-BE19-C958EBBDB66F}" type="pres">
      <dgm:prSet presAssocID="{23A06B19-30FE-48C9-AD0A-EC460C90A1FE}" presName="parentLeftMargin" presStyleLbl="node1" presStyleIdx="2" presStyleCnt="4"/>
      <dgm:spPr/>
    </dgm:pt>
    <dgm:pt modelId="{31AAE580-1A0F-4679-A1D7-9B79E449070D}" type="pres">
      <dgm:prSet presAssocID="{23A06B19-30FE-48C9-AD0A-EC460C90A1F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F22E1B9-E7F3-4E15-B531-2D95E883B933}" type="pres">
      <dgm:prSet presAssocID="{23A06B19-30FE-48C9-AD0A-EC460C90A1FE}" presName="negativeSpace" presStyleCnt="0"/>
      <dgm:spPr/>
    </dgm:pt>
    <dgm:pt modelId="{C2A094B6-A8A5-4C3A-A587-D3D3E4761493}" type="pres">
      <dgm:prSet presAssocID="{23A06B19-30FE-48C9-AD0A-EC460C90A1F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A663110-3B5B-49C0-80D2-BE9A5CC103AB}" srcId="{242B803B-C670-4B37-8B55-E01B3EAF62B8}" destId="{C80B547E-4342-448A-96AD-52A846BBDCF9}" srcOrd="0" destOrd="0" parTransId="{A57B794B-9F47-4291-A4A9-7FE11596E1D8}" sibTransId="{CD2B45D0-AE72-43D4-B667-1BAD070CF1AD}"/>
    <dgm:cxn modelId="{00751D18-745B-40BF-AEA6-620FB95956CC}" type="presOf" srcId="{C80B547E-4342-448A-96AD-52A846BBDCF9}" destId="{B45A517A-23B2-4948-BD9C-AC39F642C4E0}" srcOrd="1" destOrd="0" presId="urn:microsoft.com/office/officeart/2005/8/layout/list1"/>
    <dgm:cxn modelId="{C272221A-2ACB-449E-A65D-3C7600F56B54}" srcId="{C80B547E-4342-448A-96AD-52A846BBDCF9}" destId="{0EC1D425-EF8D-4E71-B5A1-05186747D767}" srcOrd="0" destOrd="0" parTransId="{86AF6D82-EB98-499B-A1F2-0FD97E7DF76D}" sibTransId="{CD3ED917-A016-453E-8BAD-01B52E3EA3F3}"/>
    <dgm:cxn modelId="{D6789F1D-E52A-4BAD-B766-060DEF9CFAA6}" type="presOf" srcId="{839E5235-8000-4982-82D2-DD57127B6B30}" destId="{B3BFD075-CA2C-4699-BF5A-8895049DC302}" srcOrd="0" destOrd="0" presId="urn:microsoft.com/office/officeart/2005/8/layout/list1"/>
    <dgm:cxn modelId="{A0F4C81E-C632-4512-AE46-0587B3870EDD}" type="presOf" srcId="{839E5235-8000-4982-82D2-DD57127B6B30}" destId="{F8EA9629-2B7E-4034-908A-A639FFB81B3C}" srcOrd="1" destOrd="0" presId="urn:microsoft.com/office/officeart/2005/8/layout/list1"/>
    <dgm:cxn modelId="{A1D46464-8B5E-4E71-AA6C-0CD79FE1D144}" srcId="{23A06B19-30FE-48C9-AD0A-EC460C90A1FE}" destId="{907941A8-4E49-491A-BA7B-FA628D546226}" srcOrd="0" destOrd="0" parTransId="{D10C31D8-0357-4BF6-B541-3923C80C1E89}" sibTransId="{FA00C1E8-9421-4501-8CB4-BE8FCCDD4413}"/>
    <dgm:cxn modelId="{3AA56347-2815-4334-9AAE-5FA2CF24C5A2}" type="presOf" srcId="{23A06B19-30FE-48C9-AD0A-EC460C90A1FE}" destId="{9FE3F0D0-67AF-4B73-BE19-C958EBBDB66F}" srcOrd="0" destOrd="0" presId="urn:microsoft.com/office/officeart/2005/8/layout/list1"/>
    <dgm:cxn modelId="{7E0ADC6B-7792-4259-BA7A-C56241130843}" srcId="{242B803B-C670-4B37-8B55-E01B3EAF62B8}" destId="{30283F59-017E-408F-B12C-ADE8CE31EAC2}" srcOrd="1" destOrd="0" parTransId="{79B5BB62-498D-4981-8687-9CE77D2285C1}" sibTransId="{C4279EB5-4563-467C-99CC-92DF9F9FBBA4}"/>
    <dgm:cxn modelId="{6DDCE66D-CA30-49EB-B213-E95B31CDE072}" type="presOf" srcId="{9F9A88E6-56A0-41E5-A165-4227F8965D41}" destId="{298E4856-0D69-4BD0-A1C0-DAA8083B9386}" srcOrd="0" destOrd="0" presId="urn:microsoft.com/office/officeart/2005/8/layout/list1"/>
    <dgm:cxn modelId="{7E1AA958-DDDA-43E3-91EB-5E58228F82A4}" srcId="{242B803B-C670-4B37-8B55-E01B3EAF62B8}" destId="{839E5235-8000-4982-82D2-DD57127B6B30}" srcOrd="2" destOrd="0" parTransId="{F97BC989-ED94-4DD6-B37C-E88E9195FD1D}" sibTransId="{051CCF16-4068-4938-B073-1FF0A534C403}"/>
    <dgm:cxn modelId="{F693E878-5C30-4593-94F1-DCCFD856DB79}" type="presOf" srcId="{30283F59-017E-408F-B12C-ADE8CE31EAC2}" destId="{FE6F47D3-FCBD-476F-BA8B-4DBEB6039C80}" srcOrd="0" destOrd="0" presId="urn:microsoft.com/office/officeart/2005/8/layout/list1"/>
    <dgm:cxn modelId="{9EADD187-B139-48B7-85F6-9A52AE47E9FE}" type="presOf" srcId="{23A06B19-30FE-48C9-AD0A-EC460C90A1FE}" destId="{31AAE580-1A0F-4679-A1D7-9B79E449070D}" srcOrd="1" destOrd="0" presId="urn:microsoft.com/office/officeart/2005/8/layout/list1"/>
    <dgm:cxn modelId="{2CDDA594-0986-4471-8038-3E2741C28C02}" srcId="{30283F59-017E-408F-B12C-ADE8CE31EAC2}" destId="{C5A08537-2863-4F05-8CE6-BDFCEC365EB5}" srcOrd="0" destOrd="0" parTransId="{ECD7FD73-51B7-4D1A-95DA-DB5AAFF0B258}" sibTransId="{798DF5E0-55D4-4AAF-A615-6638E3E6032A}"/>
    <dgm:cxn modelId="{8B94A898-67A7-40B0-9653-765047759F25}" type="presOf" srcId="{0EC1D425-EF8D-4E71-B5A1-05186747D767}" destId="{89D6AE3F-F381-42A6-A66A-25732FB1FD7A}" srcOrd="0" destOrd="0" presId="urn:microsoft.com/office/officeart/2005/8/layout/list1"/>
    <dgm:cxn modelId="{31104DAE-981E-45D7-AB9F-ADCE2C450E76}" srcId="{839E5235-8000-4982-82D2-DD57127B6B30}" destId="{9F9A88E6-56A0-41E5-A165-4227F8965D41}" srcOrd="0" destOrd="0" parTransId="{4515FA28-0DEB-416A-A08A-49BF9AE2CF96}" sibTransId="{50EE0D05-73BA-4F47-A2D3-AF86DD53EAD3}"/>
    <dgm:cxn modelId="{FE2129B5-CC95-4C9C-A6D7-94649ACBBA21}" type="presOf" srcId="{30283F59-017E-408F-B12C-ADE8CE31EAC2}" destId="{6802BBA8-1AC4-447E-ABF7-21BA83634813}" srcOrd="1" destOrd="0" presId="urn:microsoft.com/office/officeart/2005/8/layout/list1"/>
    <dgm:cxn modelId="{ED6161DA-0172-41AE-9021-D5ADEE6E4602}" type="presOf" srcId="{C80B547E-4342-448A-96AD-52A846BBDCF9}" destId="{98AAA228-F064-4076-BBBD-0EB84296FA7F}" srcOrd="0" destOrd="0" presId="urn:microsoft.com/office/officeart/2005/8/layout/list1"/>
    <dgm:cxn modelId="{829511DC-6880-4BDF-9400-4452BD9C87EA}" type="presOf" srcId="{907941A8-4E49-491A-BA7B-FA628D546226}" destId="{C2A094B6-A8A5-4C3A-A587-D3D3E4761493}" srcOrd="0" destOrd="0" presId="urn:microsoft.com/office/officeart/2005/8/layout/list1"/>
    <dgm:cxn modelId="{B2F206E7-DDBF-42FC-B457-B03713B35E77}" type="presOf" srcId="{C5A08537-2863-4F05-8CE6-BDFCEC365EB5}" destId="{F4766568-461D-4909-A06E-9B0F7935B962}" srcOrd="0" destOrd="0" presId="urn:microsoft.com/office/officeart/2005/8/layout/list1"/>
    <dgm:cxn modelId="{5BB288F6-4C4B-4C6E-BEE5-7E3218A5C00D}" srcId="{242B803B-C670-4B37-8B55-E01B3EAF62B8}" destId="{23A06B19-30FE-48C9-AD0A-EC460C90A1FE}" srcOrd="3" destOrd="0" parTransId="{02BBCDC8-9EE9-4815-895B-27707F612D19}" sibTransId="{CF55C2E4-9D0F-4351-8A4F-14408E1E30B7}"/>
    <dgm:cxn modelId="{A003B4FB-73BC-45DF-B9CA-4D3FB743FD46}" type="presOf" srcId="{242B803B-C670-4B37-8B55-E01B3EAF62B8}" destId="{D9B810F8-663A-49C5-AA4F-1D8395BC655E}" srcOrd="0" destOrd="0" presId="urn:microsoft.com/office/officeart/2005/8/layout/list1"/>
    <dgm:cxn modelId="{8B90C903-DC6C-47F7-8FE0-BF512319C34B}" type="presParOf" srcId="{D9B810F8-663A-49C5-AA4F-1D8395BC655E}" destId="{8CB95C53-1DAE-4F7D-A6D2-D91030B935BC}" srcOrd="0" destOrd="0" presId="urn:microsoft.com/office/officeart/2005/8/layout/list1"/>
    <dgm:cxn modelId="{D5AEB464-F89B-4783-BC6C-516777B65DDE}" type="presParOf" srcId="{8CB95C53-1DAE-4F7D-A6D2-D91030B935BC}" destId="{98AAA228-F064-4076-BBBD-0EB84296FA7F}" srcOrd="0" destOrd="0" presId="urn:microsoft.com/office/officeart/2005/8/layout/list1"/>
    <dgm:cxn modelId="{FDE88797-1175-4CCC-8717-658A5F59CB78}" type="presParOf" srcId="{8CB95C53-1DAE-4F7D-A6D2-D91030B935BC}" destId="{B45A517A-23B2-4948-BD9C-AC39F642C4E0}" srcOrd="1" destOrd="0" presId="urn:microsoft.com/office/officeart/2005/8/layout/list1"/>
    <dgm:cxn modelId="{3DDA52FF-14CA-4131-B2C1-199183B6EB05}" type="presParOf" srcId="{D9B810F8-663A-49C5-AA4F-1D8395BC655E}" destId="{F4D3B978-90D0-41A0-B7EC-CDE1796B3A68}" srcOrd="1" destOrd="0" presId="urn:microsoft.com/office/officeart/2005/8/layout/list1"/>
    <dgm:cxn modelId="{5870E1CC-C388-421F-80F3-4AA5FB781935}" type="presParOf" srcId="{D9B810F8-663A-49C5-AA4F-1D8395BC655E}" destId="{89D6AE3F-F381-42A6-A66A-25732FB1FD7A}" srcOrd="2" destOrd="0" presId="urn:microsoft.com/office/officeart/2005/8/layout/list1"/>
    <dgm:cxn modelId="{CBD9ACE6-68DF-4561-B2DD-1904737320E5}" type="presParOf" srcId="{D9B810F8-663A-49C5-AA4F-1D8395BC655E}" destId="{6AC78482-C96E-4355-ADF9-0ED70FA5C468}" srcOrd="3" destOrd="0" presId="urn:microsoft.com/office/officeart/2005/8/layout/list1"/>
    <dgm:cxn modelId="{634AF822-E54D-4CD3-B93A-6A8F02E1248A}" type="presParOf" srcId="{D9B810F8-663A-49C5-AA4F-1D8395BC655E}" destId="{961A8641-C66F-4C5D-A78B-16E225D01633}" srcOrd="4" destOrd="0" presId="urn:microsoft.com/office/officeart/2005/8/layout/list1"/>
    <dgm:cxn modelId="{30BCF544-94CD-408B-B886-29ACC6C4D0B8}" type="presParOf" srcId="{961A8641-C66F-4C5D-A78B-16E225D01633}" destId="{FE6F47D3-FCBD-476F-BA8B-4DBEB6039C80}" srcOrd="0" destOrd="0" presId="urn:microsoft.com/office/officeart/2005/8/layout/list1"/>
    <dgm:cxn modelId="{E946B8F5-E118-497E-A2BB-CD97132A9FA7}" type="presParOf" srcId="{961A8641-C66F-4C5D-A78B-16E225D01633}" destId="{6802BBA8-1AC4-447E-ABF7-21BA83634813}" srcOrd="1" destOrd="0" presId="urn:microsoft.com/office/officeart/2005/8/layout/list1"/>
    <dgm:cxn modelId="{E5F554B4-8418-4B52-BB73-4FDCF501B003}" type="presParOf" srcId="{D9B810F8-663A-49C5-AA4F-1D8395BC655E}" destId="{E443F151-6601-4C64-B814-7906522DEB0B}" srcOrd="5" destOrd="0" presId="urn:microsoft.com/office/officeart/2005/8/layout/list1"/>
    <dgm:cxn modelId="{937E7F70-8BBD-4C76-B08E-9B45A86ABCE5}" type="presParOf" srcId="{D9B810F8-663A-49C5-AA4F-1D8395BC655E}" destId="{F4766568-461D-4909-A06E-9B0F7935B962}" srcOrd="6" destOrd="0" presId="urn:microsoft.com/office/officeart/2005/8/layout/list1"/>
    <dgm:cxn modelId="{10B1A575-2018-4195-A886-3B5E9D10905F}" type="presParOf" srcId="{D9B810F8-663A-49C5-AA4F-1D8395BC655E}" destId="{992F45D0-3C5B-450E-A5B2-0E142333FE7E}" srcOrd="7" destOrd="0" presId="urn:microsoft.com/office/officeart/2005/8/layout/list1"/>
    <dgm:cxn modelId="{B2426D84-CAB6-4C7F-BED0-52D98D60AACB}" type="presParOf" srcId="{D9B810F8-663A-49C5-AA4F-1D8395BC655E}" destId="{9A64A4E7-B3B1-4C23-9B4A-7A97B3D1485A}" srcOrd="8" destOrd="0" presId="urn:microsoft.com/office/officeart/2005/8/layout/list1"/>
    <dgm:cxn modelId="{6E997C69-D604-4320-BEE3-2C9EC98F9B35}" type="presParOf" srcId="{9A64A4E7-B3B1-4C23-9B4A-7A97B3D1485A}" destId="{B3BFD075-CA2C-4699-BF5A-8895049DC302}" srcOrd="0" destOrd="0" presId="urn:microsoft.com/office/officeart/2005/8/layout/list1"/>
    <dgm:cxn modelId="{BBD4841F-A1D4-43C2-B340-D6B48D51B611}" type="presParOf" srcId="{9A64A4E7-B3B1-4C23-9B4A-7A97B3D1485A}" destId="{F8EA9629-2B7E-4034-908A-A639FFB81B3C}" srcOrd="1" destOrd="0" presId="urn:microsoft.com/office/officeart/2005/8/layout/list1"/>
    <dgm:cxn modelId="{E305990A-CFD6-4594-A0BD-7D3E64C87F6A}" type="presParOf" srcId="{D9B810F8-663A-49C5-AA4F-1D8395BC655E}" destId="{7CDC1ED2-5A44-402D-B37B-8BDFD9F0B24D}" srcOrd="9" destOrd="0" presId="urn:microsoft.com/office/officeart/2005/8/layout/list1"/>
    <dgm:cxn modelId="{DC12F7B1-E430-4C05-B06C-A2B2998C34D4}" type="presParOf" srcId="{D9B810F8-663A-49C5-AA4F-1D8395BC655E}" destId="{298E4856-0D69-4BD0-A1C0-DAA8083B9386}" srcOrd="10" destOrd="0" presId="urn:microsoft.com/office/officeart/2005/8/layout/list1"/>
    <dgm:cxn modelId="{8F7481FC-A221-48B1-A933-CE6BCE16A69C}" type="presParOf" srcId="{D9B810F8-663A-49C5-AA4F-1D8395BC655E}" destId="{FD0508F8-AF90-486B-A85D-8A45C867FA4A}" srcOrd="11" destOrd="0" presId="urn:microsoft.com/office/officeart/2005/8/layout/list1"/>
    <dgm:cxn modelId="{976A0294-44AA-4EC1-828E-861695BC5EFD}" type="presParOf" srcId="{D9B810F8-663A-49C5-AA4F-1D8395BC655E}" destId="{32F8B3D4-ADC6-4DF1-BE4B-02BD736B1211}" srcOrd="12" destOrd="0" presId="urn:microsoft.com/office/officeart/2005/8/layout/list1"/>
    <dgm:cxn modelId="{F7AC5F7C-4679-4A4F-92B0-700DB3079A85}" type="presParOf" srcId="{32F8B3D4-ADC6-4DF1-BE4B-02BD736B1211}" destId="{9FE3F0D0-67AF-4B73-BE19-C958EBBDB66F}" srcOrd="0" destOrd="0" presId="urn:microsoft.com/office/officeart/2005/8/layout/list1"/>
    <dgm:cxn modelId="{4C47CA74-7CD9-4249-910D-0AE5C82CD365}" type="presParOf" srcId="{32F8B3D4-ADC6-4DF1-BE4B-02BD736B1211}" destId="{31AAE580-1A0F-4679-A1D7-9B79E449070D}" srcOrd="1" destOrd="0" presId="urn:microsoft.com/office/officeart/2005/8/layout/list1"/>
    <dgm:cxn modelId="{17CF88CC-2CFA-43B5-B110-A57C2B953963}" type="presParOf" srcId="{D9B810F8-663A-49C5-AA4F-1D8395BC655E}" destId="{8F22E1B9-E7F3-4E15-B531-2D95E883B933}" srcOrd="13" destOrd="0" presId="urn:microsoft.com/office/officeart/2005/8/layout/list1"/>
    <dgm:cxn modelId="{2C857835-AAB9-4F8B-A6C2-BE6551819551}" type="presParOf" srcId="{D9B810F8-663A-49C5-AA4F-1D8395BC655E}" destId="{C2A094B6-A8A5-4C3A-A587-D3D3E47614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53764-57EB-4B94-9779-298BDDA794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76605-AA42-494B-B114-C36395E20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complementary nature of monitoring and evaluation </a:t>
          </a:r>
          <a:endParaRPr lang="en-US"/>
        </a:p>
      </dgm:t>
    </dgm:pt>
    <dgm:pt modelId="{1ABE5003-E580-4ADA-8BCA-C1BA1C05C3C6}" type="parTrans" cxnId="{36C8B9B4-ADBF-4C20-9400-94A91075F77B}">
      <dgm:prSet/>
      <dgm:spPr/>
      <dgm:t>
        <a:bodyPr/>
        <a:lstStyle/>
        <a:p>
          <a:endParaRPr lang="en-US"/>
        </a:p>
      </dgm:t>
    </dgm:pt>
    <dgm:pt modelId="{945152B1-06C0-4849-89E7-739C57A19ECD}" type="sibTrans" cxnId="{36C8B9B4-ADBF-4C20-9400-94A91075F77B}">
      <dgm:prSet/>
      <dgm:spPr/>
      <dgm:t>
        <a:bodyPr/>
        <a:lstStyle/>
        <a:p>
          <a:endParaRPr lang="en-US"/>
        </a:p>
      </dgm:t>
    </dgm:pt>
    <dgm:pt modelId="{1FC94997-1FDA-481F-A64A-F9933B8D3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difference between monitoring and evaluation </a:t>
          </a:r>
          <a:endParaRPr lang="en-US"/>
        </a:p>
      </dgm:t>
    </dgm:pt>
    <dgm:pt modelId="{3E6D888F-0C24-4962-9612-BDC2B3503B19}" type="parTrans" cxnId="{3FDCECF0-1771-474F-836E-4D1BCAE0EA14}">
      <dgm:prSet/>
      <dgm:spPr/>
      <dgm:t>
        <a:bodyPr/>
        <a:lstStyle/>
        <a:p>
          <a:endParaRPr lang="en-US"/>
        </a:p>
      </dgm:t>
    </dgm:pt>
    <dgm:pt modelId="{D4C3861F-46FF-4C08-9635-9CDD6FC50ADA}" type="sibTrans" cxnId="{3FDCECF0-1771-474F-836E-4D1BCAE0EA14}">
      <dgm:prSet/>
      <dgm:spPr/>
      <dgm:t>
        <a:bodyPr/>
        <a:lstStyle/>
        <a:p>
          <a:endParaRPr lang="en-US"/>
        </a:p>
      </dgm:t>
    </dgm:pt>
    <dgm:pt modelId="{1212C763-F808-47F2-BFF7-277E3524CB80}" type="pres">
      <dgm:prSet presAssocID="{F7053764-57EB-4B94-9779-298BDDA7941B}" presName="root" presStyleCnt="0">
        <dgm:presLayoutVars>
          <dgm:dir/>
          <dgm:resizeHandles val="exact"/>
        </dgm:presLayoutVars>
      </dgm:prSet>
      <dgm:spPr/>
    </dgm:pt>
    <dgm:pt modelId="{A8DD7E6C-8CA7-4465-8423-6A2A7835DEE1}" type="pres">
      <dgm:prSet presAssocID="{B4F76605-AA42-494B-B114-C36395E205E7}" presName="compNode" presStyleCnt="0"/>
      <dgm:spPr/>
    </dgm:pt>
    <dgm:pt modelId="{D2099A2A-ED32-44D9-8AC8-CE14B4C2AA6A}" type="pres">
      <dgm:prSet presAssocID="{B4F76605-AA42-494B-B114-C36395E205E7}" presName="bgRect" presStyleLbl="bgShp" presStyleIdx="0" presStyleCnt="2"/>
      <dgm:spPr/>
    </dgm:pt>
    <dgm:pt modelId="{58684082-0A25-416E-B0F8-DF3DF0F1EB0E}" type="pres">
      <dgm:prSet presAssocID="{B4F76605-AA42-494B-B114-C36395E205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38908D3-63F1-4AC4-A5B7-6454F0D1BC5F}" type="pres">
      <dgm:prSet presAssocID="{B4F76605-AA42-494B-B114-C36395E205E7}" presName="spaceRect" presStyleCnt="0"/>
      <dgm:spPr/>
    </dgm:pt>
    <dgm:pt modelId="{4F2711E5-B943-40A8-BCA7-494E6F34D2EB}" type="pres">
      <dgm:prSet presAssocID="{B4F76605-AA42-494B-B114-C36395E205E7}" presName="parTx" presStyleLbl="revTx" presStyleIdx="0" presStyleCnt="2">
        <dgm:presLayoutVars>
          <dgm:chMax val="0"/>
          <dgm:chPref val="0"/>
        </dgm:presLayoutVars>
      </dgm:prSet>
      <dgm:spPr/>
    </dgm:pt>
    <dgm:pt modelId="{E1235EFB-6A67-45A5-9A10-E7868EAF823F}" type="pres">
      <dgm:prSet presAssocID="{945152B1-06C0-4849-89E7-739C57A19ECD}" presName="sibTrans" presStyleCnt="0"/>
      <dgm:spPr/>
    </dgm:pt>
    <dgm:pt modelId="{2EF1F51E-BA14-4A94-AEB6-195A100B4996}" type="pres">
      <dgm:prSet presAssocID="{1FC94997-1FDA-481F-A64A-F9933B8D3E0A}" presName="compNode" presStyleCnt="0"/>
      <dgm:spPr/>
    </dgm:pt>
    <dgm:pt modelId="{DE8B0D85-4450-40A2-9782-E72C3C0CF5D4}" type="pres">
      <dgm:prSet presAssocID="{1FC94997-1FDA-481F-A64A-F9933B8D3E0A}" presName="bgRect" presStyleLbl="bgShp" presStyleIdx="1" presStyleCnt="2"/>
      <dgm:spPr/>
    </dgm:pt>
    <dgm:pt modelId="{79FC0F2F-19DC-48B0-BBA1-458F60A88B45}" type="pres">
      <dgm:prSet presAssocID="{1FC94997-1FDA-481F-A64A-F9933B8D3E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F88230-657F-4423-A4ED-33101D7B1BF3}" type="pres">
      <dgm:prSet presAssocID="{1FC94997-1FDA-481F-A64A-F9933B8D3E0A}" presName="spaceRect" presStyleCnt="0"/>
      <dgm:spPr/>
    </dgm:pt>
    <dgm:pt modelId="{52FA0BED-BE3D-4E17-AB69-9F7012A4E100}" type="pres">
      <dgm:prSet presAssocID="{1FC94997-1FDA-481F-A64A-F9933B8D3E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AB8F725-9E95-45CE-BF00-8B015C9E7FE5}" type="presOf" srcId="{1FC94997-1FDA-481F-A64A-F9933B8D3E0A}" destId="{52FA0BED-BE3D-4E17-AB69-9F7012A4E100}" srcOrd="0" destOrd="0" presId="urn:microsoft.com/office/officeart/2018/2/layout/IconVerticalSolidList"/>
    <dgm:cxn modelId="{0881422A-6735-429A-ABF9-4B442FEC0BF1}" type="presOf" srcId="{F7053764-57EB-4B94-9779-298BDDA7941B}" destId="{1212C763-F808-47F2-BFF7-277E3524CB80}" srcOrd="0" destOrd="0" presId="urn:microsoft.com/office/officeart/2018/2/layout/IconVerticalSolidList"/>
    <dgm:cxn modelId="{E057036B-D331-49A5-ACD0-3251F6881260}" type="presOf" srcId="{B4F76605-AA42-494B-B114-C36395E205E7}" destId="{4F2711E5-B943-40A8-BCA7-494E6F34D2EB}" srcOrd="0" destOrd="0" presId="urn:microsoft.com/office/officeart/2018/2/layout/IconVerticalSolidList"/>
    <dgm:cxn modelId="{36C8B9B4-ADBF-4C20-9400-94A91075F77B}" srcId="{F7053764-57EB-4B94-9779-298BDDA7941B}" destId="{B4F76605-AA42-494B-B114-C36395E205E7}" srcOrd="0" destOrd="0" parTransId="{1ABE5003-E580-4ADA-8BCA-C1BA1C05C3C6}" sibTransId="{945152B1-06C0-4849-89E7-739C57A19ECD}"/>
    <dgm:cxn modelId="{3FDCECF0-1771-474F-836E-4D1BCAE0EA14}" srcId="{F7053764-57EB-4B94-9779-298BDDA7941B}" destId="{1FC94997-1FDA-481F-A64A-F9933B8D3E0A}" srcOrd="1" destOrd="0" parTransId="{3E6D888F-0C24-4962-9612-BDC2B3503B19}" sibTransId="{D4C3861F-46FF-4C08-9635-9CDD6FC50ADA}"/>
    <dgm:cxn modelId="{BCE13E77-F44A-435C-92C8-0A4ABD619CB1}" type="presParOf" srcId="{1212C763-F808-47F2-BFF7-277E3524CB80}" destId="{A8DD7E6C-8CA7-4465-8423-6A2A7835DEE1}" srcOrd="0" destOrd="0" presId="urn:microsoft.com/office/officeart/2018/2/layout/IconVerticalSolidList"/>
    <dgm:cxn modelId="{109D56CD-1EA0-48F7-9853-2942E47123A8}" type="presParOf" srcId="{A8DD7E6C-8CA7-4465-8423-6A2A7835DEE1}" destId="{D2099A2A-ED32-44D9-8AC8-CE14B4C2AA6A}" srcOrd="0" destOrd="0" presId="urn:microsoft.com/office/officeart/2018/2/layout/IconVerticalSolidList"/>
    <dgm:cxn modelId="{E64A8C61-446B-469C-9602-4F6249068D80}" type="presParOf" srcId="{A8DD7E6C-8CA7-4465-8423-6A2A7835DEE1}" destId="{58684082-0A25-416E-B0F8-DF3DF0F1EB0E}" srcOrd="1" destOrd="0" presId="urn:microsoft.com/office/officeart/2018/2/layout/IconVerticalSolidList"/>
    <dgm:cxn modelId="{2D675CEF-09E4-4801-9944-413706A3F6DD}" type="presParOf" srcId="{A8DD7E6C-8CA7-4465-8423-6A2A7835DEE1}" destId="{C38908D3-63F1-4AC4-A5B7-6454F0D1BC5F}" srcOrd="2" destOrd="0" presId="urn:microsoft.com/office/officeart/2018/2/layout/IconVerticalSolidList"/>
    <dgm:cxn modelId="{548A4540-FE38-4DFC-88FD-D1BCB3184431}" type="presParOf" srcId="{A8DD7E6C-8CA7-4465-8423-6A2A7835DEE1}" destId="{4F2711E5-B943-40A8-BCA7-494E6F34D2EB}" srcOrd="3" destOrd="0" presId="urn:microsoft.com/office/officeart/2018/2/layout/IconVerticalSolidList"/>
    <dgm:cxn modelId="{5768A463-6E55-4CB6-870C-BC072AF97A99}" type="presParOf" srcId="{1212C763-F808-47F2-BFF7-277E3524CB80}" destId="{E1235EFB-6A67-45A5-9A10-E7868EAF823F}" srcOrd="1" destOrd="0" presId="urn:microsoft.com/office/officeart/2018/2/layout/IconVerticalSolidList"/>
    <dgm:cxn modelId="{AF9268B9-719A-4742-AD53-18E96A229C1F}" type="presParOf" srcId="{1212C763-F808-47F2-BFF7-277E3524CB80}" destId="{2EF1F51E-BA14-4A94-AEB6-195A100B4996}" srcOrd="2" destOrd="0" presId="urn:microsoft.com/office/officeart/2018/2/layout/IconVerticalSolidList"/>
    <dgm:cxn modelId="{7C61CEF9-B870-4890-AB46-AF8588818B11}" type="presParOf" srcId="{2EF1F51E-BA14-4A94-AEB6-195A100B4996}" destId="{DE8B0D85-4450-40A2-9782-E72C3C0CF5D4}" srcOrd="0" destOrd="0" presId="urn:microsoft.com/office/officeart/2018/2/layout/IconVerticalSolidList"/>
    <dgm:cxn modelId="{E225C902-69CF-4754-A9A2-39BDBFDD3B59}" type="presParOf" srcId="{2EF1F51E-BA14-4A94-AEB6-195A100B4996}" destId="{79FC0F2F-19DC-48B0-BBA1-458F60A88B45}" srcOrd="1" destOrd="0" presId="urn:microsoft.com/office/officeart/2018/2/layout/IconVerticalSolidList"/>
    <dgm:cxn modelId="{1EEB1F47-D677-4190-8017-64285FF255D2}" type="presParOf" srcId="{2EF1F51E-BA14-4A94-AEB6-195A100B4996}" destId="{16F88230-657F-4423-A4ED-33101D7B1BF3}" srcOrd="2" destOrd="0" presId="urn:microsoft.com/office/officeart/2018/2/layout/IconVerticalSolidList"/>
    <dgm:cxn modelId="{220524B8-3D60-4887-B8B0-8D27045CEF6E}" type="presParOf" srcId="{2EF1F51E-BA14-4A94-AEB6-195A100B4996}" destId="{52FA0BED-BE3D-4E17-AB69-9F7012A4E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6AE3F-F381-42A6-A66A-25732FB1FD7A}">
      <dsp:nvSpPr>
        <dsp:cNvPr id="0" name=""/>
        <dsp:cNvSpPr/>
      </dsp:nvSpPr>
      <dsp:spPr>
        <a:xfrm>
          <a:off x="0" y="267350"/>
          <a:ext cx="6396484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229108" rIns="4964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demonstrating to donors, taxpayers, beneficiaries and implementing partners that expenditure, actions, and results are as agreed or can reasonably be expected in the situation. </a:t>
          </a:r>
        </a:p>
      </dsp:txBody>
      <dsp:txXfrm>
        <a:off x="0" y="267350"/>
        <a:ext cx="6396484" cy="1316699"/>
      </dsp:txXfrm>
    </dsp:sp>
    <dsp:sp modelId="{B45A517A-23B2-4948-BD9C-AC39F642C4E0}">
      <dsp:nvSpPr>
        <dsp:cNvPr id="0" name=""/>
        <dsp:cNvSpPr/>
      </dsp:nvSpPr>
      <dsp:spPr>
        <a:xfrm>
          <a:off x="319824" y="104990"/>
          <a:ext cx="447753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Addressing the issue of accountability</a:t>
          </a:r>
          <a:r>
            <a:rPr lang="en-US" sz="1100" b="1" kern="1200" dirty="0"/>
            <a:t>:</a:t>
          </a:r>
          <a:r>
            <a:rPr lang="en-US" sz="1100" kern="1200" dirty="0"/>
            <a:t> </a:t>
          </a:r>
        </a:p>
      </dsp:txBody>
      <dsp:txXfrm>
        <a:off x="335676" y="120842"/>
        <a:ext cx="4445834" cy="293016"/>
      </dsp:txXfrm>
    </dsp:sp>
    <dsp:sp modelId="{F4766568-461D-4909-A06E-9B0F7935B962}">
      <dsp:nvSpPr>
        <dsp:cNvPr id="0" name=""/>
        <dsp:cNvSpPr/>
      </dsp:nvSpPr>
      <dsp:spPr>
        <a:xfrm>
          <a:off x="0" y="1805810"/>
          <a:ext cx="6396484" cy="107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229108" rIns="4964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provision of the information needed to coordinate the human, financial and physical resources committed to the project or program and to improve performance </a:t>
          </a:r>
        </a:p>
      </dsp:txBody>
      <dsp:txXfrm>
        <a:off x="0" y="1805810"/>
        <a:ext cx="6396484" cy="1074150"/>
      </dsp:txXfrm>
    </dsp:sp>
    <dsp:sp modelId="{6802BBA8-1AC4-447E-ABF7-21BA83634813}">
      <dsp:nvSpPr>
        <dsp:cNvPr id="0" name=""/>
        <dsp:cNvSpPr/>
      </dsp:nvSpPr>
      <dsp:spPr>
        <a:xfrm>
          <a:off x="319824" y="1643449"/>
          <a:ext cx="447753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For operational management</a:t>
          </a:r>
          <a:r>
            <a:rPr lang="en-US" sz="1800" kern="1200" dirty="0"/>
            <a:t>:</a:t>
          </a:r>
        </a:p>
      </dsp:txBody>
      <dsp:txXfrm>
        <a:off x="335676" y="1659301"/>
        <a:ext cx="4445834" cy="293016"/>
      </dsp:txXfrm>
    </dsp:sp>
    <dsp:sp modelId="{298E4856-0D69-4BD0-A1C0-DAA8083B9386}">
      <dsp:nvSpPr>
        <dsp:cNvPr id="0" name=""/>
        <dsp:cNvSpPr/>
      </dsp:nvSpPr>
      <dsp:spPr>
        <a:xfrm>
          <a:off x="0" y="3101719"/>
          <a:ext cx="63964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229108" rIns="4964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provision of information to inform setting and adjustment of objectives and strategies. </a:t>
          </a:r>
        </a:p>
      </dsp:txBody>
      <dsp:txXfrm>
        <a:off x="0" y="3101719"/>
        <a:ext cx="6396484" cy="831600"/>
      </dsp:txXfrm>
    </dsp:sp>
    <dsp:sp modelId="{F8EA9629-2B7E-4034-908A-A639FFB81B3C}">
      <dsp:nvSpPr>
        <dsp:cNvPr id="0" name=""/>
        <dsp:cNvSpPr/>
      </dsp:nvSpPr>
      <dsp:spPr>
        <a:xfrm>
          <a:off x="319824" y="2939360"/>
          <a:ext cx="447753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For strategic management:</a:t>
          </a:r>
          <a:r>
            <a:rPr lang="en-US" sz="1800" kern="1200"/>
            <a:t> </a:t>
          </a:r>
        </a:p>
      </dsp:txBody>
      <dsp:txXfrm>
        <a:off x="335676" y="2955212"/>
        <a:ext cx="4445834" cy="293016"/>
      </dsp:txXfrm>
    </dsp:sp>
    <dsp:sp modelId="{C2A094B6-A8A5-4C3A-A587-D3D3E4761493}">
      <dsp:nvSpPr>
        <dsp:cNvPr id="0" name=""/>
        <dsp:cNvSpPr/>
      </dsp:nvSpPr>
      <dsp:spPr>
        <a:xfrm>
          <a:off x="0" y="4155080"/>
          <a:ext cx="6396484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229108" rIns="4964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building the capacity, self-reliance and confidence of beneficiaries and implementing staff and partners to initiate and implement development initiatives effectively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4155080"/>
        <a:ext cx="6396484" cy="1316699"/>
      </dsp:txXfrm>
    </dsp:sp>
    <dsp:sp modelId="{31AAE580-1A0F-4679-A1D7-9B79E449070D}">
      <dsp:nvSpPr>
        <dsp:cNvPr id="0" name=""/>
        <dsp:cNvSpPr/>
      </dsp:nvSpPr>
      <dsp:spPr>
        <a:xfrm>
          <a:off x="319824" y="3992720"/>
          <a:ext cx="447753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For capacity building:</a:t>
          </a:r>
          <a:endParaRPr lang="en-US" sz="1800" kern="1200" dirty="0"/>
        </a:p>
      </dsp:txBody>
      <dsp:txXfrm>
        <a:off x="335676" y="4008572"/>
        <a:ext cx="4445834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99A2A-ED32-44D9-8AC8-CE14B4C2AA6A}">
      <dsp:nvSpPr>
        <dsp:cNvPr id="0" name=""/>
        <dsp:cNvSpPr/>
      </dsp:nvSpPr>
      <dsp:spPr>
        <a:xfrm>
          <a:off x="0" y="56072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84082-0A25-416E-B0F8-DF3DF0F1EB0E}">
      <dsp:nvSpPr>
        <dsp:cNvPr id="0" name=""/>
        <dsp:cNvSpPr/>
      </dsp:nvSpPr>
      <dsp:spPr>
        <a:xfrm>
          <a:off x="313143" y="793640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711E5-B943-40A8-BCA7-494E6F34D2EB}">
      <dsp:nvSpPr>
        <dsp:cNvPr id="0" name=""/>
        <dsp:cNvSpPr/>
      </dsp:nvSpPr>
      <dsp:spPr>
        <a:xfrm>
          <a:off x="1195637" y="560724"/>
          <a:ext cx="8407637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The complementary nature of monitoring and evaluation </a:t>
          </a:r>
          <a:endParaRPr lang="en-US" sz="2500" kern="1200"/>
        </a:p>
      </dsp:txBody>
      <dsp:txXfrm>
        <a:off x="1195637" y="560724"/>
        <a:ext cx="8407637" cy="1035183"/>
      </dsp:txXfrm>
    </dsp:sp>
    <dsp:sp modelId="{DE8B0D85-4450-40A2-9782-E72C3C0CF5D4}">
      <dsp:nvSpPr>
        <dsp:cNvPr id="0" name=""/>
        <dsp:cNvSpPr/>
      </dsp:nvSpPr>
      <dsp:spPr>
        <a:xfrm>
          <a:off x="0" y="185470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C0F2F-19DC-48B0-BBA1-458F60A88B45}">
      <dsp:nvSpPr>
        <dsp:cNvPr id="0" name=""/>
        <dsp:cNvSpPr/>
      </dsp:nvSpPr>
      <dsp:spPr>
        <a:xfrm>
          <a:off x="313143" y="208762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A0BED-BE3D-4E17-AB69-9F7012A4E100}">
      <dsp:nvSpPr>
        <dsp:cNvPr id="0" name=""/>
        <dsp:cNvSpPr/>
      </dsp:nvSpPr>
      <dsp:spPr>
        <a:xfrm>
          <a:off x="1195637" y="1854704"/>
          <a:ext cx="8407637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The difference between monitoring and evaluation </a:t>
          </a:r>
          <a:endParaRPr lang="en-US" sz="2500" kern="1200"/>
        </a:p>
      </dsp:txBody>
      <dsp:txXfrm>
        <a:off x="1195637" y="1854704"/>
        <a:ext cx="8407637" cy="1035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2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1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7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1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ACDA-5DA9-4025-9193-83080F8EF442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5615C6-B4F7-46E6-B796-744BBFE8F4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8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5E18-ACAF-BE4C-456C-BE986BC3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br>
              <a:rPr lang="en-US" sz="4900" dirty="0">
                <a:effectLst/>
                <a:latin typeface="Arial Black" panose="020B0A04020102020204" pitchFamily="34" charset="0"/>
              </a:rPr>
            </a:br>
            <a:r>
              <a:rPr lang="en-US" sz="4900" dirty="0">
                <a:effectLst/>
                <a:latin typeface="Arial Black" panose="020B0A04020102020204" pitchFamily="34" charset="0"/>
              </a:rPr>
              <a:t>Section 1 : </a:t>
            </a:r>
            <a:br>
              <a:rPr lang="en-US" sz="4900" dirty="0">
                <a:effectLst/>
                <a:latin typeface="Arial Black" panose="020B0A04020102020204" pitchFamily="34" charset="0"/>
              </a:rPr>
            </a:br>
            <a:r>
              <a:rPr lang="en-US" sz="4900" dirty="0">
                <a:effectLst/>
                <a:latin typeface="Arial Black" panose="020B0A04020102020204" pitchFamily="34" charset="0"/>
              </a:rPr>
              <a:t>Project monitoring and evaluation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4F8F4-4FDE-57FE-20FE-05FC82C21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95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7EC0-8F09-CC9C-F8C5-D87DE489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why of project monitoring and evaluation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5122" name="Picture 2" descr="500+ Free Brainstorm &amp; Brainstorming Images - Pixabay">
            <a:extLst>
              <a:ext uri="{FF2B5EF4-FFF2-40B4-BE49-F238E27FC236}">
                <a16:creationId xmlns:a16="http://schemas.microsoft.com/office/drawing/2014/main" id="{AAEFAD2D-FABF-5FC6-6668-7D9F1862C5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6703" y="4848978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0E45AEC6-D5FB-20A0-C0EA-4CE6DBE3D767}"/>
              </a:ext>
            </a:extLst>
          </p:cNvPr>
          <p:cNvSpPr/>
          <p:nvPr/>
        </p:nvSpPr>
        <p:spPr>
          <a:xfrm>
            <a:off x="6413280" y="2529509"/>
            <a:ext cx="4641574" cy="1798982"/>
          </a:xfrm>
          <a:prstGeom prst="accentBorderCallout1">
            <a:avLst>
              <a:gd name="adj1" fmla="val 18750"/>
              <a:gd name="adj2" fmla="val -8333"/>
              <a:gd name="adj3" fmla="val 121466"/>
              <a:gd name="adj4" fmla="val -1358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3200" i="1" dirty="0">
                <a:solidFill>
                  <a:srgbClr val="7030A0"/>
                </a:solidFill>
                <a:latin typeface="Arial Black" panose="020B0A04020102020204" pitchFamily="34" charset="0"/>
              </a:rPr>
              <a:t>Why do organizations engage in </a:t>
            </a:r>
            <a:r>
              <a:rPr lang="en-US" sz="3200" i="1" dirty="0">
                <a:solidFill>
                  <a:srgbClr val="7030A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M&amp;E?</a:t>
            </a:r>
            <a:endParaRPr lang="en-US" sz="3200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2A629B3-DB9B-DAA2-B3E6-30A47BFA3200}"/>
              </a:ext>
            </a:extLst>
          </p:cNvPr>
          <p:cNvSpPr/>
          <p:nvPr/>
        </p:nvSpPr>
        <p:spPr>
          <a:xfrm>
            <a:off x="346135" y="2082081"/>
            <a:ext cx="4641574" cy="3140766"/>
          </a:xfrm>
          <a:prstGeom prst="cloudCallout">
            <a:avLst>
              <a:gd name="adj1" fmla="val 93255"/>
              <a:gd name="adj2" fmla="val 8149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Arial Black" panose="020B0A04020102020204" pitchFamily="34" charset="0"/>
              </a:rPr>
              <a:t>Brainstorming </a:t>
            </a:r>
          </a:p>
        </p:txBody>
      </p:sp>
    </p:spTree>
    <p:extLst>
      <p:ext uri="{BB962C8B-B14F-4D97-AF65-F5344CB8AC3E}">
        <p14:creationId xmlns:p14="http://schemas.microsoft.com/office/powerpoint/2010/main" val="2562409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8DF9-A460-3147-1B24-0E98E381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2" y="637762"/>
            <a:ext cx="3347634" cy="1171160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Most common rationales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9AFF4-D1FC-F09D-5DC0-B36DA54E5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011261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5D9DAB-776F-AF48-5379-FE81980DE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879" y="1806225"/>
            <a:ext cx="3740383" cy="41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020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CE86-7F6B-5AED-0ACE-F60CC18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differences and similarities between project monitoring and evaluation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BD531C-4EB1-7A77-3B97-5E727A227E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7735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02A27364-7383-1DA0-04A3-A22107DADC6A}"/>
              </a:ext>
            </a:extLst>
          </p:cNvPr>
          <p:cNvSpPr/>
          <p:nvPr/>
        </p:nvSpPr>
        <p:spPr>
          <a:xfrm>
            <a:off x="2749510" y="0"/>
            <a:ext cx="4432852" cy="59590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Nature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F06924-17BF-41EB-D7F5-51F5FDDE0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49276"/>
              </p:ext>
            </p:extLst>
          </p:nvPr>
        </p:nvGraphicFramePr>
        <p:xfrm>
          <a:off x="164387" y="719192"/>
          <a:ext cx="11887199" cy="8083138"/>
        </p:xfrm>
        <a:graphic>
          <a:graphicData uri="http://schemas.openxmlformats.org/drawingml/2006/table">
            <a:tbl>
              <a:tblPr firstRow="1" firstCol="1" bandRow="1"/>
              <a:tblGrid>
                <a:gridCol w="6657653">
                  <a:extLst>
                    <a:ext uri="{9D8B030D-6E8A-4147-A177-3AD203B41FA5}">
                      <a16:colId xmlns:a16="http://schemas.microsoft.com/office/drawing/2014/main" val="3556607768"/>
                    </a:ext>
                  </a:extLst>
                </a:gridCol>
                <a:gridCol w="5229546">
                  <a:extLst>
                    <a:ext uri="{9D8B030D-6E8A-4147-A177-3AD203B41FA5}">
                      <a16:colId xmlns:a16="http://schemas.microsoft.com/office/drawing/2014/main" val="3152106066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Monitoring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13387"/>
                  </a:ext>
                </a:extLst>
              </a:tr>
              <a:tr h="7470663">
                <a:tc>
                  <a:txBody>
                    <a:bodyPr/>
                    <a:lstStyle/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oriented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Tracks results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 intermediate results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Focus on timeliness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Emphasis on multi-level results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Informs budgeting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Strengthens accountability for managing results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Essential for program implementation &amp; improvements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use disaggregated data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Policy-oriented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results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 attributes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Focus on rigor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Emphasis on final results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Informs broad resources allocation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Strengthens accountability for results themselves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Essential for strategy development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 need aggregated data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4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199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02F49A-7356-7019-5920-5B46DFC0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06747"/>
              </p:ext>
            </p:extLst>
          </p:nvPr>
        </p:nvGraphicFramePr>
        <p:xfrm>
          <a:off x="622357" y="54590"/>
          <a:ext cx="10947285" cy="6435661"/>
        </p:xfrm>
        <a:graphic>
          <a:graphicData uri="http://schemas.openxmlformats.org/drawingml/2006/table">
            <a:tbl>
              <a:tblPr firstRow="1" firstCol="1" bandRow="1"/>
              <a:tblGrid>
                <a:gridCol w="1732536">
                  <a:extLst>
                    <a:ext uri="{9D8B030D-6E8A-4147-A177-3AD203B41FA5}">
                      <a16:colId xmlns:a16="http://schemas.microsoft.com/office/drawing/2014/main" val="1921728992"/>
                    </a:ext>
                  </a:extLst>
                </a:gridCol>
                <a:gridCol w="4731707">
                  <a:extLst>
                    <a:ext uri="{9D8B030D-6E8A-4147-A177-3AD203B41FA5}">
                      <a16:colId xmlns:a16="http://schemas.microsoft.com/office/drawing/2014/main" val="2307926539"/>
                    </a:ext>
                  </a:extLst>
                </a:gridCol>
                <a:gridCol w="4483042">
                  <a:extLst>
                    <a:ext uri="{9D8B030D-6E8A-4147-A177-3AD203B41FA5}">
                      <a16:colId xmlns:a16="http://schemas.microsoft.com/office/drawing/2014/main" val="666032740"/>
                    </a:ext>
                  </a:extLst>
                </a:gridCol>
              </a:tblGrid>
              <a:tr h="33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i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Criteria 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i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Monitoring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i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20596"/>
                  </a:ext>
                </a:extLst>
              </a:tr>
              <a:tr h="20424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Objectives 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determine the efficiency &amp; legitimacy of "the application and use of inputs as well as their conversion into outputs.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facilitate an adjustment of activity plans, time schedules or budgets.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determine whether the objectives set were realistic given the capacities and circumstances in which they had to be fulfilled.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undertake a review of things done, i.e., to assess the impact of the project activities.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52152"/>
                  </a:ext>
                </a:extLst>
              </a:tr>
              <a:tr h="2369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 Period Frequency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takes place during the execution of a program project activity.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continuous feedback system remains in force throughout the program/project implementation stage.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Focus on inputs process cut put and work plan 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Carried out periodically, i.e., before the implementation of the program project and during different periods while the planned activities are in progress as well as after they become operational.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Focus on effectiveness, relevance, impact and cost-effectiveness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311439"/>
                  </a:ext>
                </a:extLst>
              </a:tr>
              <a:tr h="9554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Users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a tool for project managers to use in judging and influencing the implementation progress. 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Results are used by funding agencies and other relevant institutions in future program/project design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99181"/>
                  </a:ext>
                </a:extLst>
              </a:tr>
              <a:tr h="7336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Gathered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Primarily quantitative 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Primarily qualitative </a:t>
                      </a:r>
                    </a:p>
                  </a:txBody>
                  <a:tcPr marL="31401" marR="31401" marT="0" marB="0">
                    <a:lnL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E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1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8776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285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818A-A5B2-8786-7E11-893A8D20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89" y="1117456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Presentation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730-89AF-72CA-54B7-02E53E12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6092846" cy="3563159"/>
          </a:xfrm>
        </p:spPr>
        <p:txBody>
          <a:bodyPr>
            <a:normAutofit/>
          </a:bodyPr>
          <a:lstStyle/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 and its cycle 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Concepts of project monitoring and Evaluation 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why of project monitoring and evaluation 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and similarities between project monitoring and evaluation </a:t>
            </a:r>
          </a:p>
          <a:p>
            <a:pPr marL="514350" marR="0" lvl="0" indent="-5143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Criteria to select good monitoring and evaluation tools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Graphic 6" descr="New Team Project">
            <a:extLst>
              <a:ext uri="{FF2B5EF4-FFF2-40B4-BE49-F238E27FC236}">
                <a16:creationId xmlns:a16="http://schemas.microsoft.com/office/drawing/2014/main" id="{53EC4518-840A-10C0-4F68-D0D0A6E17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4137" y="2177172"/>
            <a:ext cx="3563372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844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3ABACB-2487-8BC6-8B4C-DA8B9EA7C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1"/>
          <a:stretch/>
        </p:blipFill>
        <p:spPr>
          <a:xfrm>
            <a:off x="7227518" y="10"/>
            <a:ext cx="496448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B9D68-8537-9EE9-44FA-44225D330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7921"/>
          <a:stretch/>
        </p:blipFill>
        <p:spPr>
          <a:xfrm>
            <a:off x="7327726" y="3493008"/>
            <a:ext cx="4864274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6F6B1-32E8-F424-A81B-15D57076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Arial Black" panose="020B0A04020102020204" pitchFamily="34" charset="0"/>
              </a:rPr>
              <a:t>Provocative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DB2F-DA50-F525-9BDC-077F59BF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7230399" cy="36643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project? And why organizations show deep interest to design a project proposal 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every task require project interventions? </a:t>
            </a:r>
          </a:p>
        </p:txBody>
      </p:sp>
    </p:spTree>
    <p:extLst>
      <p:ext uri="{BB962C8B-B14F-4D97-AF65-F5344CB8AC3E}">
        <p14:creationId xmlns:p14="http://schemas.microsoft.com/office/powerpoint/2010/main" val="10418313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F1B8-8534-289A-759E-F21FE9B9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778" y="196161"/>
            <a:ext cx="6039678" cy="589032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Project and its 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2F23-11EC-4585-CABD-828DF8D41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8"/>
            <a:ext cx="10515600" cy="52228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riginated - the Latin verb "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Proiicers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",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Meaning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"throw forward."  -  an introduction  of proposal 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Proposal – May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introduce new ideas, improvements, and changes, are put forward.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218BC1B-6CF7-175B-F910-882C1FF57D4F}"/>
              </a:ext>
            </a:extLst>
          </p:cNvPr>
          <p:cNvSpPr/>
          <p:nvPr/>
        </p:nvSpPr>
        <p:spPr>
          <a:xfrm>
            <a:off x="1391478" y="2703443"/>
            <a:ext cx="9372600" cy="3488635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of investments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other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planned activities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aimed at achieving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objectives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pre-determined timeframe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budget. 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is also an activity carried out with a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defined goal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during a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definite period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with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pre-determined input of resources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using specific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modes of work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206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BD55-FB79-47B0-654A-025E0543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16" y="1309579"/>
            <a:ext cx="6258339" cy="7622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Various types of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1932-2A63-9278-4BBA-3A1F825E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4" y="1690688"/>
            <a:ext cx="6149009" cy="4351338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 major types of projects.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projects 	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 Projects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projects 		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Projects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Projects		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 Projects etc.,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C4C06782-0150-8EE4-76E1-61E72A700A31}"/>
              </a:ext>
            </a:extLst>
          </p:cNvPr>
          <p:cNvSpPr/>
          <p:nvPr/>
        </p:nvSpPr>
        <p:spPr>
          <a:xfrm>
            <a:off x="6480314" y="1825625"/>
            <a:ext cx="5208104" cy="4351338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types of project are you often engaged in? </a:t>
            </a:r>
          </a:p>
        </p:txBody>
      </p:sp>
    </p:spTree>
    <p:extLst>
      <p:ext uri="{BB962C8B-B14F-4D97-AF65-F5344CB8AC3E}">
        <p14:creationId xmlns:p14="http://schemas.microsoft.com/office/powerpoint/2010/main" val="8383247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0EC2-92BA-0B47-94E2-6AC9452C2E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05463" y="628650"/>
            <a:ext cx="6586537" cy="7635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 recapitulate, 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16DB199C-E5FA-5418-57C5-E0C78E45E498}"/>
              </a:ext>
            </a:extLst>
          </p:cNvPr>
          <p:cNvSpPr/>
          <p:nvPr/>
        </p:nvSpPr>
        <p:spPr>
          <a:xfrm>
            <a:off x="4965431" y="2438400"/>
            <a:ext cx="6586489" cy="4111477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  <a:effectLst/>
              </a:rPr>
              <a:t> project is "a 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temporary </a:t>
            </a:r>
            <a:r>
              <a:rPr lang="en-US" sz="2800" dirty="0">
                <a:solidFill>
                  <a:schemeClr val="tx1"/>
                </a:solidFill>
                <a:effectLst/>
              </a:rPr>
              <a:t>endeavor undertaken to create a 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unique </a:t>
            </a:r>
            <a:r>
              <a:rPr lang="en-US" sz="2800" dirty="0">
                <a:solidFill>
                  <a:schemeClr val="tx1"/>
                </a:solidFill>
                <a:effectLst/>
              </a:rPr>
              <a:t>product or service.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Temporary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means that every project has a definite end.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 Unique</a:t>
            </a:r>
            <a:r>
              <a:rPr lang="en-US" sz="2800" dirty="0">
                <a:solidFill>
                  <a:schemeClr val="tx1"/>
                </a:solidFill>
                <a:effectLst/>
              </a:rPr>
              <a:t> means that the product or service is different in some distinguishing way from all similar products or services."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Hand holding flower">
            <a:extLst>
              <a:ext uri="{FF2B5EF4-FFF2-40B4-BE49-F238E27FC236}">
                <a16:creationId xmlns:a16="http://schemas.microsoft.com/office/drawing/2014/main" id="{9A6578B1-B966-8525-A397-8D446C455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6" r="2919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19460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12685-151E-D753-CBE2-FBE7B60E5960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Cycle: Summary Table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57A7B-CAA4-B51E-EE12-4E47D3B1D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20415"/>
              </p:ext>
            </p:extLst>
          </p:nvPr>
        </p:nvGraphicFramePr>
        <p:xfrm>
          <a:off x="437322" y="1574310"/>
          <a:ext cx="11469757" cy="5092677"/>
        </p:xfrm>
        <a:graphic>
          <a:graphicData uri="http://schemas.openxmlformats.org/drawingml/2006/table">
            <a:tbl>
              <a:tblPr firstRow="1" firstCol="1" bandRow="1"/>
              <a:tblGrid>
                <a:gridCol w="781510">
                  <a:extLst>
                    <a:ext uri="{9D8B030D-6E8A-4147-A177-3AD203B41FA5}">
                      <a16:colId xmlns:a16="http://schemas.microsoft.com/office/drawing/2014/main" val="1098406118"/>
                    </a:ext>
                  </a:extLst>
                </a:gridCol>
                <a:gridCol w="2288658">
                  <a:extLst>
                    <a:ext uri="{9D8B030D-6E8A-4147-A177-3AD203B41FA5}">
                      <a16:colId xmlns:a16="http://schemas.microsoft.com/office/drawing/2014/main" val="3304000184"/>
                    </a:ext>
                  </a:extLst>
                </a:gridCol>
                <a:gridCol w="2357602">
                  <a:extLst>
                    <a:ext uri="{9D8B030D-6E8A-4147-A177-3AD203B41FA5}">
                      <a16:colId xmlns:a16="http://schemas.microsoft.com/office/drawing/2014/main" val="4206770134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3360141164"/>
                    </a:ext>
                  </a:extLst>
                </a:gridCol>
                <a:gridCol w="1990137">
                  <a:extLst>
                    <a:ext uri="{9D8B030D-6E8A-4147-A177-3AD203B41FA5}">
                      <a16:colId xmlns:a16="http://schemas.microsoft.com/office/drawing/2014/main" val="3771659704"/>
                    </a:ext>
                  </a:extLst>
                </a:gridCol>
                <a:gridCol w="2403294">
                  <a:extLst>
                    <a:ext uri="{9D8B030D-6E8A-4147-A177-3AD203B41FA5}">
                      <a16:colId xmlns:a16="http://schemas.microsoft.com/office/drawing/2014/main" val="3710993164"/>
                    </a:ext>
                  </a:extLst>
                </a:gridCol>
              </a:tblGrid>
              <a:tr h="934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Magnen 1991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Weiss and Wysocki (1992)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Westland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(2006)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Nicholas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(2001)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Lewis (2001)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348469"/>
                  </a:ext>
                </a:extLst>
              </a:tr>
              <a:tr h="451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Define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Defining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59078"/>
                  </a:ext>
                </a:extLst>
              </a:tr>
              <a:tr h="451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Preparation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strategy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88004"/>
                  </a:ext>
                </a:extLst>
              </a:tr>
              <a:tr h="934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Appraisal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Organize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Executing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planning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61207"/>
                  </a:ext>
                </a:extLst>
              </a:tr>
              <a:tr h="934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Negotiation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Closure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Delivering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Execution and control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959417"/>
                  </a:ext>
                </a:extLst>
              </a:tr>
              <a:tr h="934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Close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Lessons learned (closeout)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06849"/>
                  </a:ext>
                </a:extLst>
              </a:tr>
              <a:tr h="451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351" marR="1133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9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2277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F3E2-7421-956B-20AD-F752C0E7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accent1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Concepts of Project </a:t>
            </a:r>
            <a:r>
              <a:rPr lang="en-US" sz="2800" b="1" kern="12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</a:t>
            </a:r>
            <a:r>
              <a:rPr lang="en-US" sz="2800" b="1" kern="1200" dirty="0">
                <a:solidFill>
                  <a:schemeClr val="accent1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onitoring and Evaluation </a:t>
            </a:r>
            <a:endParaRPr lang="en-US" sz="2800" kern="12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018BB0-17BD-6AAB-ADD6-2950A0F7C3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0436" y="640080"/>
            <a:ext cx="3019752" cy="304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23A23A5-8210-34F3-E257-39EB11E014CB}"/>
              </a:ext>
            </a:extLst>
          </p:cNvPr>
          <p:cNvSpPr/>
          <p:nvPr/>
        </p:nvSpPr>
        <p:spPr>
          <a:xfrm>
            <a:off x="838200" y="3858015"/>
            <a:ext cx="10936266" cy="2512967"/>
          </a:xfrm>
          <a:prstGeom prst="wedgeRoundRectCallout">
            <a:avLst>
              <a:gd name="adj1" fmla="val 24972"/>
              <a:gd name="adj2" fmla="val -616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…are a process of continually gathering information and assessing it to determine whether </a:t>
            </a:r>
            <a:r>
              <a:rPr lang="en-US" sz="2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progress is being made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towards pre-specified goals and objectives and to </a:t>
            </a:r>
            <a:r>
              <a:rPr lang="en-US" sz="2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highlight any unintended (positive or negative) effects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a project and its activities</a:t>
            </a:r>
            <a:endParaRPr lang="en-US" sz="2800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07938403-F1B1-A0E7-550D-A280B48DB290}"/>
              </a:ext>
            </a:extLst>
          </p:cNvPr>
          <p:cNvSpPr/>
          <p:nvPr/>
        </p:nvSpPr>
        <p:spPr>
          <a:xfrm>
            <a:off x="4248442" y="79513"/>
            <a:ext cx="3019752" cy="21866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Anyone who can explain what they are? </a:t>
            </a:r>
          </a:p>
        </p:txBody>
      </p:sp>
    </p:spTree>
    <p:extLst>
      <p:ext uri="{BB962C8B-B14F-4D97-AF65-F5344CB8AC3E}">
        <p14:creationId xmlns:p14="http://schemas.microsoft.com/office/powerpoint/2010/main" val="925674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0B2A0C64-6DC1-5202-F4AE-9FC577BE3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15761"/>
          <a:stretch/>
        </p:blipFill>
        <p:spPr>
          <a:xfrm>
            <a:off x="-4243" y="-238529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4E0C1-96A3-CE8C-5DC1-AC82E8AA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157133" cy="7914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>
                <a:latin typeface="Arial Black" panose="020B0A04020102020204" pitchFamily="34" charset="0"/>
              </a:rPr>
              <a:t>Specifically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1619-6E64-2088-7BC0-C458FB8F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5075009"/>
          </a:xfrm>
        </p:spPr>
        <p:txBody>
          <a:bodyPr>
            <a:normAutofit fontScale="92500"/>
          </a:bodyPr>
          <a:lstStyle/>
          <a:p>
            <a:r>
              <a:rPr lang="en-US" b="1" i="1">
                <a:solidFill>
                  <a:srgbClr val="7030A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b="1" i="1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onitoring</a:t>
            </a:r>
          </a:p>
          <a:p>
            <a:pPr lvl="1"/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carried out to track progress and performance as a basis for decision-making at various steps in an initiative or project process. </a:t>
            </a:r>
          </a:p>
          <a:p>
            <a:pPr lvl="1"/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carried out during the implementation of every activity. </a:t>
            </a:r>
          </a:p>
          <a:p>
            <a:pPr lvl="1"/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an ongoing process. </a:t>
            </a:r>
          </a:p>
          <a:p>
            <a:r>
              <a:rPr lang="en-US" b="1" i="1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  <a:p>
            <a:pPr lvl="1"/>
            <a:r>
              <a:rPr lang="en-US" sz="28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more generalized assessment of data or experience to establish to what extent the initiative has achieved its goals or objectives.</a:t>
            </a:r>
          </a:p>
          <a:p>
            <a:pPr lvl="1"/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systematic method for collecting, analyzing, and using the information to answer questions about 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policies, programs, 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so forth. 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757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164</TotalTime>
  <Words>923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Arial</vt:lpstr>
      <vt:lpstr>Arial Black</vt:lpstr>
      <vt:lpstr>Calibri</vt:lpstr>
      <vt:lpstr>Gill Sans MT</vt:lpstr>
      <vt:lpstr>Times New Roman</vt:lpstr>
      <vt:lpstr>Wingdings</vt:lpstr>
      <vt:lpstr>Gallery</vt:lpstr>
      <vt:lpstr>                                Section 1 :  Project monitoring and evaluation</vt:lpstr>
      <vt:lpstr>Presentation contents </vt:lpstr>
      <vt:lpstr>Provocative Questions</vt:lpstr>
      <vt:lpstr>Project and its cycle </vt:lpstr>
      <vt:lpstr> Various types of projects</vt:lpstr>
      <vt:lpstr>To recapitulate, </vt:lpstr>
      <vt:lpstr>PowerPoint Presentation</vt:lpstr>
      <vt:lpstr>Concepts of Project Monitoring and Evaluation </vt:lpstr>
      <vt:lpstr>Specifically </vt:lpstr>
      <vt:lpstr>The why of project monitoring and evaluation </vt:lpstr>
      <vt:lpstr>Most common rationales </vt:lpstr>
      <vt:lpstr>The differences and similarities between project monitoring and evaluation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Section 1 :  Project monitoring and evaluation</dc:title>
  <dc:creator>Asrat Dereb</dc:creator>
  <cp:lastModifiedBy>Asrat Dereb</cp:lastModifiedBy>
  <cp:revision>5</cp:revision>
  <dcterms:created xsi:type="dcterms:W3CDTF">2022-10-23T12:37:16Z</dcterms:created>
  <dcterms:modified xsi:type="dcterms:W3CDTF">2022-10-23T19:37:35Z</dcterms:modified>
</cp:coreProperties>
</file>