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7" r:id="rId9"/>
    <p:sldId id="266" r:id="rId10"/>
    <p:sldId id="268" r:id="rId11"/>
    <p:sldId id="264" r:id="rId12"/>
    <p:sldId id="262" r:id="rId13"/>
    <p:sldId id="263" r:id="rId14"/>
    <p:sldId id="271" r:id="rId15"/>
    <p:sldId id="269" r:id="rId16"/>
    <p:sldId id="272" r:id="rId17"/>
    <p:sldId id="273" r:id="rId18"/>
    <p:sldId id="275" r:id="rId19"/>
    <p:sldId id="278" r:id="rId20"/>
    <p:sldId id="279" r:id="rId21"/>
    <p:sldId id="277" r:id="rId22"/>
    <p:sldId id="280" r:id="rId23"/>
    <p:sldId id="281" r:id="rId24"/>
    <p:sldId id="27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Luiz K." initials="BLK" lastIdx="2" clrIdx="0">
    <p:extLst>
      <p:ext uri="{19B8F6BF-5375-455C-9EA6-DF929625EA0E}">
        <p15:presenceInfo xmlns:p15="http://schemas.microsoft.com/office/powerpoint/2012/main" userId="7069221c17c14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35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5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6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57B931-B939-4AB2-AADE-31543B01DDA8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F20585-564C-498F-9B7E-461264F26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7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pt-br/v1/Git-Essencial-Obtendo-um-Reposit%C3%B3rio-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ozilla.org/pt-BR/docs/Web/HTML/HTML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HTTP/1.1/rfc2616bis/draft-lafon-rfc2616bis-03.html#rfc.statu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pt_BR/language.types.array.ph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eloquent" TargetMode="External"/><Relationship Id="rId2" Type="http://schemas.openxmlformats.org/officeDocument/2006/relationships/hyperlink" Target="https://www.doctrine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pelorm.org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hyshaden.com/dns.htm" TargetMode="External"/><Relationship Id="rId2" Type="http://schemas.openxmlformats.org/officeDocument/2006/relationships/hyperlink" Target="https://www.ietf.org/rfc/rfc1035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FB00E-CB89-4745-ABBB-86371ADA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97" y="1646719"/>
            <a:ext cx="9418320" cy="3031813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A4CC1C-FA5E-49F8-A881-A1272431A418}"/>
              </a:ext>
            </a:extLst>
          </p:cNvPr>
          <p:cNvSpPr txBox="1"/>
          <p:nvPr/>
        </p:nvSpPr>
        <p:spPr>
          <a:xfrm>
            <a:off x="559292" y="6400800"/>
            <a:ext cx="53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Bruno Luiz </a:t>
            </a:r>
            <a:r>
              <a:rPr lang="pt-BR" dirty="0" err="1"/>
              <a:t>Katzjarowski</a:t>
            </a:r>
            <a:r>
              <a:rPr lang="pt-BR" dirty="0"/>
              <a:t> – </a:t>
            </a:r>
            <a:r>
              <a:rPr lang="pt-BR" dirty="0" err="1"/>
              <a:t>Mout’s</a:t>
            </a:r>
            <a:endParaRPr lang="pt-BR" dirty="0"/>
          </a:p>
        </p:txBody>
      </p:sp>
      <p:pic>
        <p:nvPicPr>
          <p:cNvPr id="3074" name="Picture 2" descr="Resultado de imagem para PHP">
            <a:extLst>
              <a:ext uri="{FF2B5EF4-FFF2-40B4-BE49-F238E27FC236}">
                <a16:creationId xmlns:a16="http://schemas.microsoft.com/office/drawing/2014/main" id="{47947D44-5B8B-47DD-BA3B-D5AD9440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23" y="2334759"/>
            <a:ext cx="3067220" cy="16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html css js">
            <a:extLst>
              <a:ext uri="{FF2B5EF4-FFF2-40B4-BE49-F238E27FC236}">
                <a16:creationId xmlns:a16="http://schemas.microsoft.com/office/drawing/2014/main" id="{5474A3CC-182B-42EA-93AD-BF6D0FB9C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27" y="1713344"/>
            <a:ext cx="5345476" cy="29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9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38B42-7BB0-4C9D-8705-D4EB19D0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7" y="133165"/>
            <a:ext cx="10714105" cy="3295835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[-D] [-a]</a:t>
            </a:r>
          </a:p>
          <a:p>
            <a:pPr lvl="1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Lista todos os </a:t>
            </a:r>
            <a:r>
              <a:rPr lang="pt-BR" dirty="0" err="1">
                <a:latin typeface="Consolas" panose="020B0609020204030204" pitchFamily="49" charset="0"/>
              </a:rPr>
              <a:t>branchs</a:t>
            </a:r>
            <a:r>
              <a:rPr lang="pt-BR" dirty="0">
                <a:latin typeface="Consolas" panose="020B0609020204030204" pitchFamily="49" charset="0"/>
              </a:rPr>
              <a:t> que o repositório atual possui;</a:t>
            </a:r>
          </a:p>
          <a:p>
            <a:pPr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nome_branch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lvl="1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Verifica se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de origem possui alguma modificação salva (remoto), se possuir atualiza os arquivos do repositório atual.</a:t>
            </a:r>
          </a:p>
          <a:p>
            <a:pPr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merge [--no-ff] (</a:t>
            </a:r>
            <a:r>
              <a:rPr lang="pt-BR" dirty="0" err="1">
                <a:latin typeface="Consolas" panose="020B0609020204030204" pitchFamily="49" charset="0"/>
              </a:rPr>
              <a:t>nome_branch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lvl="1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Faz o “merge” com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que você estiver com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pedido.</a:t>
            </a:r>
          </a:p>
          <a:p>
            <a:pPr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nome_branch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lvl="1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Envia os arquivos do repositório atual para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selecionado no remoto.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A81A31-22F1-40BE-9741-2AB9F5636330}"/>
              </a:ext>
            </a:extLst>
          </p:cNvPr>
          <p:cNvSpPr txBox="1"/>
          <p:nvPr/>
        </p:nvSpPr>
        <p:spPr>
          <a:xfrm>
            <a:off x="285327" y="5894773"/>
            <a:ext cx="954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ou duvidas:</a:t>
            </a:r>
          </a:p>
          <a:p>
            <a:r>
              <a:rPr lang="pt-BR" dirty="0">
                <a:hlinkClick r:id="rId2"/>
              </a:rPr>
              <a:t>https://git-scm.com/book/pt-br/v1/Git-Essencial-Obtendo-um-Reposit%C3%B3rio-Git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AFCAB-340C-4D4E-B9B9-C2312B6D0760}"/>
              </a:ext>
            </a:extLst>
          </p:cNvPr>
          <p:cNvSpPr txBox="1"/>
          <p:nvPr/>
        </p:nvSpPr>
        <p:spPr>
          <a:xfrm>
            <a:off x="372862" y="3666478"/>
            <a:ext cx="903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Bônus: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[</a:t>
            </a:r>
            <a:r>
              <a:rPr lang="pt-BR" dirty="0" err="1">
                <a:latin typeface="Consolas" panose="020B0609020204030204" pitchFamily="49" charset="0"/>
              </a:rPr>
              <a:t>qualquer_comando</a:t>
            </a:r>
            <a:r>
              <a:rPr lang="pt-BR" dirty="0">
                <a:latin typeface="Consolas" panose="020B0609020204030204" pitchFamily="49" charset="0"/>
              </a:rPr>
              <a:t>] --help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Abre o “ajuda” que vem </a:t>
            </a:r>
            <a:r>
              <a:rPr lang="pt-BR" dirty="0" err="1">
                <a:latin typeface="Consolas" panose="020B0609020204030204" pitchFamily="49" charset="0"/>
              </a:rPr>
              <a:t>pré</a:t>
            </a:r>
            <a:r>
              <a:rPr lang="pt-BR" dirty="0">
                <a:latin typeface="Consolas" panose="020B0609020204030204" pitchFamily="49" charset="0"/>
              </a:rPr>
              <a:t> instalado no browser padrão (offline)</a:t>
            </a:r>
          </a:p>
        </p:txBody>
      </p:sp>
    </p:spTree>
    <p:extLst>
      <p:ext uri="{BB962C8B-B14F-4D97-AF65-F5344CB8AC3E}">
        <p14:creationId xmlns:p14="http://schemas.microsoft.com/office/powerpoint/2010/main" val="5374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-scm.com/figures/18333fig0201-tn.png">
            <a:extLst>
              <a:ext uri="{FF2B5EF4-FFF2-40B4-BE49-F238E27FC236}">
                <a16:creationId xmlns:a16="http://schemas.microsoft.com/office/drawing/2014/main" id="{50730C4F-1433-466A-85FE-69DB0C06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68" y="143755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EAF773-82A6-4C45-B7A2-DD9B16F88060}"/>
              </a:ext>
            </a:extLst>
          </p:cNvPr>
          <p:cNvSpPr txBox="1"/>
          <p:nvPr/>
        </p:nvSpPr>
        <p:spPr>
          <a:xfrm>
            <a:off x="90069" y="3163180"/>
            <a:ext cx="10964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Untracked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Arquivos recém inseridos que não </a:t>
            </a:r>
            <a:r>
              <a:rPr lang="pt-BR" dirty="0" err="1">
                <a:latin typeface="Consolas" panose="020B0609020204030204" pitchFamily="49" charset="0"/>
              </a:rPr>
              <a:t>estavem</a:t>
            </a:r>
            <a:r>
              <a:rPr lang="pt-BR" dirty="0">
                <a:latin typeface="Consolas" panose="020B0609020204030204" pitchFamily="49" charset="0"/>
              </a:rPr>
              <a:t> na história do repositório.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Unmodified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Arquivos que já estavam na historia do repositório mas que foram modificados de alguma forma.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Modified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Arquivos em que você já declarou que vai enviar para o próximo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Staged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Estágio final,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realizado.</a:t>
            </a:r>
          </a:p>
        </p:txBody>
      </p:sp>
    </p:spTree>
    <p:extLst>
      <p:ext uri="{BB962C8B-B14F-4D97-AF65-F5344CB8AC3E}">
        <p14:creationId xmlns:p14="http://schemas.microsoft.com/office/powerpoint/2010/main" val="65910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B31F8-E913-4937-8C15-931E76CC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62" y="166492"/>
            <a:ext cx="9692640" cy="55751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solas" panose="020B0609020204030204" pitchFamily="49" charset="0"/>
              </a:rPr>
              <a:t>Versionamento com GIT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2659F0-FDA6-4741-94F1-97A37F5F5B7C}"/>
              </a:ext>
            </a:extLst>
          </p:cNvPr>
          <p:cNvSpPr txBox="1">
            <a:spLocks/>
          </p:cNvSpPr>
          <p:nvPr/>
        </p:nvSpPr>
        <p:spPr>
          <a:xfrm>
            <a:off x="0" y="885760"/>
            <a:ext cx="9692640" cy="55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Consolas" panose="020B0609020204030204" pitchFamily="49" charset="0"/>
              </a:rPr>
              <a:t>Controle de versão:</a:t>
            </a:r>
          </a:p>
        </p:txBody>
      </p:sp>
      <p:pic>
        <p:nvPicPr>
          <p:cNvPr id="1026" name="Picture 2" descr="https://git-scm.com/figures/18333fig0101-tn.png">
            <a:extLst>
              <a:ext uri="{FF2B5EF4-FFF2-40B4-BE49-F238E27FC236}">
                <a16:creationId xmlns:a16="http://schemas.microsoft.com/office/drawing/2014/main" id="{C3D01328-D4B3-4B55-AA83-A839F8E56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2" y="2396970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DAC3F8-74F2-49D7-B75A-A5666B424AA7}"/>
              </a:ext>
            </a:extLst>
          </p:cNvPr>
          <p:cNvSpPr txBox="1"/>
          <p:nvPr/>
        </p:nvSpPr>
        <p:spPr>
          <a:xfrm>
            <a:off x="906262" y="173686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Sistema de controle em versões locais</a:t>
            </a:r>
          </a:p>
        </p:txBody>
      </p:sp>
      <p:pic>
        <p:nvPicPr>
          <p:cNvPr id="1028" name="Picture 4" descr="https://git-scm.com/figures/18333fig0102-tn.png">
            <a:extLst>
              <a:ext uri="{FF2B5EF4-FFF2-40B4-BE49-F238E27FC236}">
                <a16:creationId xmlns:a16="http://schemas.microsoft.com/office/drawing/2014/main" id="{3F774E5F-90AE-4F63-9E86-68BA80A1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59" y="2383193"/>
            <a:ext cx="408214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4E34C2-B023-44D0-B20C-A4A25817FA05}"/>
              </a:ext>
            </a:extLst>
          </p:cNvPr>
          <p:cNvSpPr txBox="1"/>
          <p:nvPr/>
        </p:nvSpPr>
        <p:spPr>
          <a:xfrm>
            <a:off x="6153759" y="1736862"/>
            <a:ext cx="40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Sistemas de Controle de Versão Centralizados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E0C2A1B-BBFD-41EC-9BDF-B73BB8353B00}"/>
              </a:ext>
            </a:extLst>
          </p:cNvPr>
          <p:cNvCxnSpPr/>
          <p:nvPr/>
        </p:nvCxnSpPr>
        <p:spPr>
          <a:xfrm>
            <a:off x="213064" y="1553592"/>
            <a:ext cx="104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7072472-2FFA-4B84-93CB-A4B6FE2FC12E}"/>
              </a:ext>
            </a:extLst>
          </p:cNvPr>
          <p:cNvCxnSpPr/>
          <p:nvPr/>
        </p:nvCxnSpPr>
        <p:spPr>
          <a:xfrm>
            <a:off x="5246703" y="885760"/>
            <a:ext cx="0" cy="583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4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-scm.com/figures/18333fig0103-tn.png">
            <a:extLst>
              <a:ext uri="{FF2B5EF4-FFF2-40B4-BE49-F238E27FC236}">
                <a16:creationId xmlns:a16="http://schemas.microsoft.com/office/drawing/2014/main" id="{FFF3935B-0F4C-41A7-A190-7961D1A7C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57" y="747712"/>
            <a:ext cx="4762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058214-9C3D-48BE-A9A1-3E6566C00E9D}"/>
              </a:ext>
            </a:extLst>
          </p:cNvPr>
          <p:cNvSpPr txBox="1"/>
          <p:nvPr/>
        </p:nvSpPr>
        <p:spPr>
          <a:xfrm>
            <a:off x="2769833" y="301841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Sistemas de Controle de Versão Distribuídos</a:t>
            </a:r>
          </a:p>
        </p:txBody>
      </p:sp>
    </p:spTree>
    <p:extLst>
      <p:ext uri="{BB962C8B-B14F-4D97-AF65-F5344CB8AC3E}">
        <p14:creationId xmlns:p14="http://schemas.microsoft.com/office/powerpoint/2010/main" val="154524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t Flow Diagram Branching Workflow Git Flow And Github Flow Numergent">
            <a:extLst>
              <a:ext uri="{FF2B5EF4-FFF2-40B4-BE49-F238E27FC236}">
                <a16:creationId xmlns:a16="http://schemas.microsoft.com/office/drawing/2014/main" id="{B48903F1-80D5-4A74-A063-CA3B042E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6" y="1269803"/>
            <a:ext cx="6267450" cy="36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ow Can I Visualize Git Flow Branches Super User Git Flow Diagram">
            <a:extLst>
              <a:ext uri="{FF2B5EF4-FFF2-40B4-BE49-F238E27FC236}">
                <a16:creationId xmlns:a16="http://schemas.microsoft.com/office/drawing/2014/main" id="{37E61678-2F12-4B31-9555-47FB554E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7" y="0"/>
            <a:ext cx="514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B441D50-23DD-4F45-B0BA-A0CFCB5F553B}"/>
              </a:ext>
            </a:extLst>
          </p:cNvPr>
          <p:cNvCxnSpPr/>
          <p:nvPr/>
        </p:nvCxnSpPr>
        <p:spPr>
          <a:xfrm flipH="1">
            <a:off x="6593056" y="257452"/>
            <a:ext cx="74074" cy="644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6609C3A-E93A-455A-A6AC-490AB9831A4A}"/>
              </a:ext>
            </a:extLst>
          </p:cNvPr>
          <p:cNvSpPr/>
          <p:nvPr/>
        </p:nvSpPr>
        <p:spPr>
          <a:xfrm>
            <a:off x="2689934" y="1136342"/>
            <a:ext cx="2583402" cy="58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8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2360-A4FF-4C8D-8B28-55EF98BB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9" y="247003"/>
            <a:ext cx="5123518" cy="708438"/>
          </a:xfrm>
        </p:spPr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HTML5 &amp; friends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626208-6F9D-433E-BF23-4441EEDE1CEF}"/>
              </a:ext>
            </a:extLst>
          </p:cNvPr>
          <p:cNvSpPr txBox="1"/>
          <p:nvPr/>
        </p:nvSpPr>
        <p:spPr>
          <a:xfrm>
            <a:off x="417250" y="1747954"/>
            <a:ext cx="4314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charset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="UTF-8"&gt;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Title of the document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Content of the document......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5775A4-DA41-4F0E-85B2-BD366520F596}"/>
              </a:ext>
            </a:extLst>
          </p:cNvPr>
          <p:cNvSpPr txBox="1"/>
          <p:nvPr/>
        </p:nvSpPr>
        <p:spPr>
          <a:xfrm>
            <a:off x="5216066" y="1997839"/>
            <a:ext cx="5854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há de novo no HTML5: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Semântica</a:t>
            </a:r>
          </a:p>
          <a:p>
            <a:pPr marL="285750" indent="-285750">
              <a:buFontTx/>
              <a:buChar char="-"/>
            </a:pPr>
            <a:r>
              <a:rPr lang="pt-BR" dirty="0"/>
              <a:t>Offline e armazenamento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Multimidia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Gráficos e efeitos 2D/3D</a:t>
            </a:r>
          </a:p>
          <a:p>
            <a:pPr marL="285750" indent="-285750">
              <a:buFontTx/>
              <a:buChar char="-"/>
            </a:pPr>
            <a:r>
              <a:rPr lang="pt-BR" dirty="0"/>
              <a:t>Performance e integração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Acesso ao dispositivo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Estilização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0E53A4-93AB-44D7-88C2-35528358EE24}"/>
              </a:ext>
            </a:extLst>
          </p:cNvPr>
          <p:cNvSpPr txBox="1"/>
          <p:nvPr/>
        </p:nvSpPr>
        <p:spPr>
          <a:xfrm>
            <a:off x="13618" y="6445188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https://developer.mozilla.org/pt-BR/docs/Web/HTML/HTML5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BDA37F-7113-4D13-9CA2-66C268CCA526}"/>
              </a:ext>
            </a:extLst>
          </p:cNvPr>
          <p:cNvSpPr txBox="1"/>
          <p:nvPr/>
        </p:nvSpPr>
        <p:spPr>
          <a:xfrm>
            <a:off x="233629" y="919877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HTML5 segue o padrão W3C de aplicações web e arquitetura web</a:t>
            </a:r>
          </a:p>
        </p:txBody>
      </p:sp>
      <p:pic>
        <p:nvPicPr>
          <p:cNvPr id="2050" name="Picture 2" descr="Resultado de imagem para HTML5">
            <a:extLst>
              <a:ext uri="{FF2B5EF4-FFF2-40B4-BE49-F238E27FC236}">
                <a16:creationId xmlns:a16="http://schemas.microsoft.com/office/drawing/2014/main" id="{8AA17B31-850A-425C-A87D-359C09A7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42" y="63698"/>
            <a:ext cx="2451022" cy="24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5279B-950C-4EF8-AD96-483EE24F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92" y="270769"/>
            <a:ext cx="9692640" cy="788337"/>
          </a:xfrm>
        </p:spPr>
        <p:txBody>
          <a:bodyPr/>
          <a:lstStyle/>
          <a:p>
            <a:r>
              <a:rPr lang="pt-BR" dirty="0"/>
              <a:t>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CAFF0-64E3-40B1-83E2-7763FD1C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92" y="1253331"/>
            <a:ext cx="10536019" cy="53339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Seções e estruturas em HTML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section</a:t>
            </a:r>
            <a:r>
              <a:rPr lang="pt-BR" dirty="0"/>
              <a:t>&gt;, &lt;</a:t>
            </a:r>
            <a:r>
              <a:rPr lang="pt-BR" dirty="0" err="1"/>
              <a:t>article</a:t>
            </a:r>
            <a:r>
              <a:rPr lang="pt-BR" dirty="0"/>
              <a:t>&gt;, &lt;</a:t>
            </a:r>
            <a:r>
              <a:rPr lang="pt-BR" dirty="0" err="1"/>
              <a:t>nav</a:t>
            </a:r>
            <a:r>
              <a:rPr lang="pt-BR" dirty="0"/>
              <a:t>&gt;, &lt;header&gt;, &lt;</a:t>
            </a:r>
            <a:r>
              <a:rPr lang="pt-BR" dirty="0" err="1"/>
              <a:t>footer</a:t>
            </a:r>
            <a:r>
              <a:rPr lang="pt-BR" dirty="0"/>
              <a:t>&gt; e &lt;</a:t>
            </a:r>
            <a:r>
              <a:rPr lang="pt-BR" dirty="0" err="1"/>
              <a:t>aside</a:t>
            </a:r>
            <a:r>
              <a:rPr lang="pt-BR" dirty="0"/>
              <a:t>&gt;</a:t>
            </a:r>
          </a:p>
          <a:p>
            <a:r>
              <a:rPr lang="pt-BR" dirty="0" err="1"/>
              <a:t>Audio</a:t>
            </a:r>
            <a:r>
              <a:rPr lang="pt-BR" dirty="0"/>
              <a:t> e </a:t>
            </a:r>
            <a:r>
              <a:rPr lang="pt-BR" dirty="0" err="1"/>
              <a:t>Video</a:t>
            </a:r>
            <a:endParaRPr lang="pt-BR" dirty="0"/>
          </a:p>
          <a:p>
            <a:pPr lvl="1"/>
            <a:r>
              <a:rPr lang="pt-BR" dirty="0"/>
              <a:t>&lt;</a:t>
            </a:r>
            <a:r>
              <a:rPr lang="pt-BR" dirty="0" err="1"/>
              <a:t>audio</a:t>
            </a:r>
            <a:r>
              <a:rPr lang="pt-BR" dirty="0"/>
              <a:t>&gt; e &lt;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  <a:p>
            <a:r>
              <a:rPr lang="pt-BR" dirty="0" err="1"/>
              <a:t>Formularios</a:t>
            </a:r>
            <a:r>
              <a:rPr lang="pt-BR" dirty="0"/>
              <a:t> em HTML5</a:t>
            </a:r>
          </a:p>
          <a:p>
            <a:pPr lvl="1"/>
            <a:r>
              <a:rPr lang="pt-BR" dirty="0"/>
              <a:t>Novos valores para atributos “</a:t>
            </a:r>
            <a:r>
              <a:rPr lang="pt-BR" dirty="0" err="1"/>
              <a:t>type</a:t>
            </a:r>
            <a:r>
              <a:rPr lang="pt-BR" dirty="0"/>
              <a:t>” (ex., color, date, </a:t>
            </a:r>
            <a:r>
              <a:rPr lang="pt-BR" dirty="0" err="1"/>
              <a:t>datetime</a:t>
            </a:r>
            <a:r>
              <a:rPr lang="pt-BR" dirty="0"/>
              <a:t>, </a:t>
            </a:r>
            <a:r>
              <a:rPr lang="pt-BR" dirty="0" err="1"/>
              <a:t>datetime</a:t>
            </a:r>
            <a:r>
              <a:rPr lang="pt-BR" dirty="0"/>
              <a:t>-local, </a:t>
            </a:r>
            <a:r>
              <a:rPr lang="pt-BR" dirty="0" err="1"/>
              <a:t>email</a:t>
            </a:r>
            <a:r>
              <a:rPr lang="pt-BR" dirty="0"/>
              <a:t>, </a:t>
            </a:r>
            <a:r>
              <a:rPr lang="pt-BR" dirty="0" err="1"/>
              <a:t>month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range, </a:t>
            </a:r>
            <a:r>
              <a:rPr lang="pt-BR" dirty="0" err="1"/>
              <a:t>tel</a:t>
            </a:r>
            <a:r>
              <a:rPr lang="pt-BR" dirty="0"/>
              <a:t>, etc..) em elementos &lt;input&gt; e o novo elemento &lt;output&gt;</a:t>
            </a:r>
          </a:p>
          <a:p>
            <a:r>
              <a:rPr lang="pt-BR" dirty="0"/>
              <a:t>Novos elementos semânticos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mark</a:t>
            </a:r>
            <a:r>
              <a:rPr lang="pt-BR" dirty="0"/>
              <a:t>&gt;, &lt;figure&gt;, &lt;</a:t>
            </a:r>
            <a:r>
              <a:rPr lang="pt-BR" dirty="0" err="1"/>
              <a:t>figcaption</a:t>
            </a:r>
            <a:r>
              <a:rPr lang="pt-BR" dirty="0"/>
              <a:t>&gt;, &lt;data&gt;, &lt;time&gt;, &lt;output&gt;, &lt;</a:t>
            </a:r>
            <a:r>
              <a:rPr lang="pt-BR" dirty="0" err="1"/>
              <a:t>progress</a:t>
            </a:r>
            <a:r>
              <a:rPr lang="pt-BR" dirty="0"/>
              <a:t>&gt;, &lt;meter&gt; e &lt;</a:t>
            </a:r>
            <a:r>
              <a:rPr lang="pt-BR" dirty="0" err="1"/>
              <a:t>main</a:t>
            </a:r>
            <a:r>
              <a:rPr lang="pt-BR" dirty="0"/>
              <a:t>&gt;</a:t>
            </a:r>
          </a:p>
          <a:p>
            <a:r>
              <a:rPr lang="pt-BR" dirty="0"/>
              <a:t>Melhorias no </a:t>
            </a:r>
            <a:r>
              <a:rPr lang="pt-BR" dirty="0" err="1"/>
              <a:t>iframe</a:t>
            </a:r>
            <a:endParaRPr lang="pt-BR" dirty="0"/>
          </a:p>
          <a:p>
            <a:pPr lvl="1"/>
            <a:r>
              <a:rPr lang="pt-BR" dirty="0"/>
              <a:t>Atributos novos: “</a:t>
            </a:r>
            <a:r>
              <a:rPr lang="pt-BR" dirty="0" err="1"/>
              <a:t>sandbox</a:t>
            </a:r>
            <a:r>
              <a:rPr lang="pt-BR" dirty="0"/>
              <a:t>” (</a:t>
            </a:r>
            <a:r>
              <a:rPr lang="pt-BR" dirty="0" err="1"/>
              <a:t>allow-same-origin</a:t>
            </a:r>
            <a:r>
              <a:rPr lang="pt-BR" dirty="0"/>
              <a:t>, </a:t>
            </a:r>
            <a:r>
              <a:rPr lang="pt-BR" dirty="0" err="1"/>
              <a:t>allow</a:t>
            </a:r>
            <a:r>
              <a:rPr lang="pt-BR" dirty="0"/>
              <a:t>-top-</a:t>
            </a:r>
            <a:r>
              <a:rPr lang="pt-BR" dirty="0" err="1"/>
              <a:t>navigation</a:t>
            </a:r>
            <a:r>
              <a:rPr lang="pt-BR" dirty="0"/>
              <a:t>, </a:t>
            </a:r>
            <a:r>
              <a:rPr lang="pt-BR" dirty="0" err="1"/>
              <a:t>allow-forms</a:t>
            </a:r>
            <a:r>
              <a:rPr lang="pt-BR" dirty="0"/>
              <a:t>, </a:t>
            </a:r>
            <a:r>
              <a:rPr lang="pt-BR" dirty="0" err="1"/>
              <a:t>allow-popups</a:t>
            </a:r>
            <a:r>
              <a:rPr lang="pt-BR" dirty="0"/>
              <a:t>, etc..), “</a:t>
            </a:r>
            <a:r>
              <a:rPr lang="pt-BR" dirty="0" err="1"/>
              <a:t>seamless</a:t>
            </a:r>
            <a:r>
              <a:rPr lang="pt-BR" dirty="0"/>
              <a:t>” (define se o conteúdo do </a:t>
            </a:r>
            <a:r>
              <a:rPr lang="pt-BR" dirty="0" err="1"/>
              <a:t>iframe</a:t>
            </a:r>
            <a:r>
              <a:rPr lang="pt-BR" dirty="0"/>
              <a:t> será ou não afetado pelo </a:t>
            </a:r>
            <a:r>
              <a:rPr lang="pt-BR" dirty="0" err="1"/>
              <a:t>css</a:t>
            </a:r>
            <a:r>
              <a:rPr lang="pt-BR" dirty="0"/>
              <a:t> atribuído à página), “</a:t>
            </a:r>
            <a:r>
              <a:rPr lang="pt-BR" dirty="0" err="1"/>
              <a:t>srcdoc</a:t>
            </a:r>
            <a:r>
              <a:rPr lang="pt-BR" dirty="0"/>
              <a:t>” (se o browser suportar este atributo, ele irá preencher o frame com o conteúdo indicado, se não irá utilizar o conteúdo descrito em “</a:t>
            </a:r>
            <a:r>
              <a:rPr lang="pt-BR" dirty="0" err="1"/>
              <a:t>src</a:t>
            </a:r>
            <a:r>
              <a:rPr lang="pt-BR" dirty="0"/>
              <a:t>”)</a:t>
            </a:r>
          </a:p>
          <a:p>
            <a:r>
              <a:rPr lang="pt-BR" dirty="0" err="1"/>
              <a:t>MathML</a:t>
            </a:r>
            <a:endParaRPr lang="pt-BR" dirty="0"/>
          </a:p>
          <a:p>
            <a:pPr lvl="1"/>
            <a:r>
              <a:rPr lang="pt-BR" dirty="0"/>
              <a:t>Viabiliza a inserção direta de formulas matemáticas no código HTML5 (quase sem compatibilidade com outros browsers sem tecnologia </a:t>
            </a:r>
            <a:r>
              <a:rPr lang="pt-BR" dirty="0" err="1"/>
              <a:t>Gecko</a:t>
            </a:r>
            <a:r>
              <a:rPr lang="pt-BR" dirty="0"/>
              <a:t> (Mozilla provavelmente é o único até o momento com total compatibilidade))</a:t>
            </a:r>
          </a:p>
        </p:txBody>
      </p:sp>
    </p:spTree>
    <p:extLst>
      <p:ext uri="{BB962C8B-B14F-4D97-AF65-F5344CB8AC3E}">
        <p14:creationId xmlns:p14="http://schemas.microsoft.com/office/powerpoint/2010/main" val="323263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A4459-46F8-49FF-B54C-5E73C9F1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51" y="-475399"/>
            <a:ext cx="9692640" cy="1325562"/>
          </a:xfrm>
        </p:spPr>
        <p:txBody>
          <a:bodyPr/>
          <a:lstStyle/>
          <a:p>
            <a:r>
              <a:rPr lang="pt-BR" dirty="0"/>
              <a:t>Conectividade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DEBAA-34FC-4770-A394-6E989FFB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51" y="987641"/>
            <a:ext cx="8595360" cy="201301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Web Sockets</a:t>
            </a:r>
          </a:p>
          <a:p>
            <a:pPr lvl="1"/>
            <a:r>
              <a:rPr lang="pt-BR" dirty="0"/>
              <a:t>Permite criar uma conexão entre o servidor e a página</a:t>
            </a:r>
          </a:p>
          <a:p>
            <a:r>
              <a:rPr lang="pt-BR" dirty="0"/>
              <a:t>Eventos do Servidor</a:t>
            </a:r>
          </a:p>
          <a:p>
            <a:pPr lvl="1"/>
            <a:r>
              <a:rPr lang="pt-BR" dirty="0"/>
              <a:t>Cria a possibilidade de o servidor enviar eventos à página</a:t>
            </a:r>
          </a:p>
          <a:p>
            <a:r>
              <a:rPr lang="pt-BR" dirty="0" err="1"/>
              <a:t>WebRTC</a:t>
            </a:r>
            <a:endParaRPr lang="pt-BR" dirty="0"/>
          </a:p>
          <a:p>
            <a:pPr lvl="1"/>
            <a:r>
              <a:rPr lang="pt-BR" dirty="0"/>
              <a:t>permite conexões entre usuários e controle de videoconferência diretamente no browser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F70BFD-B7A0-4E56-817F-A586A969A68C}"/>
              </a:ext>
            </a:extLst>
          </p:cNvPr>
          <p:cNvSpPr txBox="1">
            <a:spLocks/>
          </p:cNvSpPr>
          <p:nvPr/>
        </p:nvSpPr>
        <p:spPr>
          <a:xfrm>
            <a:off x="276451" y="3000652"/>
            <a:ext cx="9692640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Offline e armazenamento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EEB26B0-0E9F-4B9F-AD71-0283C580D504}"/>
              </a:ext>
            </a:extLst>
          </p:cNvPr>
          <p:cNvSpPr txBox="1">
            <a:spLocks/>
          </p:cNvSpPr>
          <p:nvPr/>
        </p:nvSpPr>
        <p:spPr>
          <a:xfrm>
            <a:off x="276450" y="3800912"/>
            <a:ext cx="10865025" cy="229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Cache de aplicação</a:t>
            </a:r>
          </a:p>
          <a:p>
            <a:pPr lvl="1"/>
            <a:r>
              <a:rPr lang="pt-BR" dirty="0"/>
              <a:t>Possibilidade de manipular o cache do aplicativo (</a:t>
            </a:r>
            <a:r>
              <a:rPr lang="pt-BR" dirty="0" err="1"/>
              <a:t>AppCache</a:t>
            </a:r>
            <a:r>
              <a:rPr lang="pt-BR" dirty="0"/>
              <a:t>) para especificar recursos nos quais o navegador deve armazenar em cache para que o usuário possa acessar o serviço offline.</a:t>
            </a:r>
          </a:p>
          <a:p>
            <a:r>
              <a:rPr lang="pt-BR" dirty="0" err="1"/>
              <a:t>IndexedDB</a:t>
            </a:r>
            <a:endParaRPr lang="pt-BR" dirty="0"/>
          </a:p>
          <a:p>
            <a:pPr lvl="1"/>
            <a:r>
              <a:rPr lang="pt-BR" dirty="0"/>
              <a:t>É um padrão web para armazenamento de quantidades significativas de dados estruturados no navegador e para alta performance de busca nestes dados, usando índices. Basicamente um cookie melhorado.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F6D25D-5D3A-467C-9C1B-141EFCA88A3C}"/>
              </a:ext>
            </a:extLst>
          </p:cNvPr>
          <p:cNvSpPr txBox="1"/>
          <p:nvPr/>
        </p:nvSpPr>
        <p:spPr>
          <a:xfrm>
            <a:off x="0" y="6347534"/>
            <a:ext cx="1177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componentes e informações em: </a:t>
            </a:r>
            <a:r>
              <a:rPr lang="pt-BR" sz="1600" dirty="0">
                <a:hlinkClick r:id="rId2"/>
              </a:rPr>
              <a:t>https://developer.mozilla.org/en-US/docs/Web/HTML/Element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267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CF6A265-0B51-40A5-954C-16AF3A584A0F}"/>
              </a:ext>
            </a:extLst>
          </p:cNvPr>
          <p:cNvSpPr/>
          <p:nvPr/>
        </p:nvSpPr>
        <p:spPr>
          <a:xfrm>
            <a:off x="275208" y="1821697"/>
            <a:ext cx="52727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const</a:t>
            </a:r>
            <a:r>
              <a:rPr lang="pt-BR" dirty="0"/>
              <a:t> w = 10;</a:t>
            </a:r>
          </a:p>
          <a:p>
            <a:r>
              <a:rPr lang="pt-BR" dirty="0" err="1">
                <a:solidFill>
                  <a:srgbClr val="0070C0"/>
                </a:solidFill>
              </a:rPr>
              <a:t>function</a:t>
            </a:r>
            <a:r>
              <a:rPr lang="pt-BR" dirty="0"/>
              <a:t> teste(){</a:t>
            </a:r>
          </a:p>
          <a:p>
            <a:r>
              <a:rPr lang="pt-BR" dirty="0"/>
              <a:t>	[</a:t>
            </a:r>
            <a:r>
              <a:rPr lang="pt-BR" dirty="0">
                <a:solidFill>
                  <a:srgbClr val="FF0000"/>
                </a:solidFill>
              </a:rPr>
              <a:t>var</a:t>
            </a:r>
            <a:r>
              <a:rPr lang="pt-BR" dirty="0"/>
              <a:t> z, k;]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console.log(z); 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undefined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	console.log(h); </a:t>
            </a:r>
            <a:r>
              <a:rPr lang="pt-BR" dirty="0">
                <a:solidFill>
                  <a:srgbClr val="00B050"/>
                </a:solidFill>
              </a:rPr>
              <a:t>//fatal </a:t>
            </a:r>
            <a:r>
              <a:rPr lang="pt-BR" dirty="0" err="1">
                <a:solidFill>
                  <a:srgbClr val="00B050"/>
                </a:solidFill>
              </a:rPr>
              <a:t>error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var</a:t>
            </a:r>
            <a:r>
              <a:rPr lang="pt-BR" dirty="0"/>
              <a:t> z = 10;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rgbClr val="FF0000"/>
                </a:solidFill>
              </a:rPr>
              <a:t>let</a:t>
            </a:r>
            <a:r>
              <a:rPr lang="pt-BR" dirty="0"/>
              <a:t> h = 1;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for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var</a:t>
            </a:r>
            <a:r>
              <a:rPr lang="pt-BR" dirty="0"/>
              <a:t> i =0; i &lt; 100;i++){</a:t>
            </a:r>
          </a:p>
          <a:p>
            <a:r>
              <a:rPr lang="pt-BR" dirty="0"/>
              <a:t>		</a:t>
            </a:r>
            <a:r>
              <a:rPr lang="pt-BR" dirty="0" err="1">
                <a:solidFill>
                  <a:srgbClr val="0070C0"/>
                </a:solidFill>
              </a:rPr>
              <a:t>if</a:t>
            </a:r>
            <a:r>
              <a:rPr lang="pt-BR" dirty="0"/>
              <a:t>(i == 50){</a:t>
            </a:r>
          </a:p>
          <a:p>
            <a:r>
              <a:rPr lang="pt-BR" dirty="0"/>
              <a:t>			</a:t>
            </a:r>
            <a:r>
              <a:rPr lang="pt-BR" dirty="0" err="1">
                <a:solidFill>
                  <a:srgbClr val="FF0000"/>
                </a:solidFill>
              </a:rPr>
              <a:t>let</a:t>
            </a:r>
            <a:r>
              <a:rPr lang="pt-BR" dirty="0"/>
              <a:t> j = 10;</a:t>
            </a:r>
          </a:p>
          <a:p>
            <a:r>
              <a:rPr lang="pt-BR" dirty="0"/>
              <a:t>			</a:t>
            </a:r>
            <a:r>
              <a:rPr lang="pt-BR" dirty="0">
                <a:solidFill>
                  <a:srgbClr val="FF0000"/>
                </a:solidFill>
              </a:rPr>
              <a:t>var</a:t>
            </a:r>
            <a:r>
              <a:rPr lang="pt-BR" dirty="0"/>
              <a:t> k = 1;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console.log(i); </a:t>
            </a:r>
            <a:r>
              <a:rPr lang="pt-BR" dirty="0">
                <a:solidFill>
                  <a:srgbClr val="00B050"/>
                </a:solidFill>
              </a:rPr>
              <a:t>//100</a:t>
            </a:r>
          </a:p>
          <a:p>
            <a:r>
              <a:rPr lang="pt-BR" dirty="0"/>
              <a:t>	console.log(j); </a:t>
            </a:r>
            <a:r>
              <a:rPr lang="pt-BR" dirty="0">
                <a:solidFill>
                  <a:srgbClr val="00B050"/>
                </a:solidFill>
              </a:rPr>
              <a:t>//fatal </a:t>
            </a:r>
            <a:r>
              <a:rPr lang="pt-BR" dirty="0" err="1">
                <a:solidFill>
                  <a:srgbClr val="00B050"/>
                </a:solidFill>
              </a:rPr>
              <a:t>error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2A255-184B-495D-81EB-A22D2FF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95" y="553966"/>
            <a:ext cx="7047627" cy="637417"/>
          </a:xfrm>
        </p:spPr>
        <p:txBody>
          <a:bodyPr>
            <a:normAutofit fontScale="90000"/>
          </a:bodyPr>
          <a:lstStyle/>
          <a:p>
            <a:r>
              <a:rPr lang="pt-BR" dirty="0"/>
              <a:t>Javascript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66B13-DCBD-408A-A859-03B4C942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95" y="1431080"/>
            <a:ext cx="2438400" cy="390617"/>
          </a:xfrm>
        </p:spPr>
        <p:txBody>
          <a:bodyPr/>
          <a:lstStyle/>
          <a:p>
            <a:r>
              <a:rPr lang="pt-BR" dirty="0"/>
              <a:t>var, </a:t>
            </a:r>
            <a:r>
              <a:rPr lang="pt-BR" dirty="0" err="1"/>
              <a:t>let</a:t>
            </a:r>
            <a:r>
              <a:rPr lang="pt-BR" dirty="0"/>
              <a:t> e </a:t>
            </a:r>
            <a:r>
              <a:rPr lang="pt-BR" dirty="0" err="1"/>
              <a:t>const</a:t>
            </a:r>
            <a:endParaRPr lang="pt-BR" dirty="0"/>
          </a:p>
        </p:txBody>
      </p:sp>
      <p:pic>
        <p:nvPicPr>
          <p:cNvPr id="1026" name="Picture 2" descr="Resultado de imagem para javascript">
            <a:extLst>
              <a:ext uri="{FF2B5EF4-FFF2-40B4-BE49-F238E27FC236}">
                <a16:creationId xmlns:a16="http://schemas.microsoft.com/office/drawing/2014/main" id="{C49525BB-F426-46FA-B0DE-C84673E3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36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ABD75EE-A269-4835-AD37-92A2CB72D99C}"/>
              </a:ext>
            </a:extLst>
          </p:cNvPr>
          <p:cNvSpPr txBox="1"/>
          <p:nvPr/>
        </p:nvSpPr>
        <p:spPr>
          <a:xfrm>
            <a:off x="275208" y="25035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D138B9C-83E2-4B74-882E-BAB5E6F8593D}"/>
              </a:ext>
            </a:extLst>
          </p:cNvPr>
          <p:cNvCxnSpPr>
            <a:cxnSpLocks/>
          </p:cNvCxnSpPr>
          <p:nvPr/>
        </p:nvCxnSpPr>
        <p:spPr>
          <a:xfrm>
            <a:off x="2192784" y="2015231"/>
            <a:ext cx="2024109" cy="1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2DBD3E-E056-419E-8671-24BA4FD56863}"/>
              </a:ext>
            </a:extLst>
          </p:cNvPr>
          <p:cNvCxnSpPr>
            <a:cxnSpLocks/>
          </p:cNvCxnSpPr>
          <p:nvPr/>
        </p:nvCxnSpPr>
        <p:spPr>
          <a:xfrm flipV="1">
            <a:off x="3258105" y="4554245"/>
            <a:ext cx="3417903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3675D-4A91-4D44-A569-418C944752B7}"/>
              </a:ext>
            </a:extLst>
          </p:cNvPr>
          <p:cNvSpPr txBox="1"/>
          <p:nvPr/>
        </p:nvSpPr>
        <p:spPr>
          <a:xfrm>
            <a:off x="4216893" y="1764839"/>
            <a:ext cx="511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Constante, não pode ser alterada. Ao forçar a alteração é retornado um fatal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200DFA-5027-4E1F-AECB-2958C881B3A8}"/>
              </a:ext>
            </a:extLst>
          </p:cNvPr>
          <p:cNvSpPr txBox="1"/>
          <p:nvPr/>
        </p:nvSpPr>
        <p:spPr>
          <a:xfrm>
            <a:off x="5131806" y="2948309"/>
            <a:ext cx="578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 uma variável no escopo global (neste caso, dentro da função)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770D8E5-B023-4F12-A8D7-720B8063DEA0}"/>
              </a:ext>
            </a:extLst>
          </p:cNvPr>
          <p:cNvSpPr txBox="1"/>
          <p:nvPr/>
        </p:nvSpPr>
        <p:spPr>
          <a:xfrm>
            <a:off x="6773654" y="4073163"/>
            <a:ext cx="4354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 uma variável no escopo do bloco atual. Neste caso, a variável “j” só é acessível dentro da condição “</a:t>
            </a:r>
            <a:r>
              <a:rPr lang="pt-BR" dirty="0" err="1"/>
              <a:t>if</a:t>
            </a:r>
            <a:r>
              <a:rPr lang="pt-BR" dirty="0"/>
              <a:t>” apresentada.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A22E0086-950D-4680-8815-C4852D4C3D6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317072" y="3271475"/>
            <a:ext cx="2814734" cy="430512"/>
          </a:xfrm>
          <a:prstGeom prst="bentConnector3">
            <a:avLst>
              <a:gd name="adj1" fmla="val 19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3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6BA84A9-8F8A-4506-A46F-39636CE9BCED}"/>
              </a:ext>
            </a:extLst>
          </p:cNvPr>
          <p:cNvSpPr txBox="1"/>
          <p:nvPr/>
        </p:nvSpPr>
        <p:spPr>
          <a:xfrm>
            <a:off x="133165" y="114079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Condicionantes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0EB68E-21A0-4FBB-9A4A-0009FE7B785A}"/>
              </a:ext>
            </a:extLst>
          </p:cNvPr>
          <p:cNvSpPr txBox="1"/>
          <p:nvPr/>
        </p:nvSpPr>
        <p:spPr>
          <a:xfrm>
            <a:off x="179846" y="850656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([!][</a:t>
            </a:r>
            <a:r>
              <a:rPr lang="pt-BR" dirty="0" err="1"/>
              <a:t>args</a:t>
            </a:r>
            <a:r>
              <a:rPr lang="pt-BR" dirty="0"/>
              <a:t>][&amp;&amp; || == === =&gt; </a:t>
            </a:r>
            <a:r>
              <a:rPr lang="pt-BR" dirty="0">
                <a:sym typeface="Wingdings" panose="05000000000000000000" pitchFamily="2" charset="2"/>
              </a:rPr>
              <a:t>&lt;= !== !=</a:t>
            </a:r>
            <a:r>
              <a:rPr lang="pt-BR" dirty="0"/>
              <a:t>][....]){</a:t>
            </a:r>
          </a:p>
          <a:p>
            <a:r>
              <a:rPr lang="pt-BR" dirty="0"/>
              <a:t>	....</a:t>
            </a:r>
          </a:p>
          <a:p>
            <a:r>
              <a:rPr lang="pt-BR" dirty="0"/>
              <a:t>}[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([</a:t>
            </a:r>
            <a:r>
              <a:rPr lang="pt-BR" dirty="0" err="1"/>
              <a:t>args</a:t>
            </a:r>
            <a:r>
              <a:rPr lang="pt-BR" dirty="0"/>
              <a:t>])]{</a:t>
            </a:r>
          </a:p>
          <a:p>
            <a:r>
              <a:rPr lang="pt-BR" dirty="0"/>
              <a:t>	....</a:t>
            </a:r>
          </a:p>
          <a:p>
            <a:r>
              <a:rPr lang="pt-BR" dirty="0"/>
              <a:t>}[</a:t>
            </a:r>
            <a:r>
              <a:rPr lang="pt-BR" dirty="0" err="1"/>
              <a:t>else</a:t>
            </a:r>
            <a:r>
              <a:rPr lang="pt-BR" dirty="0"/>
              <a:t>]{</a:t>
            </a:r>
          </a:p>
          <a:p>
            <a:r>
              <a:rPr lang="pt-BR" dirty="0"/>
              <a:t>	....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7F64F1-8793-41C8-B912-7D969F9D3020}"/>
              </a:ext>
            </a:extLst>
          </p:cNvPr>
          <p:cNvSpPr txBox="1"/>
          <p:nvPr/>
        </p:nvSpPr>
        <p:spPr>
          <a:xfrm>
            <a:off x="213064" y="3795561"/>
            <a:ext cx="2292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Switch([</a:t>
            </a:r>
            <a:r>
              <a:rPr lang="pt-BR" dirty="0" err="1"/>
              <a:t>value</a:t>
            </a:r>
            <a:r>
              <a:rPr lang="pt-BR" dirty="0"/>
              <a:t>]){</a:t>
            </a:r>
          </a:p>
          <a:p>
            <a:r>
              <a:rPr lang="pt-BR" dirty="0"/>
              <a:t>	case [</a:t>
            </a:r>
            <a:r>
              <a:rPr lang="pt-BR" dirty="0" err="1"/>
              <a:t>value</a:t>
            </a:r>
            <a:r>
              <a:rPr lang="pt-BR" dirty="0"/>
              <a:t>]:</a:t>
            </a:r>
          </a:p>
          <a:p>
            <a:r>
              <a:rPr lang="pt-BR" dirty="0"/>
              <a:t>		...</a:t>
            </a:r>
          </a:p>
          <a:p>
            <a:r>
              <a:rPr lang="pt-BR" dirty="0"/>
              <a:t>	break;</a:t>
            </a:r>
          </a:p>
          <a:p>
            <a:r>
              <a:rPr lang="pt-BR" dirty="0"/>
              <a:t>	default:</a:t>
            </a:r>
          </a:p>
          <a:p>
            <a:r>
              <a:rPr lang="pt-BR" dirty="0"/>
              <a:t>		...</a:t>
            </a:r>
          </a:p>
          <a:p>
            <a:r>
              <a:rPr lang="pt-BR" dirty="0"/>
              <a:t>	break;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A90440B-6391-4813-A645-759CBCA94BED}"/>
              </a:ext>
            </a:extLst>
          </p:cNvPr>
          <p:cNvCxnSpPr/>
          <p:nvPr/>
        </p:nvCxnSpPr>
        <p:spPr>
          <a:xfrm>
            <a:off x="213064" y="483411"/>
            <a:ext cx="12206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D5EAE7-AA92-4F99-B432-C2A1F44AA78C}"/>
              </a:ext>
            </a:extLst>
          </p:cNvPr>
          <p:cNvCxnSpPr/>
          <p:nvPr/>
        </p:nvCxnSpPr>
        <p:spPr>
          <a:xfrm>
            <a:off x="133165" y="3249228"/>
            <a:ext cx="12766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ED58-CF4D-442C-A7B7-6E5E3847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900" y="1769428"/>
            <a:ext cx="9692640" cy="1325562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Protocolos de comunicação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A9C51-0955-4F89-8753-E776339ADD16}"/>
              </a:ext>
            </a:extLst>
          </p:cNvPr>
          <p:cNvSpPr txBox="1"/>
          <p:nvPr/>
        </p:nvSpPr>
        <p:spPr>
          <a:xfrm>
            <a:off x="1697900" y="3877005"/>
            <a:ext cx="813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HTTP e HTTPS: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Hypertext </a:t>
            </a:r>
            <a:r>
              <a:rPr lang="pt-BR" dirty="0" err="1">
                <a:latin typeface="Consolas" panose="020B0609020204030204" pitchFamily="49" charset="0"/>
              </a:rPr>
              <a:t>Transfer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Protocol</a:t>
            </a:r>
            <a:r>
              <a:rPr lang="pt-BR" dirty="0">
                <a:latin typeface="Consolas" panose="020B0609020204030204" pitchFamily="49" charset="0"/>
              </a:rPr>
              <a:t> e Hypertext </a:t>
            </a:r>
            <a:r>
              <a:rPr lang="pt-BR" dirty="0" err="1">
                <a:latin typeface="Consolas" panose="020B0609020204030204" pitchFamily="49" charset="0"/>
              </a:rPr>
              <a:t>Transger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Protocol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Secure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52BDF1-2C68-4032-9322-123C98E9CBC0}"/>
              </a:ext>
            </a:extLst>
          </p:cNvPr>
          <p:cNvSpPr txBox="1"/>
          <p:nvPr/>
        </p:nvSpPr>
        <p:spPr>
          <a:xfrm>
            <a:off x="150920" y="5974672"/>
            <a:ext cx="748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Referencia: </a:t>
            </a:r>
            <a:r>
              <a:rPr lang="pt-BR" dirty="0">
                <a:hlinkClick r:id="rId2"/>
              </a:rPr>
              <a:t>https://www.w3.org/Protocols/HTTP/1.1/rfc2616bis/draft-lafon-rfc2616bis-03.html#rfc.status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80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65938-C8E7-4982-87AB-EF2E97B2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99430"/>
            <a:ext cx="9692640" cy="664050"/>
          </a:xfrm>
        </p:spPr>
        <p:txBody>
          <a:bodyPr>
            <a:normAutofit fontScale="90000"/>
          </a:bodyPr>
          <a:lstStyle/>
          <a:p>
            <a:r>
              <a:rPr lang="pt-BR" dirty="0"/>
              <a:t>Condicionantes: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F00E4-F519-46A6-8D4D-CCD9142D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17" y="923278"/>
            <a:ext cx="8595360" cy="1376039"/>
          </a:xfrm>
        </p:spPr>
        <p:txBody>
          <a:bodyPr/>
          <a:lstStyle/>
          <a:p>
            <a:r>
              <a:rPr lang="pt-BR" dirty="0"/>
              <a:t>for</a:t>
            </a:r>
          </a:p>
          <a:p>
            <a:r>
              <a:rPr lang="pt-BR" dirty="0"/>
              <a:t>for </a:t>
            </a:r>
            <a:r>
              <a:rPr lang="pt-BR" dirty="0" err="1"/>
              <a:t>of</a:t>
            </a:r>
            <a:r>
              <a:rPr lang="pt-BR" dirty="0"/>
              <a:t>: for([</a:t>
            </a:r>
            <a:r>
              <a:rPr lang="pt-BR" dirty="0" err="1"/>
              <a:t>create_name</a:t>
            </a:r>
            <a:r>
              <a:rPr lang="pt-BR" dirty="0"/>
              <a:t>] </a:t>
            </a:r>
            <a:r>
              <a:rPr lang="pt-BR" dirty="0" err="1"/>
              <a:t>of</a:t>
            </a:r>
            <a:r>
              <a:rPr lang="pt-BR" dirty="0"/>
              <a:t> [</a:t>
            </a:r>
            <a:r>
              <a:rPr lang="pt-BR" dirty="0" err="1"/>
              <a:t>variable</a:t>
            </a:r>
            <a:r>
              <a:rPr lang="pt-BR" dirty="0"/>
              <a:t>])</a:t>
            </a:r>
          </a:p>
          <a:p>
            <a:r>
              <a:rPr lang="pt-BR" dirty="0"/>
              <a:t>for in: for([</a:t>
            </a:r>
            <a:r>
              <a:rPr lang="pt-BR" dirty="0" err="1"/>
              <a:t>variable</a:t>
            </a:r>
            <a:r>
              <a:rPr lang="pt-BR" dirty="0"/>
              <a:t>] </a:t>
            </a:r>
            <a:r>
              <a:rPr lang="pt-BR" dirty="0" err="1"/>
              <a:t>of</a:t>
            </a:r>
            <a:r>
              <a:rPr lang="pt-BR" dirty="0"/>
              <a:t> [</a:t>
            </a:r>
            <a:r>
              <a:rPr lang="pt-BR" dirty="0" err="1"/>
              <a:t>iterable</a:t>
            </a:r>
            <a:r>
              <a:rPr lang="pt-BR" dirty="0"/>
              <a:t>])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75CE9D-392C-4BA8-A7CA-EC5732DFE6C7}"/>
              </a:ext>
            </a:extLst>
          </p:cNvPr>
          <p:cNvSpPr txBox="1">
            <a:spLocks/>
          </p:cNvSpPr>
          <p:nvPr/>
        </p:nvSpPr>
        <p:spPr>
          <a:xfrm>
            <a:off x="249817" y="2459115"/>
            <a:ext cx="9692640" cy="664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Comparações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EDA2BF0-4633-496B-8B6A-50611C446826}"/>
              </a:ext>
            </a:extLst>
          </p:cNvPr>
          <p:cNvSpPr txBox="1">
            <a:spLocks/>
          </p:cNvSpPr>
          <p:nvPr/>
        </p:nvSpPr>
        <p:spPr>
          <a:xfrm>
            <a:off x="249816" y="3123164"/>
            <a:ext cx="10873903" cy="349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== e ===</a:t>
            </a:r>
          </a:p>
          <a:p>
            <a:pPr lvl="1"/>
            <a:r>
              <a:rPr lang="pt-BR" dirty="0"/>
              <a:t>“==” compara se os valores são idênticos (1 == “1” = </a:t>
            </a:r>
            <a:r>
              <a:rPr lang="pt-BR" dirty="0" err="1"/>
              <a:t>true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“===” compara se os valores são idênticos e de tipos iguais (1 === “1” = false)</a:t>
            </a:r>
          </a:p>
          <a:p>
            <a:r>
              <a:rPr lang="pt-BR" dirty="0"/>
              <a:t>!= e !==</a:t>
            </a:r>
          </a:p>
          <a:p>
            <a:pPr lvl="1"/>
            <a:r>
              <a:rPr lang="pt-BR" dirty="0"/>
              <a:t>“!=” compara se os valores são diferentes (1 != “1” = false).</a:t>
            </a:r>
          </a:p>
          <a:p>
            <a:pPr lvl="1"/>
            <a:r>
              <a:rPr lang="pt-BR" dirty="0"/>
              <a:t>“!==” compara se os valores são diferentes e de tipos iguais (1 !== “1”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&gt;=, &lt;=, &gt;, e &lt;</a:t>
            </a:r>
          </a:p>
          <a:p>
            <a:r>
              <a:rPr lang="pt-BR" dirty="0"/>
              <a:t>&amp;&amp;</a:t>
            </a:r>
          </a:p>
          <a:p>
            <a:r>
              <a:rPr lang="pt-BR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222860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07D8-7282-4C86-9D0F-4755C1D1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50" y="205962"/>
            <a:ext cx="2120520" cy="69068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57609-7B45-4952-A280-3CBE5859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870" y="461639"/>
            <a:ext cx="8595360" cy="4350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arr</a:t>
            </a:r>
            <a:r>
              <a:rPr lang="pt-BR" dirty="0"/>
              <a:t> = new </a:t>
            </a:r>
            <a:r>
              <a:rPr lang="pt-BR" dirty="0" err="1"/>
              <a:t>Array</a:t>
            </a:r>
            <a:r>
              <a:rPr lang="pt-BR" dirty="0"/>
              <a:t>(); </a:t>
            </a:r>
            <a:r>
              <a:rPr lang="pt-BR" dirty="0" err="1"/>
              <a:t>let</a:t>
            </a:r>
            <a:r>
              <a:rPr lang="pt-BR" dirty="0"/>
              <a:t> arr2 = []; console.log(</a:t>
            </a:r>
            <a:r>
              <a:rPr lang="pt-BR" dirty="0" err="1"/>
              <a:t>arr</a:t>
            </a:r>
            <a:r>
              <a:rPr lang="pt-BR" dirty="0"/>
              <a:t> == arr2) //</a:t>
            </a:r>
            <a:r>
              <a:rPr lang="pt-BR" dirty="0" err="1"/>
              <a:t>true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9A464A-2F97-45F0-9121-67CABBB261A7}"/>
              </a:ext>
            </a:extLst>
          </p:cNvPr>
          <p:cNvSpPr txBox="1"/>
          <p:nvPr/>
        </p:nvSpPr>
        <p:spPr>
          <a:xfrm>
            <a:off x="292963" y="108307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arr</a:t>
            </a:r>
            <a:r>
              <a:rPr lang="pt-BR" dirty="0"/>
              <a:t> = [1,2,4];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091455-7EAD-4AEE-9C85-D283652FC008}"/>
              </a:ext>
            </a:extLst>
          </p:cNvPr>
          <p:cNvSpPr txBox="1"/>
          <p:nvPr/>
        </p:nvSpPr>
        <p:spPr>
          <a:xfrm>
            <a:off x="292963" y="2353513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mapped</a:t>
            </a:r>
            <a:r>
              <a:rPr lang="pt-BR" dirty="0"/>
              <a:t> = </a:t>
            </a:r>
            <a:r>
              <a:rPr lang="pt-BR" dirty="0" err="1"/>
              <a:t>arr.map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(x){ </a:t>
            </a:r>
            <a:r>
              <a:rPr lang="pt-BR" dirty="0" err="1"/>
              <a:t>return</a:t>
            </a:r>
            <a:r>
              <a:rPr lang="pt-BR" dirty="0"/>
              <a:t> x * 2; }); //</a:t>
            </a:r>
            <a:r>
              <a:rPr lang="pt-BR" dirty="0" err="1"/>
              <a:t>mapper</a:t>
            </a:r>
            <a:r>
              <a:rPr lang="pt-BR" dirty="0"/>
              <a:t> = [2,4,8];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460C8B-8BBE-4894-939A-8728387E4C47}"/>
              </a:ext>
            </a:extLst>
          </p:cNvPr>
          <p:cNvSpPr txBox="1"/>
          <p:nvPr/>
        </p:nvSpPr>
        <p:spPr>
          <a:xfrm>
            <a:off x="292963" y="290927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filled</a:t>
            </a:r>
            <a:r>
              <a:rPr lang="pt-BR" dirty="0"/>
              <a:t> = </a:t>
            </a:r>
            <a:r>
              <a:rPr lang="pt-BR" dirty="0" err="1"/>
              <a:t>arr.fill</a:t>
            </a:r>
            <a:r>
              <a:rPr lang="pt-BR" dirty="0"/>
              <a:t>(0); //</a:t>
            </a:r>
            <a:r>
              <a:rPr lang="pt-BR" dirty="0" err="1"/>
              <a:t>filled</a:t>
            </a:r>
            <a:r>
              <a:rPr lang="pt-BR" dirty="0"/>
              <a:t> = [0,0,0];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B05AD2-F258-4733-B331-1E8F9344AF57}"/>
              </a:ext>
            </a:extLst>
          </p:cNvPr>
          <p:cNvSpPr txBox="1"/>
          <p:nvPr/>
        </p:nvSpPr>
        <p:spPr>
          <a:xfrm>
            <a:off x="292963" y="3465039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reduced</a:t>
            </a:r>
            <a:r>
              <a:rPr lang="pt-BR" dirty="0"/>
              <a:t> = </a:t>
            </a:r>
            <a:r>
              <a:rPr lang="pt-BR" dirty="0" err="1"/>
              <a:t>arr.reduce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acc</a:t>
            </a:r>
            <a:r>
              <a:rPr lang="pt-BR" dirty="0"/>
              <a:t>, </a:t>
            </a:r>
            <a:r>
              <a:rPr lang="pt-BR" dirty="0" err="1"/>
              <a:t>val</a:t>
            </a:r>
            <a:r>
              <a:rPr lang="pt-BR" dirty="0"/>
              <a:t>){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acc</a:t>
            </a:r>
            <a:r>
              <a:rPr lang="pt-BR" dirty="0"/>
              <a:t> + </a:t>
            </a:r>
            <a:r>
              <a:rPr lang="pt-BR" dirty="0" err="1"/>
              <a:t>val</a:t>
            </a:r>
            <a:r>
              <a:rPr lang="pt-BR" dirty="0"/>
              <a:t>;}); //</a:t>
            </a:r>
            <a:r>
              <a:rPr lang="pt-BR" dirty="0" err="1"/>
              <a:t>reduced</a:t>
            </a:r>
            <a:r>
              <a:rPr lang="pt-BR" dirty="0"/>
              <a:t> = 7;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D23FF-38CC-4117-87A9-8D5991CEDAC1}"/>
              </a:ext>
            </a:extLst>
          </p:cNvPr>
          <p:cNvSpPr txBox="1"/>
          <p:nvPr/>
        </p:nvSpPr>
        <p:spPr>
          <a:xfrm>
            <a:off x="292963" y="4020802"/>
            <a:ext cx="955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filtered</a:t>
            </a:r>
            <a:r>
              <a:rPr lang="pt-BR" dirty="0"/>
              <a:t> = </a:t>
            </a:r>
            <a:r>
              <a:rPr lang="pt-BR" dirty="0" err="1"/>
              <a:t>arr.filter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(x){ </a:t>
            </a:r>
            <a:r>
              <a:rPr lang="pt-BR" dirty="0" err="1"/>
              <a:t>return</a:t>
            </a:r>
            <a:r>
              <a:rPr lang="pt-BR" dirty="0"/>
              <a:t> x &gt; 2; }); //</a:t>
            </a:r>
            <a:r>
              <a:rPr lang="pt-BR" dirty="0" err="1"/>
              <a:t>filtered</a:t>
            </a:r>
            <a:r>
              <a:rPr lang="pt-BR" dirty="0"/>
              <a:t> = [4];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D5666F-E379-44C3-806D-9478ADF1191A}"/>
              </a:ext>
            </a:extLst>
          </p:cNvPr>
          <p:cNvSpPr txBox="1">
            <a:spLocks/>
          </p:cNvSpPr>
          <p:nvPr/>
        </p:nvSpPr>
        <p:spPr>
          <a:xfrm>
            <a:off x="292963" y="1452408"/>
            <a:ext cx="3168086" cy="690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Algumas funções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C11622-0C0D-4EDB-9990-C36002CBA2DE}"/>
              </a:ext>
            </a:extLst>
          </p:cNvPr>
          <p:cNvSpPr txBox="1"/>
          <p:nvPr/>
        </p:nvSpPr>
        <p:spPr>
          <a:xfrm>
            <a:off x="356350" y="4598633"/>
            <a:ext cx="949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arr.forEach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val</a:t>
            </a:r>
            <a:r>
              <a:rPr lang="pt-BR" dirty="0"/>
              <a:t>){</a:t>
            </a:r>
            <a:br>
              <a:rPr lang="pt-BR" dirty="0"/>
            </a:br>
            <a:r>
              <a:rPr lang="pt-BR" dirty="0"/>
              <a:t>	console.log(</a:t>
            </a:r>
            <a:r>
              <a:rPr lang="pt-BR" dirty="0" err="1"/>
              <a:t>val</a:t>
            </a:r>
            <a:r>
              <a:rPr lang="pt-BR" dirty="0"/>
              <a:t>); //1, 2, 4</a:t>
            </a:r>
            <a:br>
              <a:rPr lang="pt-BR" dirty="0"/>
            </a:br>
            <a:r>
              <a:rPr lang="pt-B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0764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7E8C6-828C-4CF6-9857-F07060FE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4" y="90552"/>
            <a:ext cx="9692640" cy="690683"/>
          </a:xfrm>
        </p:spPr>
        <p:txBody>
          <a:bodyPr>
            <a:normAutofit fontScale="90000"/>
          </a:bodyPr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C15A5-9BB8-4997-B02B-24030DB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" y="83029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 = {</a:t>
            </a:r>
            <a:br>
              <a:rPr lang="pt-BR" dirty="0"/>
            </a:br>
            <a:r>
              <a:rPr lang="pt-BR" dirty="0"/>
              <a:t>	nome: “Bruno”,</a:t>
            </a:r>
            <a:br>
              <a:rPr lang="pt-BR" dirty="0"/>
            </a:br>
            <a:r>
              <a:rPr lang="pt-BR" dirty="0"/>
              <a:t>	telefone: {</a:t>
            </a:r>
            <a:br>
              <a:rPr lang="pt-BR" dirty="0"/>
            </a:br>
            <a:r>
              <a:rPr lang="pt-BR" dirty="0"/>
              <a:t>		celular: ‘(99) 99999-9999’,</a:t>
            </a:r>
            <a:br>
              <a:rPr lang="pt-BR" dirty="0"/>
            </a:br>
            <a:r>
              <a:rPr lang="pt-BR" dirty="0"/>
              <a:t>		fixo: “(99) 9999-9999”,</a:t>
            </a:r>
            <a:br>
              <a:rPr lang="pt-BR" dirty="0"/>
            </a:br>
            <a:r>
              <a:rPr lang="pt-BR" dirty="0"/>
              <a:t>	},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telFixo</a:t>
            </a:r>
            <a:r>
              <a:rPr lang="pt-BR" dirty="0"/>
              <a:t>: </a:t>
            </a:r>
            <a:r>
              <a:rPr lang="pt-BR" dirty="0" err="1"/>
              <a:t>fuction</a:t>
            </a:r>
            <a:r>
              <a:rPr lang="pt-BR" dirty="0"/>
              <a:t>(){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this.telefone.fixo</a:t>
            </a:r>
            <a:r>
              <a:rPr lang="pt-BR" dirty="0"/>
              <a:t>},</a:t>
            </a:r>
            <a:br>
              <a:rPr lang="pt-BR" dirty="0"/>
            </a:br>
            <a:r>
              <a:rPr lang="pt-BR" dirty="0"/>
              <a:t>	nada: [1,2,3,4,5,6]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24C2870-723F-4F26-8448-AB1395E63860}"/>
              </a:ext>
            </a:extLst>
          </p:cNvPr>
          <p:cNvCxnSpPr>
            <a:cxnSpLocks/>
          </p:cNvCxnSpPr>
          <p:nvPr/>
        </p:nvCxnSpPr>
        <p:spPr>
          <a:xfrm>
            <a:off x="4820575" y="2947420"/>
            <a:ext cx="2024109" cy="38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63F27E-E56B-44CF-A445-99374B43FF17}"/>
              </a:ext>
            </a:extLst>
          </p:cNvPr>
          <p:cNvSpPr txBox="1"/>
          <p:nvPr/>
        </p:nvSpPr>
        <p:spPr>
          <a:xfrm>
            <a:off x="6844684" y="3005960"/>
            <a:ext cx="404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/>
              <a:t>this</a:t>
            </a:r>
            <a:r>
              <a:rPr lang="pt-BR" dirty="0"/>
              <a:t>” sempre irá se referir ao objeto em si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FFEB9B-A024-4FAE-8933-BD2728A22CC0}"/>
              </a:ext>
            </a:extLst>
          </p:cNvPr>
          <p:cNvCxnSpPr/>
          <p:nvPr/>
        </p:nvCxnSpPr>
        <p:spPr>
          <a:xfrm flipV="1">
            <a:off x="3417903" y="830291"/>
            <a:ext cx="2175029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549016-5DA9-420F-88C4-B882C9027154}"/>
              </a:ext>
            </a:extLst>
          </p:cNvPr>
          <p:cNvSpPr txBox="1"/>
          <p:nvPr/>
        </p:nvSpPr>
        <p:spPr>
          <a:xfrm>
            <a:off x="5635190" y="410132"/>
            <a:ext cx="347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possível inserir objetos dentro do objeto e assim por diante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9EC998-73B8-4002-B542-1761E2891679}"/>
              </a:ext>
            </a:extLst>
          </p:cNvPr>
          <p:cNvSpPr txBox="1"/>
          <p:nvPr/>
        </p:nvSpPr>
        <p:spPr>
          <a:xfrm>
            <a:off x="134408" y="352887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Console.log(</a:t>
            </a:r>
            <a:r>
              <a:rPr lang="pt-BR" dirty="0" err="1"/>
              <a:t>obj.telFixo</a:t>
            </a:r>
            <a:r>
              <a:rPr lang="pt-BR" dirty="0"/>
              <a:t>()); // “(99) 9999-9999”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0C4E6F-76C3-4FF3-A90D-F17F4F6485CC}"/>
              </a:ext>
            </a:extLst>
          </p:cNvPr>
          <p:cNvSpPr txBox="1"/>
          <p:nvPr/>
        </p:nvSpPr>
        <p:spPr>
          <a:xfrm>
            <a:off x="161928" y="4550381"/>
            <a:ext cx="427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arr</a:t>
            </a:r>
            <a:r>
              <a:rPr lang="pt-BR" dirty="0"/>
              <a:t> = new </a:t>
            </a:r>
            <a:r>
              <a:rPr lang="pt-BR" dirty="0" err="1"/>
              <a:t>Array</a:t>
            </a:r>
            <a:r>
              <a:rPr lang="pt-BR" dirty="0"/>
              <a:t>(15);</a:t>
            </a:r>
          </a:p>
          <a:p>
            <a:endParaRPr lang="pt-BR" dirty="0"/>
          </a:p>
          <a:p>
            <a:r>
              <a:rPr lang="pt-BR" dirty="0" err="1"/>
              <a:t>arr.fill</a:t>
            </a:r>
            <a:r>
              <a:rPr lang="pt-BR" dirty="0"/>
              <a:t>(</a:t>
            </a:r>
            <a:r>
              <a:rPr lang="pt-BR" dirty="0" err="1"/>
              <a:t>obj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 err="1"/>
              <a:t>arr.forEach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	console.log(</a:t>
            </a:r>
            <a:r>
              <a:rPr lang="pt-BR" dirty="0" err="1"/>
              <a:t>this.telFixo</a:t>
            </a:r>
            <a:r>
              <a:rPr lang="pt-BR" dirty="0"/>
              <a:t>());</a:t>
            </a:r>
          </a:p>
          <a:p>
            <a:r>
              <a:rPr lang="pt-BR" dirty="0"/>
              <a:t>});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57139C2-6C60-4816-9D75-61139EEBD5C3}"/>
              </a:ext>
            </a:extLst>
          </p:cNvPr>
          <p:cNvCxnSpPr/>
          <p:nvPr/>
        </p:nvCxnSpPr>
        <p:spPr>
          <a:xfrm>
            <a:off x="161928" y="4270159"/>
            <a:ext cx="114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9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E15E-91CF-429E-8E45-363CD1B0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62" y="143819"/>
            <a:ext cx="9692640" cy="68180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86AC6-31E8-46CF-A613-DB8D8B46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2" y="1745741"/>
            <a:ext cx="8595360" cy="220166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attr</a:t>
            </a:r>
            <a:r>
              <a:rPr lang="pt-BR" dirty="0"/>
              <a:t>(“[atributo]”,[valor]);</a:t>
            </a:r>
            <a:br>
              <a:rPr lang="pt-BR" dirty="0"/>
            </a:br>
            <a:r>
              <a:rPr lang="pt-BR" dirty="0"/>
              <a:t>.</a:t>
            </a:r>
            <a:r>
              <a:rPr lang="pt-BR" dirty="0" err="1"/>
              <a:t>append</a:t>
            </a:r>
            <a:r>
              <a:rPr lang="pt-BR" dirty="0"/>
              <a:t>([</a:t>
            </a:r>
            <a:r>
              <a:rPr lang="pt-BR" dirty="0" err="1"/>
              <a:t>obj</a:t>
            </a:r>
            <a:r>
              <a:rPr lang="pt-BR" dirty="0"/>
              <a:t>]); .</a:t>
            </a:r>
            <a:r>
              <a:rPr lang="pt-BR" dirty="0" err="1"/>
              <a:t>insertAfter</a:t>
            </a:r>
            <a:r>
              <a:rPr lang="pt-BR" dirty="0"/>
              <a:t>([</a:t>
            </a:r>
            <a:r>
              <a:rPr lang="pt-BR" dirty="0" err="1"/>
              <a:t>obj</a:t>
            </a:r>
            <a:r>
              <a:rPr lang="pt-BR" dirty="0"/>
              <a:t>]);</a:t>
            </a:r>
            <a:br>
              <a:rPr lang="pt-BR" dirty="0"/>
            </a:br>
            <a:r>
              <a:rPr lang="pt-BR" dirty="0"/>
              <a:t>.</a:t>
            </a:r>
            <a:r>
              <a:rPr lang="pt-BR" dirty="0" err="1"/>
              <a:t>before</a:t>
            </a:r>
            <a:r>
              <a:rPr lang="pt-BR" dirty="0"/>
              <a:t>([</a:t>
            </a:r>
            <a:r>
              <a:rPr lang="pt-BR" dirty="0" err="1"/>
              <a:t>obj</a:t>
            </a:r>
            <a:r>
              <a:rPr lang="pt-BR" dirty="0"/>
              <a:t>]); .</a:t>
            </a:r>
            <a:r>
              <a:rPr lang="pt-BR" dirty="0" err="1"/>
              <a:t>insertBefore</a:t>
            </a:r>
            <a:r>
              <a:rPr lang="pt-BR" dirty="0"/>
              <a:t>([</a:t>
            </a:r>
            <a:r>
              <a:rPr lang="pt-BR" dirty="0" err="1"/>
              <a:t>obj</a:t>
            </a:r>
            <a:r>
              <a:rPr lang="pt-BR" dirty="0"/>
              <a:t>]);</a:t>
            </a:r>
            <a:br>
              <a:rPr lang="pt-BR" dirty="0"/>
            </a:br>
            <a:r>
              <a:rPr lang="pt-BR" dirty="0"/>
              <a:t>.data(“[valor]”);</a:t>
            </a:r>
          </a:p>
          <a:p>
            <a:pPr marL="0" indent="0">
              <a:buNone/>
            </a:pPr>
            <a:r>
              <a:rPr lang="pt-BR" dirty="0"/>
              <a:t>$(‘[seletor </a:t>
            </a:r>
            <a:r>
              <a:rPr lang="pt-BR" dirty="0" err="1"/>
              <a:t>css</a:t>
            </a:r>
            <a:r>
              <a:rPr lang="pt-BR" dirty="0"/>
              <a:t>]’);</a:t>
            </a:r>
          </a:p>
          <a:p>
            <a:pPr marL="0" indent="0">
              <a:buNone/>
            </a:pPr>
            <a:r>
              <a:rPr lang="pt-BR" dirty="0"/>
              <a:t>$(‘[seletor </a:t>
            </a:r>
            <a:r>
              <a:rPr lang="pt-BR" dirty="0" err="1"/>
              <a:t>css</a:t>
            </a:r>
            <a:r>
              <a:rPr lang="pt-BR" dirty="0"/>
              <a:t>]’,[‘[seletor </a:t>
            </a:r>
            <a:r>
              <a:rPr lang="pt-BR" dirty="0" err="1"/>
              <a:t>css</a:t>
            </a:r>
            <a:r>
              <a:rPr lang="pt-BR" dirty="0"/>
              <a:t>]’]);</a:t>
            </a:r>
          </a:p>
        </p:txBody>
      </p:sp>
      <p:pic>
        <p:nvPicPr>
          <p:cNvPr id="2050" name="Picture 2" descr="Resultado de imagem para jQuery">
            <a:extLst>
              <a:ext uri="{FF2B5EF4-FFF2-40B4-BE49-F238E27FC236}">
                <a16:creationId xmlns:a16="http://schemas.microsoft.com/office/drawing/2014/main" id="{91FA40F3-BBFD-47F9-89F7-BE71F469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69" y="0"/>
            <a:ext cx="1824407" cy="18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11F3B3-8EAA-4532-B1A3-E18DACED5C0F}"/>
              </a:ext>
            </a:extLst>
          </p:cNvPr>
          <p:cNvSpPr txBox="1"/>
          <p:nvPr/>
        </p:nvSpPr>
        <p:spPr>
          <a:xfrm>
            <a:off x="232062" y="634484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https://api.jquery.com/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997D1F-055E-4F88-AAEA-F9EA227CB242}"/>
              </a:ext>
            </a:extLst>
          </p:cNvPr>
          <p:cNvSpPr txBox="1"/>
          <p:nvPr/>
        </p:nvSpPr>
        <p:spPr>
          <a:xfrm>
            <a:off x="232062" y="3947403"/>
            <a:ext cx="3052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$(‘[seletor </a:t>
            </a:r>
            <a:r>
              <a:rPr lang="pt-BR" dirty="0" err="1"/>
              <a:t>css</a:t>
            </a:r>
            <a:r>
              <a:rPr lang="pt-BR" dirty="0"/>
              <a:t>]’,{</a:t>
            </a:r>
          </a:p>
          <a:p>
            <a:r>
              <a:rPr lang="pt-BR" dirty="0"/>
              <a:t>	[atributo]:[valor],</a:t>
            </a:r>
          </a:p>
          <a:p>
            <a:r>
              <a:rPr lang="pt-BR" dirty="0"/>
              <a:t>	...</a:t>
            </a:r>
          </a:p>
          <a:p>
            <a:r>
              <a:rPr lang="pt-BR" dirty="0"/>
              <a:t>});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F8BAC56-84BE-44FC-BFE0-462281556542}"/>
              </a:ext>
            </a:extLst>
          </p:cNvPr>
          <p:cNvSpPr txBox="1">
            <a:spLocks/>
          </p:cNvSpPr>
          <p:nvPr/>
        </p:nvSpPr>
        <p:spPr>
          <a:xfrm>
            <a:off x="232062" y="969443"/>
            <a:ext cx="9692640" cy="68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Básico: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D061689-D94B-4628-A294-FA74F14ACF99}"/>
              </a:ext>
            </a:extLst>
          </p:cNvPr>
          <p:cNvCxnSpPr/>
          <p:nvPr/>
        </p:nvCxnSpPr>
        <p:spPr>
          <a:xfrm>
            <a:off x="5397623" y="969443"/>
            <a:ext cx="0" cy="611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4D8A62-17F2-489F-BD2B-8E2D8F368A76}"/>
              </a:ext>
            </a:extLst>
          </p:cNvPr>
          <p:cNvSpPr txBox="1"/>
          <p:nvPr/>
        </p:nvSpPr>
        <p:spPr>
          <a:xfrm>
            <a:off x="5557421" y="1745741"/>
            <a:ext cx="5685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val</a:t>
            </a:r>
            <a:r>
              <a:rPr lang="pt-BR" dirty="0"/>
              <a:t>();</a:t>
            </a:r>
          </a:p>
          <a:p>
            <a:r>
              <a:rPr lang="pt-BR" dirty="0"/>
              <a:t>.</a:t>
            </a:r>
            <a:r>
              <a:rPr lang="pt-BR" dirty="0" err="1"/>
              <a:t>text</a:t>
            </a:r>
            <a:r>
              <a:rPr lang="pt-BR" dirty="0"/>
              <a:t>();</a:t>
            </a:r>
          </a:p>
          <a:p>
            <a:r>
              <a:rPr lang="pt-BR" dirty="0"/>
              <a:t>.</a:t>
            </a:r>
            <a:r>
              <a:rPr lang="pt-BR" dirty="0" err="1"/>
              <a:t>class</a:t>
            </a:r>
            <a:r>
              <a:rPr lang="pt-BR" dirty="0"/>
              <a:t>();</a:t>
            </a:r>
          </a:p>
          <a:p>
            <a:r>
              <a:rPr lang="pt-BR" dirty="0"/>
              <a:t>.</a:t>
            </a:r>
            <a:r>
              <a:rPr lang="pt-BR" dirty="0" err="1"/>
              <a:t>toggleClass</a:t>
            </a:r>
            <a:r>
              <a:rPr lang="pt-BR" dirty="0"/>
              <a:t>();</a:t>
            </a:r>
          </a:p>
          <a:p>
            <a:r>
              <a:rPr lang="pt-BR" dirty="0"/>
              <a:t>.</a:t>
            </a:r>
            <a:r>
              <a:rPr lang="pt-BR" dirty="0" err="1"/>
              <a:t>hide</a:t>
            </a:r>
            <a:r>
              <a:rPr lang="pt-BR" dirty="0"/>
              <a:t>([time]);</a:t>
            </a:r>
          </a:p>
          <a:p>
            <a:r>
              <a:rPr lang="pt-BR" dirty="0"/>
              <a:t>.show([time]);</a:t>
            </a:r>
          </a:p>
          <a:p>
            <a:r>
              <a:rPr lang="pt-BR" dirty="0"/>
              <a:t>.serialize(); //</a:t>
            </a:r>
            <a:r>
              <a:rPr lang="pt-BR" dirty="0" err="1"/>
              <a:t>forms</a:t>
            </a:r>
            <a:br>
              <a:rPr lang="pt-BR" dirty="0"/>
            </a:br>
            <a:r>
              <a:rPr lang="pt-BR" dirty="0"/>
              <a:t>.</a:t>
            </a:r>
            <a:r>
              <a:rPr lang="pt-BR" dirty="0" err="1"/>
              <a:t>on</a:t>
            </a:r>
            <a:r>
              <a:rPr lang="pt-BR" dirty="0"/>
              <a:t>(‘[trigger]’,[</a:t>
            </a:r>
            <a:r>
              <a:rPr lang="pt-BR" dirty="0" err="1"/>
              <a:t>function</a:t>
            </a:r>
            <a:r>
              <a:rPr lang="pt-BR" dirty="0"/>
              <a:t>]); .</a:t>
            </a:r>
            <a:r>
              <a:rPr lang="pt-BR" dirty="0" err="1"/>
              <a:t>bind</a:t>
            </a:r>
            <a:r>
              <a:rPr lang="pt-BR" dirty="0"/>
              <a:t>(‘[</a:t>
            </a:r>
            <a:r>
              <a:rPr lang="pt-BR" dirty="0" err="1"/>
              <a:t>tr</a:t>
            </a:r>
            <a:r>
              <a:rPr lang="pt-BR" dirty="0"/>
              <a:t>]’);</a:t>
            </a:r>
          </a:p>
          <a:p>
            <a:r>
              <a:rPr lang="pt-BR" dirty="0"/>
              <a:t>.off(‘[trigger]’); .</a:t>
            </a:r>
            <a:r>
              <a:rPr lang="pt-BR" dirty="0" err="1"/>
              <a:t>unbind</a:t>
            </a:r>
            <a:r>
              <a:rPr lang="pt-BR" dirty="0"/>
              <a:t>(‘[trigger]’);</a:t>
            </a:r>
          </a:p>
        </p:txBody>
      </p:sp>
    </p:spTree>
    <p:extLst>
      <p:ext uri="{BB962C8B-B14F-4D97-AF65-F5344CB8AC3E}">
        <p14:creationId xmlns:p14="http://schemas.microsoft.com/office/powerpoint/2010/main" val="366431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F3EE594-58A1-4161-ABF5-CC6518C309AE}"/>
              </a:ext>
            </a:extLst>
          </p:cNvPr>
          <p:cNvSpPr txBox="1"/>
          <p:nvPr/>
        </p:nvSpPr>
        <p:spPr>
          <a:xfrm>
            <a:off x="150922" y="10653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Requisições </a:t>
            </a:r>
            <a:r>
              <a:rPr lang="pt-BR" dirty="0" err="1"/>
              <a:t>ajax</a:t>
            </a:r>
            <a:r>
              <a:rPr lang="pt-BR" dirty="0"/>
              <a:t> com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A36150-0A3B-4FCA-BC7A-D0D397762DEE}"/>
              </a:ext>
            </a:extLst>
          </p:cNvPr>
          <p:cNvSpPr/>
          <p:nvPr/>
        </p:nvSpPr>
        <p:spPr>
          <a:xfrm>
            <a:off x="221942" y="1431382"/>
            <a:ext cx="101560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$.</a:t>
            </a:r>
            <a:r>
              <a:rPr lang="pt-BR" dirty="0" err="1"/>
              <a:t>ajax</a:t>
            </a:r>
            <a:r>
              <a:rPr lang="pt-BR" dirty="0"/>
              <a:t>({</a:t>
            </a:r>
          </a:p>
          <a:p>
            <a:r>
              <a:rPr lang="pt-BR" dirty="0"/>
              <a:t>        url:route,</a:t>
            </a:r>
          </a:p>
          <a:p>
            <a:r>
              <a:rPr lang="pt-BR" dirty="0"/>
              <a:t>        </a:t>
            </a:r>
            <a:r>
              <a:rPr lang="pt-BR" dirty="0" err="1"/>
              <a:t>headers</a:t>
            </a:r>
            <a:r>
              <a:rPr lang="pt-BR" dirty="0"/>
              <a:t>: {</a:t>
            </a:r>
          </a:p>
          <a:p>
            <a:r>
              <a:rPr lang="pt-BR" dirty="0"/>
              <a:t>        	'X-CSRF-TOKEN': $('meta[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csrf-token</a:t>
            </a:r>
            <a:r>
              <a:rPr lang="pt-BR" dirty="0"/>
              <a:t>"]').</a:t>
            </a:r>
            <a:r>
              <a:rPr lang="pt-BR" dirty="0" err="1"/>
              <a:t>attr</a:t>
            </a:r>
            <a:r>
              <a:rPr lang="pt-BR" dirty="0"/>
              <a:t>('</a:t>
            </a:r>
            <a:r>
              <a:rPr lang="pt-BR" dirty="0" err="1"/>
              <a:t>content</a:t>
            </a:r>
            <a:r>
              <a:rPr lang="pt-BR" dirty="0"/>
              <a:t>')</a:t>
            </a:r>
          </a:p>
          <a:p>
            <a:r>
              <a:rPr lang="pt-BR" dirty="0"/>
              <a:t>        },</a:t>
            </a:r>
          </a:p>
          <a:p>
            <a:r>
              <a:rPr lang="pt-BR" dirty="0"/>
              <a:t>        </a:t>
            </a:r>
            <a:r>
              <a:rPr lang="pt-BR" dirty="0" err="1"/>
              <a:t>method</a:t>
            </a:r>
            <a:r>
              <a:rPr lang="pt-BR" dirty="0"/>
              <a:t>:'POST’,</a:t>
            </a:r>
          </a:p>
          <a:p>
            <a:r>
              <a:rPr lang="pt-BR" dirty="0"/>
              <a:t>		 </a:t>
            </a:r>
            <a:r>
              <a:rPr lang="pt-BR" dirty="0" err="1"/>
              <a:t>dataType</a:t>
            </a:r>
            <a:r>
              <a:rPr lang="pt-BR" dirty="0"/>
              <a:t>: “</a:t>
            </a:r>
            <a:r>
              <a:rPr lang="pt-BR" dirty="0" err="1"/>
              <a:t>json</a:t>
            </a:r>
            <a:r>
              <a:rPr lang="pt-BR" dirty="0"/>
              <a:t>”,</a:t>
            </a:r>
          </a:p>
          <a:p>
            <a:r>
              <a:rPr lang="pt-BR" dirty="0"/>
              <a:t>        data:{</a:t>
            </a:r>
          </a:p>
          <a:p>
            <a:r>
              <a:rPr lang="pt-BR" dirty="0"/>
              <a:t>                data: data,</a:t>
            </a:r>
          </a:p>
          <a:p>
            <a:r>
              <a:rPr lang="pt-BR" dirty="0"/>
              <a:t>		},</a:t>
            </a:r>
          </a:p>
          <a:p>
            <a:r>
              <a:rPr lang="pt-BR" dirty="0"/>
              <a:t>		</a:t>
            </a:r>
            <a:r>
              <a:rPr lang="pt-BR" dirty="0" err="1"/>
              <a:t>beforeSend:function</a:t>
            </a:r>
            <a:r>
              <a:rPr lang="pt-BR" dirty="0"/>
              <a:t>(){</a:t>
            </a:r>
          </a:p>
          <a:p>
            <a:r>
              <a:rPr lang="pt-BR" dirty="0"/>
              <a:t>       },</a:t>
            </a:r>
          </a:p>
          <a:p>
            <a:r>
              <a:rPr lang="pt-BR" dirty="0"/>
              <a:t>       </a:t>
            </a:r>
            <a:r>
              <a:rPr lang="pt-BR" dirty="0" err="1"/>
              <a:t>success:function</a:t>
            </a:r>
            <a:r>
              <a:rPr lang="pt-BR" dirty="0"/>
              <a:t>(response){</a:t>
            </a:r>
          </a:p>
          <a:p>
            <a:r>
              <a:rPr lang="pt-BR" dirty="0"/>
              <a:t>                console.log(response);</a:t>
            </a:r>
          </a:p>
          <a:p>
            <a:r>
              <a:rPr lang="pt-BR" dirty="0"/>
              <a:t>            },</a:t>
            </a:r>
          </a:p>
          <a:p>
            <a:r>
              <a:rPr lang="pt-BR" dirty="0"/>
              <a:t>		</a:t>
            </a:r>
            <a:r>
              <a:rPr lang="pt-BR" dirty="0" err="1"/>
              <a:t>error</a:t>
            </a:r>
            <a:r>
              <a:rPr lang="pt-BR" dirty="0"/>
              <a:t>: </a:t>
            </a:r>
            <a:r>
              <a:rPr lang="pt-BR" dirty="0" err="1"/>
              <a:t>function</a:t>
            </a:r>
            <a:r>
              <a:rPr lang="pt-BR" dirty="0"/>
              <a:t>(){</a:t>
            </a:r>
          </a:p>
          <a:p>
            <a:r>
              <a:rPr lang="pt-BR" dirty="0"/>
              <a:t>		}	</a:t>
            </a:r>
          </a:p>
          <a:p>
            <a:r>
              <a:rPr lang="pt-BR" dirty="0"/>
              <a:t>       });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266675-17FB-4870-A72E-A9A1FB7AE6E9}"/>
              </a:ext>
            </a:extLst>
          </p:cNvPr>
          <p:cNvCxnSpPr>
            <a:cxnSpLocks/>
          </p:cNvCxnSpPr>
          <p:nvPr/>
        </p:nvCxnSpPr>
        <p:spPr>
          <a:xfrm flipV="1">
            <a:off x="3728621" y="3781886"/>
            <a:ext cx="2112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9DD6F65-DCA5-4EFF-9799-3EBF3A04508D}"/>
              </a:ext>
            </a:extLst>
          </p:cNvPr>
          <p:cNvCxnSpPr/>
          <p:nvPr/>
        </p:nvCxnSpPr>
        <p:spPr>
          <a:xfrm flipV="1">
            <a:off x="3018408" y="985421"/>
            <a:ext cx="1420427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7227DA9-B9A3-497D-8A98-D95DF1C1DAB0}"/>
              </a:ext>
            </a:extLst>
          </p:cNvPr>
          <p:cNvCxnSpPr/>
          <p:nvPr/>
        </p:nvCxnSpPr>
        <p:spPr>
          <a:xfrm>
            <a:off x="4648940" y="4949300"/>
            <a:ext cx="144706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862C24-2055-49DD-A828-A7DC3A3DA489}"/>
              </a:ext>
            </a:extLst>
          </p:cNvPr>
          <p:cNvSpPr txBox="1"/>
          <p:nvPr/>
        </p:nvSpPr>
        <p:spPr>
          <a:xfrm>
            <a:off x="5933194" y="35972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Variáveis.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F33710A-E74E-45CA-8D48-3CD776DEE107}"/>
              </a:ext>
            </a:extLst>
          </p:cNvPr>
          <p:cNvCxnSpPr/>
          <p:nvPr/>
        </p:nvCxnSpPr>
        <p:spPr>
          <a:xfrm>
            <a:off x="4012707" y="3275860"/>
            <a:ext cx="174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D939A7-6B64-4D6B-95E9-B363AD359611}"/>
              </a:ext>
            </a:extLst>
          </p:cNvPr>
          <p:cNvSpPr txBox="1"/>
          <p:nvPr/>
        </p:nvSpPr>
        <p:spPr>
          <a:xfrm>
            <a:off x="5893245" y="305966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esperado de retorno.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C8D7C6-0D0D-426F-A6BF-22E2E657620D}"/>
              </a:ext>
            </a:extLst>
          </p:cNvPr>
          <p:cNvSpPr txBox="1"/>
          <p:nvPr/>
        </p:nvSpPr>
        <p:spPr>
          <a:xfrm>
            <a:off x="6096000" y="4839198"/>
            <a:ext cx="487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Execução quando retorno for diferente de 500, 502, etc.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F84A0D-2B3B-4148-8777-3FB3C5BDBA81}"/>
              </a:ext>
            </a:extLst>
          </p:cNvPr>
          <p:cNvSpPr txBox="1"/>
          <p:nvPr/>
        </p:nvSpPr>
        <p:spPr>
          <a:xfrm>
            <a:off x="4556574" y="80075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url</a:t>
            </a:r>
            <a:r>
              <a:rPr lang="pt-BR" dirty="0"/>
              <a:t> de chamada.</a:t>
            </a:r>
          </a:p>
        </p:txBody>
      </p:sp>
    </p:spTree>
    <p:extLst>
      <p:ext uri="{BB962C8B-B14F-4D97-AF65-F5344CB8AC3E}">
        <p14:creationId xmlns:p14="http://schemas.microsoft.com/office/powerpoint/2010/main" val="1372502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8116-5C3A-4C86-9C26-A90F68E4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662781"/>
          </a:xfrm>
        </p:spPr>
        <p:txBody>
          <a:bodyPr>
            <a:normAutofit fontScale="90000"/>
          </a:bodyPr>
          <a:lstStyle/>
          <a:p>
            <a:r>
              <a:rPr lang="pt-BR" dirty="0"/>
              <a:t>PHP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04AE9-9543-4CD8-A872-49B270B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2" y="816745"/>
            <a:ext cx="11131355" cy="1615737"/>
          </a:xfrm>
        </p:spPr>
        <p:txBody>
          <a:bodyPr/>
          <a:lstStyle/>
          <a:p>
            <a:r>
              <a:rPr lang="pt-BR" dirty="0"/>
              <a:t>Abertura e fechamento de códigos em arquivos .</a:t>
            </a:r>
            <a:r>
              <a:rPr lang="pt-BR" dirty="0" err="1"/>
              <a:t>php</a:t>
            </a:r>
            <a:endParaRPr lang="pt-BR" dirty="0"/>
          </a:p>
          <a:p>
            <a:pPr lvl="1"/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/>
              <a:t> ?&gt;</a:t>
            </a:r>
          </a:p>
          <a:p>
            <a:pPr lvl="1"/>
            <a:r>
              <a:rPr lang="pt-BR" dirty="0"/>
              <a:t>&lt;?= ?&gt;</a:t>
            </a:r>
          </a:p>
          <a:p>
            <a:pPr lvl="1"/>
            <a:r>
              <a:rPr lang="pt-BR" dirty="0"/>
              <a:t>&lt;? ?&gt;</a:t>
            </a:r>
          </a:p>
          <a:p>
            <a:pPr lvl="2"/>
            <a:r>
              <a:rPr lang="pt-BR" dirty="0"/>
              <a:t>Está ultima, só é possível de ser utilizada se a flag “</a:t>
            </a:r>
            <a:r>
              <a:rPr lang="pt-BR" dirty="0" err="1"/>
              <a:t>short_open_tag</a:t>
            </a:r>
            <a:r>
              <a:rPr lang="pt-BR" dirty="0"/>
              <a:t>” estiver como “</a:t>
            </a:r>
            <a:r>
              <a:rPr lang="pt-BR" dirty="0" err="1"/>
              <a:t>true</a:t>
            </a:r>
            <a:r>
              <a:rPr lang="pt-BR" dirty="0"/>
              <a:t>”.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38D7B2E-C58B-410C-8D9B-358A34D69767}"/>
              </a:ext>
            </a:extLst>
          </p:cNvPr>
          <p:cNvSpPr txBox="1">
            <a:spLocks/>
          </p:cNvSpPr>
          <p:nvPr/>
        </p:nvSpPr>
        <p:spPr>
          <a:xfrm>
            <a:off x="116651" y="2442839"/>
            <a:ext cx="11131355" cy="161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Tudo o que estiver dentro das </a:t>
            </a:r>
            <a:r>
              <a:rPr lang="pt-BR" dirty="0" err="1"/>
              <a:t>tags</a:t>
            </a:r>
            <a:r>
              <a:rPr lang="pt-BR" dirty="0"/>
              <a:t> de abertura e fechamento é considerado pelo interpretador como código </a:t>
            </a:r>
            <a:r>
              <a:rPr lang="pt-BR" dirty="0" err="1"/>
              <a:t>php</a:t>
            </a:r>
            <a:r>
              <a:rPr lang="pt-BR" dirty="0"/>
              <a:t>. Fora disto é considerado texto.</a:t>
            </a:r>
          </a:p>
          <a:p>
            <a:r>
              <a:rPr lang="pt-BR" dirty="0"/>
              <a:t>Há exceções, como por exemplo, um código HTML dentro de uma condição, onde o interpretador irá decidir se imprime ou não o texto será impresso ou não na saída.</a:t>
            </a:r>
          </a:p>
          <a:p>
            <a:r>
              <a:rPr lang="pt-BR" dirty="0"/>
              <a:t>Nota: A </a:t>
            </a:r>
            <a:r>
              <a:rPr lang="pt-BR" dirty="0" err="1"/>
              <a:t>tag</a:t>
            </a:r>
            <a:r>
              <a:rPr lang="pt-BR" dirty="0"/>
              <a:t> de fechamento do </a:t>
            </a:r>
            <a:r>
              <a:rPr lang="pt-BR" dirty="0" err="1"/>
              <a:t>php</a:t>
            </a:r>
            <a:r>
              <a:rPr lang="pt-BR" dirty="0"/>
              <a:t> é opcional. Por exemplo em um arquivo que captura uma </a:t>
            </a:r>
            <a:r>
              <a:rPr lang="pt-BR" dirty="0" err="1"/>
              <a:t>request</a:t>
            </a:r>
            <a:r>
              <a:rPr lang="pt-BR" dirty="0"/>
              <a:t> POST e retorna um </a:t>
            </a:r>
            <a:r>
              <a:rPr lang="pt-BR" dirty="0" err="1"/>
              <a:t>json</a:t>
            </a:r>
            <a:r>
              <a:rPr lang="pt-BR" dirty="0"/>
              <a:t> para o pedido.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3E8891-C926-4CF5-B685-441FD13D17F0}"/>
              </a:ext>
            </a:extLst>
          </p:cNvPr>
          <p:cNvSpPr txBox="1">
            <a:spLocks/>
          </p:cNvSpPr>
          <p:nvPr/>
        </p:nvSpPr>
        <p:spPr>
          <a:xfrm>
            <a:off x="116651" y="4197458"/>
            <a:ext cx="2164910" cy="389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Comentários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DFB5FE-93DB-4DDA-908C-D9545DEBAAD5}"/>
              </a:ext>
            </a:extLst>
          </p:cNvPr>
          <p:cNvSpPr txBox="1"/>
          <p:nvPr/>
        </p:nvSpPr>
        <p:spPr>
          <a:xfrm>
            <a:off x="116651" y="4586595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#eu sou um comentário</a:t>
            </a:r>
          </a:p>
          <a:p>
            <a:r>
              <a:rPr lang="pt-BR" dirty="0" err="1">
                <a:solidFill>
                  <a:srgbClr val="0070C0"/>
                </a:solidFill>
              </a:rPr>
              <a:t>echo</a:t>
            </a:r>
            <a:r>
              <a:rPr lang="pt-BR" dirty="0"/>
              <a:t> “imprime isso”;</a:t>
            </a:r>
          </a:p>
          <a:p>
            <a:r>
              <a:rPr lang="pt-BR" dirty="0">
                <a:solidFill>
                  <a:srgbClr val="00B050"/>
                </a:solidFill>
              </a:rPr>
              <a:t>//eu também</a:t>
            </a:r>
          </a:p>
          <a:p>
            <a:r>
              <a:rPr lang="pt-BR" dirty="0" err="1">
                <a:solidFill>
                  <a:srgbClr val="0070C0"/>
                </a:solidFill>
              </a:rPr>
              <a:t>echo</a:t>
            </a:r>
            <a:r>
              <a:rPr lang="pt-BR" dirty="0"/>
              <a:t> “mostra na tela isso”;</a:t>
            </a:r>
          </a:p>
          <a:p>
            <a:r>
              <a:rPr lang="pt-BR" dirty="0">
                <a:solidFill>
                  <a:srgbClr val="00B050"/>
                </a:solidFill>
              </a:rPr>
              <a:t>/*</a:t>
            </a:r>
          </a:p>
          <a:p>
            <a:r>
              <a:rPr lang="pt-BR" dirty="0">
                <a:solidFill>
                  <a:srgbClr val="00B050"/>
                </a:solidFill>
              </a:rPr>
              <a:t>	Também sou \o</a:t>
            </a:r>
          </a:p>
          <a:p>
            <a:r>
              <a:rPr lang="pt-BR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67872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853B-757A-43CF-BCAF-561211C6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34940"/>
            <a:ext cx="9692640" cy="672927"/>
          </a:xfrm>
        </p:spPr>
        <p:txBody>
          <a:bodyPr>
            <a:normAutofit fontScale="90000"/>
          </a:bodyPr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B7F51-EB3F-41C0-93CE-5FA9CAE2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242873"/>
            <a:ext cx="6449272" cy="19353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Inteiros:</a:t>
            </a:r>
          </a:p>
          <a:p>
            <a:pPr marL="0" indent="0">
              <a:buNone/>
            </a:pP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1234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número decimal</a:t>
            </a:r>
            <a:br>
              <a:rPr lang="pt-BR" dirty="0">
                <a:solidFill>
                  <a:srgbClr val="FF80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-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123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um número negativo</a:t>
            </a:r>
            <a:br>
              <a:rPr lang="pt-BR" dirty="0">
                <a:solidFill>
                  <a:srgbClr val="FF80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0123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número octal (equivalente a 83 em decimal)</a:t>
            </a:r>
            <a:br>
              <a:rPr lang="pt-BR" dirty="0">
                <a:solidFill>
                  <a:srgbClr val="FF80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0x1A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número hexadecimal (equivalente a 26 em decimal)</a:t>
            </a:r>
            <a:br>
              <a:rPr lang="pt-BR" dirty="0">
                <a:solidFill>
                  <a:srgbClr val="FF80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0b11111111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número binário (equivalente ao 255 decimal)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C9A863D-B0CE-44DB-865F-D523BC7C54FE}"/>
              </a:ext>
            </a:extLst>
          </p:cNvPr>
          <p:cNvSpPr txBox="1">
            <a:spLocks/>
          </p:cNvSpPr>
          <p:nvPr/>
        </p:nvSpPr>
        <p:spPr>
          <a:xfrm>
            <a:off x="164592" y="3992732"/>
            <a:ext cx="6449272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Números de ponto flutuante (</a:t>
            </a:r>
            <a:r>
              <a:rPr lang="pt-BR" dirty="0" err="1"/>
              <a:t>float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1.234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pt-BR" dirty="0">
                <a:solidFill>
                  <a:srgbClr val="0077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$b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1.2e3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pt-BR" dirty="0">
                <a:solidFill>
                  <a:srgbClr val="007700"/>
                </a:solidFill>
                <a:latin typeface="Fira Mono"/>
              </a:rPr>
            </a:br>
            <a:r>
              <a:rPr lang="pt-BR" dirty="0">
                <a:solidFill>
                  <a:srgbClr val="0000BB"/>
                </a:solidFill>
                <a:latin typeface="Fira Mono"/>
              </a:rPr>
              <a:t>$c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7E-10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00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B086-43F0-447D-BC24-61EDA944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8180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6C34E-3349-4C26-BE49-9DE28CEA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5" y="587691"/>
            <a:ext cx="8595360" cy="1651247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pode ser declarada de quatro formas.</a:t>
            </a:r>
          </a:p>
          <a:p>
            <a:pPr lvl="1"/>
            <a:r>
              <a:rPr lang="pt-BR" dirty="0"/>
              <a:t>Aspas simples: ‘sou uma </a:t>
            </a:r>
            <a:r>
              <a:rPr lang="pt-BR" dirty="0" err="1"/>
              <a:t>string</a:t>
            </a:r>
            <a:r>
              <a:rPr lang="pt-BR" dirty="0"/>
              <a:t>’</a:t>
            </a:r>
          </a:p>
          <a:p>
            <a:pPr lvl="1"/>
            <a:r>
              <a:rPr lang="pt-BR" dirty="0"/>
              <a:t>Aspas duplas: “sou uma </a:t>
            </a:r>
            <a:r>
              <a:rPr lang="pt-BR" dirty="0" err="1"/>
              <a:t>string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Sintaxe </a:t>
            </a:r>
            <a:r>
              <a:rPr lang="pt-BR" dirty="0" err="1"/>
              <a:t>heredoc</a:t>
            </a:r>
            <a:r>
              <a:rPr lang="pt-BR" dirty="0"/>
              <a:t>: &lt;&lt;&lt;EOT olá sou uma </a:t>
            </a:r>
            <a:r>
              <a:rPr lang="pt-BR" dirty="0" err="1"/>
              <a:t>string</a:t>
            </a:r>
            <a:r>
              <a:rPr lang="pt-BR" dirty="0"/>
              <a:t> também EOT;</a:t>
            </a:r>
          </a:p>
          <a:p>
            <a:pPr lvl="1"/>
            <a:r>
              <a:rPr lang="pt-BR" dirty="0"/>
              <a:t>Sintaxe </a:t>
            </a:r>
            <a:r>
              <a:rPr lang="pt-BR" dirty="0" err="1"/>
              <a:t>Nowdoc</a:t>
            </a:r>
            <a:r>
              <a:rPr lang="pt-BR" dirty="0"/>
              <a:t>: &lt;&lt;&lt;‘EOD’ olá eu também sou uma </a:t>
            </a:r>
            <a:r>
              <a:rPr lang="pt-BR" dirty="0" err="1"/>
              <a:t>string</a:t>
            </a:r>
            <a:r>
              <a:rPr lang="pt-BR" dirty="0"/>
              <a:t> diferente EOD;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CC7679-27E0-4C3A-B666-458BC145F66F}"/>
              </a:ext>
            </a:extLst>
          </p:cNvPr>
          <p:cNvSpPr txBox="1"/>
          <p:nvPr/>
        </p:nvSpPr>
        <p:spPr>
          <a:xfrm>
            <a:off x="72265" y="2238938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PHP aceita caracteres de escape nas </a:t>
            </a:r>
            <a:r>
              <a:rPr lang="pt-BR" dirty="0" err="1"/>
              <a:t>strings</a:t>
            </a: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4F8190E-561B-4796-809A-FFBB0538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78634"/>
              </p:ext>
            </p:extLst>
          </p:nvPr>
        </p:nvGraphicFramePr>
        <p:xfrm>
          <a:off x="143286" y="2656188"/>
          <a:ext cx="10465530" cy="4064990"/>
        </p:xfrm>
        <a:graphic>
          <a:graphicData uri="http://schemas.openxmlformats.org/drawingml/2006/table">
            <a:tbl>
              <a:tblPr/>
              <a:tblGrid>
                <a:gridCol w="5232765">
                  <a:extLst>
                    <a:ext uri="{9D8B030D-6E8A-4147-A177-3AD203B41FA5}">
                      <a16:colId xmlns:a16="http://schemas.microsoft.com/office/drawing/2014/main" val="864997829"/>
                    </a:ext>
                  </a:extLst>
                </a:gridCol>
                <a:gridCol w="5232765">
                  <a:extLst>
                    <a:ext uri="{9D8B030D-6E8A-4147-A177-3AD203B41FA5}">
                      <a16:colId xmlns:a16="http://schemas.microsoft.com/office/drawing/2014/main" val="1342244832"/>
                    </a:ext>
                  </a:extLst>
                </a:gridCol>
              </a:tblGrid>
              <a:tr h="141171"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effectLst/>
                        </a:rPr>
                        <a:t>Sequências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>
                          <a:effectLst/>
                        </a:rPr>
                        <a:t>Significado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78490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 dirty="0">
                          <a:effectLst/>
                        </a:rPr>
                        <a:t>\n</a:t>
                      </a:r>
                      <a:endParaRPr lang="pt-BR" sz="1200" dirty="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fim de linha (LF ou 0x0A (10) em ASCII)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44638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\r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retorno de carro (CR ou 0x0D (13) em ASCII)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25482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\t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TAB horizontal (HT ou 0x09 (9) em ASCII)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08803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\v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TAB vertical (VT ou 0x0B (11) em ASCII) (desde o PHP 5.2.5)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14989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\e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escape (ESC or 0x1B (27) em ASCII) (desde o PHP 5.4.4)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9530"/>
                  </a:ext>
                </a:extLst>
              </a:tr>
              <a:tr h="247049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\f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form feed (FF ou 0x0C (12) em ASCII) (desde o PHP 5.2.5)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85493"/>
                  </a:ext>
                </a:extLst>
              </a:tr>
              <a:tr h="141171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\\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contrabarra ou barra invertida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3693"/>
                  </a:ext>
                </a:extLst>
              </a:tr>
              <a:tr h="141171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\$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sinal de cifrão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310437"/>
                  </a:ext>
                </a:extLst>
              </a:tr>
              <a:tr h="141171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\"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aspas duplas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98070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\[0-7]{1,3}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a sequência de caracteres correspondente a expressão regular é um caractere em notação octal, que silenciosamente é extravasada para caber em um byte (e.g. "\400" === "\000")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54505"/>
                  </a:ext>
                </a:extLst>
              </a:tr>
              <a:tr h="352928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\x[0-9A-Fa-f]{1,2}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a sequência de caracteres correspondente a expressão regular é um caractere em notação hexadecimal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48465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fontAlgn="t"/>
                      <a:r>
                        <a:rPr lang="pt-BR" sz="1200" b="0" i="1">
                          <a:effectLst/>
                        </a:rPr>
                        <a:t>\u{[0-9A-Fa-f]+}</a:t>
                      </a:r>
                      <a:endParaRPr lang="pt-BR" sz="1200">
                        <a:effectLst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 dirty="0">
                          <a:effectLst/>
                        </a:rPr>
                        <a:t>a sequência de caracteres correspondente a expressão regular é um código Unicode, que será impresso como uma </a:t>
                      </a:r>
                      <a:r>
                        <a:rPr lang="pt-BR" sz="1200" dirty="0" err="1">
                          <a:effectLst/>
                        </a:rPr>
                        <a:t>string</a:t>
                      </a:r>
                      <a:r>
                        <a:rPr lang="pt-BR" sz="1200" dirty="0">
                          <a:effectLst/>
                        </a:rPr>
                        <a:t> que representa um código UTF-8 (adicionado no PHP 7.0.0)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19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2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73E1-BF58-4539-83A0-3115A52A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84835"/>
            <a:ext cx="9692640" cy="59302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FAB6B4-85E4-4318-A7B9-B4F0711BFC62}"/>
              </a:ext>
            </a:extLst>
          </p:cNvPr>
          <p:cNvSpPr/>
          <p:nvPr/>
        </p:nvSpPr>
        <p:spPr>
          <a:xfrm>
            <a:off x="164592" y="8064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Fira Mono"/>
              </a:rPr>
              <a:t>$array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 array(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FF8000"/>
                </a:solidFill>
                <a:latin typeface="Fira Mono"/>
              </a:rPr>
              <a:t>// a </a:t>
            </a:r>
            <a:r>
              <a:rPr lang="en-US" dirty="0" err="1">
                <a:solidFill>
                  <a:srgbClr val="FF8000"/>
                </a:solidFill>
                <a:latin typeface="Fira Mono"/>
              </a:rPr>
              <a:t>partir</a:t>
            </a:r>
            <a:r>
              <a:rPr lang="en-US" dirty="0">
                <a:solidFill>
                  <a:srgbClr val="FF8000"/>
                </a:solidFill>
                <a:latin typeface="Fira Mono"/>
              </a:rPr>
              <a:t> do PHP 5.4</a:t>
            </a:r>
            <a:br>
              <a:rPr lang="en-US" dirty="0">
                <a:solidFill>
                  <a:srgbClr val="FF80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$array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 [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];</a:t>
            </a:r>
          </a:p>
          <a:p>
            <a:endParaRPr lang="en-US" dirty="0">
              <a:solidFill>
                <a:srgbClr val="007700"/>
              </a:solidFill>
              <a:latin typeface="Fira Mono"/>
            </a:endParaRPr>
          </a:p>
          <a:p>
            <a:r>
              <a:rPr lang="en-US" dirty="0">
                <a:solidFill>
                  <a:srgbClr val="0000BB"/>
                </a:solidFill>
                <a:latin typeface="Fira Mono"/>
              </a:rPr>
              <a:t>$array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 array(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"hello"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"world"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);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9710C3-94D5-4C41-B9C5-04067A771348}"/>
              </a:ext>
            </a:extLst>
          </p:cNvPr>
          <p:cNvSpPr/>
          <p:nvPr/>
        </p:nvSpPr>
        <p:spPr>
          <a:xfrm>
            <a:off x="4832412" y="8064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Fira Mono"/>
              </a:rPr>
              <a:t>$array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 array(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"bar"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42    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24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,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"multi"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array(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 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"dimensional"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array(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        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"array"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=&gt;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"foo"</a:t>
            </a:r>
            <a:br>
              <a:rPr lang="en-US" dirty="0">
                <a:solidFill>
                  <a:srgbClr val="DD0000"/>
                </a:solidFill>
                <a:latin typeface="Fira Mono"/>
              </a:rPr>
            </a:br>
            <a:r>
              <a:rPr lang="en-US" dirty="0">
                <a:solidFill>
                  <a:srgbClr val="DD0000"/>
                </a:solidFill>
                <a:latin typeface="Fira Mono"/>
              </a:rPr>
              <a:t>        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)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)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);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C82B18-D33C-4E2E-A76C-56BBB2139A32}"/>
              </a:ext>
            </a:extLst>
          </p:cNvPr>
          <p:cNvSpPr/>
          <p:nvPr/>
        </p:nvSpPr>
        <p:spPr>
          <a:xfrm>
            <a:off x="4832412" y="34662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array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[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"</a:t>
            </a:r>
            <a:r>
              <a:rPr lang="pt-BR" dirty="0" err="1">
                <a:solidFill>
                  <a:srgbClr val="DD0000"/>
                </a:solidFill>
                <a:latin typeface="Fira Mono"/>
              </a:rPr>
              <a:t>foo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"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]); //”bar”</a:t>
            </a:r>
            <a:br>
              <a:rPr lang="pt-BR" dirty="0">
                <a:solidFill>
                  <a:srgbClr val="007700"/>
                </a:solidFill>
                <a:latin typeface="Fira Mono"/>
              </a:rPr>
            </a:br>
            <a:r>
              <a:rPr lang="pt-BR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array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[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42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]); //24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B0302F-6544-41D7-AF07-5F985CD7885C}"/>
              </a:ext>
            </a:extLst>
          </p:cNvPr>
          <p:cNvCxnSpPr/>
          <p:nvPr/>
        </p:nvCxnSpPr>
        <p:spPr>
          <a:xfrm>
            <a:off x="4536489" y="150920"/>
            <a:ext cx="0" cy="69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1B6B1-4FA1-4EB2-946B-813AFA3AF991}"/>
              </a:ext>
            </a:extLst>
          </p:cNvPr>
          <p:cNvSpPr txBox="1"/>
          <p:nvPr/>
        </p:nvSpPr>
        <p:spPr>
          <a:xfrm>
            <a:off x="5255582" y="6550223"/>
            <a:ext cx="670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hlinkClick r:id="rId2"/>
              </a:rPr>
              <a:t>http://php.net/manual/pt_BR/language.types.array.php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598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18CA2-8660-4AF9-B2FE-8593CBE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35" y="455148"/>
            <a:ext cx="9692640" cy="672927"/>
          </a:xfrm>
        </p:spPr>
        <p:txBody>
          <a:bodyPr>
            <a:normAutofit fontScale="90000"/>
          </a:bodyPr>
          <a:lstStyle/>
          <a:p>
            <a:r>
              <a:rPr lang="pt-BR" dirty="0"/>
              <a:t>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DB1A90-F78E-41AA-97A8-D51976E8D746}"/>
              </a:ext>
            </a:extLst>
          </p:cNvPr>
          <p:cNvSpPr/>
          <p:nvPr/>
        </p:nvSpPr>
        <p:spPr>
          <a:xfrm>
            <a:off x="306635" y="19590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Fira Mono"/>
              </a:rPr>
              <a:t>&lt;?php</a:t>
            </a:r>
            <a:br>
              <a:rPr lang="en-US" dirty="0">
                <a:solidFill>
                  <a:srgbClr val="0000BB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foo</a:t>
            </a:r>
            <a:br>
              <a:rPr lang="en-US" dirty="0">
                <a:solidFill>
                  <a:srgbClr val="0000BB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function </a:t>
            </a:r>
            <a:r>
              <a:rPr lang="en-US" dirty="0" err="1">
                <a:solidFill>
                  <a:srgbClr val="0000BB"/>
                </a:solidFill>
                <a:latin typeface="Fira Mono"/>
              </a:rPr>
              <a:t>do_foo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()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{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    echo </a:t>
            </a:r>
            <a:r>
              <a:rPr lang="en-US" dirty="0">
                <a:solidFill>
                  <a:srgbClr val="DD0000"/>
                </a:solidFill>
                <a:latin typeface="Fira Mono"/>
              </a:rPr>
              <a:t>"Doing foo."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$bar 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$bar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dirty="0" err="1">
                <a:solidFill>
                  <a:srgbClr val="0000BB"/>
                </a:solidFill>
                <a:latin typeface="Fira Mono"/>
              </a:rPr>
              <a:t>do_foo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?&gt;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2BDDDD-A338-4284-A996-8C66C4DDB0F1}"/>
              </a:ext>
            </a:extLst>
          </p:cNvPr>
          <p:cNvSpPr txBox="1"/>
          <p:nvPr/>
        </p:nvSpPr>
        <p:spPr>
          <a:xfrm>
            <a:off x="4208015" y="1959072"/>
            <a:ext cx="7392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Convertendo para objeto: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obj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object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(“nome” =&gt; “bruno”);</a:t>
            </a:r>
          </a:p>
          <a:p>
            <a:r>
              <a:rPr lang="pt-BR" dirty="0" err="1"/>
              <a:t>Echo</a:t>
            </a:r>
            <a:r>
              <a:rPr lang="pt-BR" dirty="0"/>
              <a:t> $</a:t>
            </a:r>
            <a:r>
              <a:rPr lang="pt-BR" dirty="0" err="1"/>
              <a:t>obj</a:t>
            </a:r>
            <a:r>
              <a:rPr lang="pt-BR" dirty="0"/>
              <a:t>-&gt;nome; //”bruno”</a:t>
            </a:r>
          </a:p>
          <a:p>
            <a:endParaRPr lang="pt-BR" dirty="0"/>
          </a:p>
          <a:p>
            <a:r>
              <a:rPr lang="pt-B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(</a:t>
            </a:r>
            <a:r>
              <a:rPr lang="pt-BR" dirty="0" err="1">
                <a:solidFill>
                  <a:srgbClr val="007700"/>
                </a:solidFill>
                <a:latin typeface="Fira Mono"/>
              </a:rPr>
              <a:t>object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) 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pt-BR" dirty="0" err="1">
                <a:solidFill>
                  <a:srgbClr val="DD0000"/>
                </a:solidFill>
                <a:latin typeface="Fira Mono"/>
              </a:rPr>
              <a:t>ciao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’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</a:t>
            </a:r>
          </a:p>
          <a:p>
            <a:r>
              <a:rPr lang="pt-BR" dirty="0">
                <a:solidFill>
                  <a:srgbClr val="007700"/>
                </a:solidFill>
                <a:latin typeface="Fira Mono"/>
              </a:rPr>
              <a:t>//Para qualquer outro valor uma propriedade chamada </a:t>
            </a:r>
            <a:r>
              <a:rPr lang="pt-BR" dirty="0" err="1">
                <a:solidFill>
                  <a:srgbClr val="007700"/>
                </a:solidFill>
                <a:latin typeface="Fira Mono"/>
              </a:rPr>
              <a:t>scalar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 conterá o valor.</a:t>
            </a:r>
          </a:p>
          <a:p>
            <a:r>
              <a:rPr lang="pt-B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= (</a:t>
            </a:r>
            <a:r>
              <a:rPr lang="pt-BR" dirty="0" err="1">
                <a:solidFill>
                  <a:srgbClr val="007700"/>
                </a:solidFill>
                <a:latin typeface="Fira Mono"/>
              </a:rPr>
              <a:t>object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) 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pt-BR" dirty="0" err="1">
                <a:solidFill>
                  <a:srgbClr val="DD0000"/>
                </a:solidFill>
                <a:latin typeface="Fira Mono"/>
              </a:rPr>
              <a:t>ciao</a:t>
            </a:r>
            <a:r>
              <a:rPr lang="pt-BR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pt-BR" dirty="0">
                <a:solidFill>
                  <a:srgbClr val="007700"/>
                </a:solidFill>
                <a:latin typeface="Fira Mono"/>
              </a:rPr>
            </a:br>
            <a:r>
              <a:rPr lang="pt-BR" dirty="0" err="1">
                <a:solidFill>
                  <a:srgbClr val="007700"/>
                </a:solidFill>
                <a:latin typeface="Fira Mono"/>
              </a:rPr>
              <a:t>echo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 </a:t>
            </a:r>
            <a:r>
              <a:rPr lang="pt-BR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pt-BR" dirty="0" err="1">
                <a:solidFill>
                  <a:srgbClr val="0000BB"/>
                </a:solidFill>
                <a:latin typeface="Fira Mono"/>
              </a:rPr>
              <a:t>scalar</a:t>
            </a:r>
            <a:r>
              <a:rPr lang="pt-BR" dirty="0">
                <a:solidFill>
                  <a:srgbClr val="007700"/>
                </a:solidFill>
                <a:latin typeface="Fira Mono"/>
              </a:rPr>
              <a:t>;  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// outputs '</a:t>
            </a:r>
            <a:r>
              <a:rPr lang="pt-BR" dirty="0" err="1">
                <a:solidFill>
                  <a:srgbClr val="FF8000"/>
                </a:solidFill>
                <a:latin typeface="Fira Mono"/>
              </a:rPr>
              <a:t>ciao</a:t>
            </a:r>
            <a:r>
              <a:rPr lang="pt-BR" dirty="0">
                <a:solidFill>
                  <a:srgbClr val="FF8000"/>
                </a:solidFill>
                <a:latin typeface="Fira Mono"/>
              </a:rPr>
              <a:t>'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devcentral.f5.com/weblogs/images/devcentral_f5_com/weblogs/jason/WindowsLiveWriter/iRulesInsightHTTPEventWorkflow_94B1/I-Rule%20Events_thumb.png">
            <a:extLst>
              <a:ext uri="{FF2B5EF4-FFF2-40B4-BE49-F238E27FC236}">
                <a16:creationId xmlns:a16="http://schemas.microsoft.com/office/drawing/2014/main" id="{6E907ECA-D7C5-4778-BE89-131BA49C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6" y="142875"/>
            <a:ext cx="8772525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03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0693-926E-4D1F-AF4E-DCF31D4B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0"/>
            <a:ext cx="10839102" cy="752826"/>
          </a:xfrm>
        </p:spPr>
        <p:txBody>
          <a:bodyPr/>
          <a:lstStyle/>
          <a:p>
            <a:r>
              <a:rPr lang="pt-BR" dirty="0" err="1"/>
              <a:t>Conexao</a:t>
            </a:r>
            <a:r>
              <a:rPr lang="pt-BR" dirty="0"/>
              <a:t> com banco de dados (</a:t>
            </a:r>
            <a:r>
              <a:rPr lang="pt-BR" dirty="0" err="1"/>
              <a:t>MySql</a:t>
            </a:r>
            <a:r>
              <a:rPr lang="pt-BR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D3537D-6FC1-4089-A1D2-E30567EE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2" y="1051524"/>
            <a:ext cx="672927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'HOST'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 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'DBNAME'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localtest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sanversite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 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'CHARSET'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'utf8'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4F9316-38D9-4224-865B-2D3A0CE1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2" y="2207185"/>
            <a:ext cx="798102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(PDO::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MYSQL_ATTR_INIT_COMMAND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 NAMES UTF8'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PDO::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ATTR_PERSISTENT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5A23D9-5F6D-42BF-82C6-BF247F0B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2" y="2747293"/>
            <a:ext cx="909073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DBNAME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5A6C26-1FE2-4975-A15B-195D36B4BF17}"/>
              </a:ext>
            </a:extLst>
          </p:cNvPr>
          <p:cNvSpPr txBox="1"/>
          <p:nvPr/>
        </p:nvSpPr>
        <p:spPr>
          <a:xfrm>
            <a:off x="337352" y="3287401"/>
            <a:ext cx="1083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  <a:r>
              <a:rPr lang="pt-BR" dirty="0" err="1"/>
              <a:t>pdo</a:t>
            </a:r>
            <a:r>
              <a:rPr lang="pt-BR" dirty="0"/>
              <a:t> agora é uma ponte de “conexão” (caso não tenha ocorrido nenhum erro) com o banco de dados, neste caso um banco de dados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311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44074C-0820-407A-A664-20A827F0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4" y="567282"/>
            <a:ext cx="1093728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sqlFotos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ID_FOTOS as 'id',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arquivo as 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tab_fotos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tab_fotos.idLugares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idHotel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sqlFotos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idHotel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idHotel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(PDO::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//Somente as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$foto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idFoto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fotos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$foto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8B0DED-DD48-4E09-BE9E-11AC596B27C3}"/>
              </a:ext>
            </a:extLst>
          </p:cNvPr>
          <p:cNvSpPr txBox="1"/>
          <p:nvPr/>
        </p:nvSpPr>
        <p:spPr>
          <a:xfrm>
            <a:off x="114234" y="33628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Delete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8C533F-7E3B-4EB0-AD5B-ADDE6AAE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4" y="3745979"/>
            <a:ext cx="832725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tab_lugares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tab_lugares.ID_LUGARES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idLugar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idHotel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C2F2F4-F824-4A3E-A91E-5D9F3A219D25}"/>
              </a:ext>
            </a:extLst>
          </p:cNvPr>
          <p:cNvSpPr txBox="1"/>
          <p:nvPr/>
        </p:nvSpPr>
        <p:spPr>
          <a:xfrm>
            <a:off x="114234" y="14556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Select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95E7CF-09F3-4904-B5D5-D37D64C25625}"/>
              </a:ext>
            </a:extLst>
          </p:cNvPr>
          <p:cNvSpPr txBox="1"/>
          <p:nvPr/>
        </p:nvSpPr>
        <p:spPr>
          <a:xfrm>
            <a:off x="114234" y="44477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27E0A29-6BA4-4F96-89AE-8BCBF1387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3" y="4794964"/>
            <a:ext cx="832725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$sql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pessoas(nome) VALUES(?)"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$stm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$conexao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$sql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$stm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":nome"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$nome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b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$stm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F65574A-06DB-44A6-AD3A-DAEC9E2E3232}"/>
              </a:ext>
            </a:extLst>
          </p:cNvPr>
          <p:cNvSpPr/>
          <p:nvPr/>
        </p:nvSpPr>
        <p:spPr>
          <a:xfrm>
            <a:off x="191406" y="252559"/>
            <a:ext cx="1122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Mapeamento objeto-relacional (</a:t>
            </a:r>
            <a:r>
              <a:rPr lang="pt-BR" sz="2800" dirty="0" err="1"/>
              <a:t>Object-relational</a:t>
            </a:r>
            <a:r>
              <a:rPr lang="pt-BR" sz="2800" dirty="0"/>
              <a:t> </a:t>
            </a:r>
            <a:r>
              <a:rPr lang="pt-BR" sz="2800" dirty="0" err="1"/>
              <a:t>mapping</a:t>
            </a:r>
            <a:r>
              <a:rPr lang="pt-BR" sz="2800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A5738C-1746-4B75-A446-DC494628C1D6}"/>
              </a:ext>
            </a:extLst>
          </p:cNvPr>
          <p:cNvSpPr txBox="1"/>
          <p:nvPr/>
        </p:nvSpPr>
        <p:spPr>
          <a:xfrm>
            <a:off x="191406" y="985421"/>
            <a:ext cx="1092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As tabelas do banco de dados são representadas através de classes e os registros de cada tabela são representados como instâncias das classes correspondentes.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1DA07B-CD0B-416C-A4E0-A803D4C0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06" y="1631752"/>
            <a:ext cx="8595360" cy="1342267"/>
          </a:xfrm>
        </p:spPr>
        <p:txBody>
          <a:bodyPr/>
          <a:lstStyle/>
          <a:p>
            <a:r>
              <a:rPr lang="pt-BR" dirty="0"/>
              <a:t>Mais conhecidos:</a:t>
            </a:r>
          </a:p>
          <a:p>
            <a:pPr lvl="1"/>
            <a:r>
              <a:rPr lang="pt-BR" dirty="0" err="1"/>
              <a:t>Doctrine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https://www.doctrine-project.org/</a:t>
            </a:r>
            <a:endParaRPr lang="pt-BR" dirty="0"/>
          </a:p>
          <a:p>
            <a:pPr lvl="1"/>
            <a:r>
              <a:rPr lang="pt-BR" dirty="0" err="1"/>
              <a:t>Eloquent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https://laravel.com/docs/5.7/eloquent</a:t>
            </a:r>
            <a:endParaRPr lang="pt-BR" dirty="0"/>
          </a:p>
          <a:p>
            <a:pPr lvl="1"/>
            <a:r>
              <a:rPr lang="pt-BR" dirty="0" err="1"/>
              <a:t>Propel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http://propelorm.org/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68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C720D-CA6F-448A-BF49-D3D9688F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2" y="124195"/>
            <a:ext cx="9692640" cy="814970"/>
          </a:xfrm>
        </p:spPr>
        <p:txBody>
          <a:bodyPr/>
          <a:lstStyle/>
          <a:p>
            <a:r>
              <a:rPr lang="pt-BR" dirty="0"/>
              <a:t>Mão na massa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532C8E02-67CC-4B73-8F40-074970AC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53" y="1180730"/>
            <a:ext cx="83343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7855770-AB90-4370-801D-C3D9869737BF}"/>
              </a:ext>
            </a:extLst>
          </p:cNvPr>
          <p:cNvSpPr txBox="1"/>
          <p:nvPr/>
        </p:nvSpPr>
        <p:spPr>
          <a:xfrm>
            <a:off x="1857960" y="154295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Request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4DFADC-7AFC-4AC5-9836-576A47420524}"/>
              </a:ext>
            </a:extLst>
          </p:cNvPr>
          <p:cNvSpPr txBox="1"/>
          <p:nvPr/>
        </p:nvSpPr>
        <p:spPr>
          <a:xfrm>
            <a:off x="5786813" y="118960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8A677-DCC7-4054-B82E-C3EC160ABBE6}"/>
              </a:ext>
            </a:extLst>
          </p:cNvPr>
          <p:cNvSpPr/>
          <p:nvPr/>
        </p:nvSpPr>
        <p:spPr>
          <a:xfrm>
            <a:off x="4389203" y="1582044"/>
            <a:ext cx="6374167" cy="419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56DE5B-4C1B-465E-94FA-8F0A2FD3A47D}"/>
              </a:ext>
            </a:extLst>
          </p:cNvPr>
          <p:cNvSpPr txBox="1"/>
          <p:nvPr/>
        </p:nvSpPr>
        <p:spPr>
          <a:xfrm>
            <a:off x="4649200" y="1912282"/>
            <a:ext cx="5663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HTTP/1.1 200 OK</a:t>
            </a:r>
          </a:p>
          <a:p>
            <a:r>
              <a:rPr lang="pt-BR" dirty="0">
                <a:solidFill>
                  <a:schemeClr val="bg1"/>
                </a:solidFill>
              </a:rPr>
              <a:t>     Date: </a:t>
            </a:r>
            <a:r>
              <a:rPr lang="pt-BR" dirty="0" err="1">
                <a:solidFill>
                  <a:schemeClr val="bg1"/>
                </a:solidFill>
              </a:rPr>
              <a:t>Mon</a:t>
            </a:r>
            <a:r>
              <a:rPr lang="pt-BR" dirty="0">
                <a:solidFill>
                  <a:schemeClr val="bg1"/>
                </a:solidFill>
              </a:rPr>
              <a:t>, 27 </a:t>
            </a:r>
            <a:r>
              <a:rPr lang="pt-BR" dirty="0" err="1">
                <a:solidFill>
                  <a:schemeClr val="bg1"/>
                </a:solidFill>
              </a:rPr>
              <a:t>Jul</a:t>
            </a:r>
            <a:r>
              <a:rPr lang="pt-BR" dirty="0">
                <a:solidFill>
                  <a:schemeClr val="bg1"/>
                </a:solidFill>
              </a:rPr>
              <a:t> 2009 12:28:53 GMT</a:t>
            </a:r>
          </a:p>
          <a:p>
            <a:r>
              <a:rPr lang="pt-BR" dirty="0">
                <a:solidFill>
                  <a:schemeClr val="bg1"/>
                </a:solidFill>
              </a:rPr>
              <a:t>     Server: Apache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Last-Modified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Wed</a:t>
            </a:r>
            <a:r>
              <a:rPr lang="pt-BR" dirty="0">
                <a:solidFill>
                  <a:schemeClr val="bg1"/>
                </a:solidFill>
              </a:rPr>
              <a:t>, 22 </a:t>
            </a:r>
            <a:r>
              <a:rPr lang="pt-BR" dirty="0" err="1">
                <a:solidFill>
                  <a:schemeClr val="bg1"/>
                </a:solidFill>
              </a:rPr>
              <a:t>Jul</a:t>
            </a:r>
            <a:r>
              <a:rPr lang="pt-BR" dirty="0">
                <a:solidFill>
                  <a:schemeClr val="bg1"/>
                </a:solidFill>
              </a:rPr>
              <a:t> 2009 19:15:56 GMT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ETag</a:t>
            </a:r>
            <a:r>
              <a:rPr lang="pt-BR" dirty="0">
                <a:solidFill>
                  <a:schemeClr val="bg1"/>
                </a:solidFill>
              </a:rPr>
              <a:t>: "34aa387-d-1568eb00"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Accept</a:t>
            </a:r>
            <a:r>
              <a:rPr lang="pt-BR" dirty="0">
                <a:solidFill>
                  <a:schemeClr val="bg1"/>
                </a:solidFill>
              </a:rPr>
              <a:t>-Ranges: bytes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Content-Length</a:t>
            </a:r>
            <a:r>
              <a:rPr lang="pt-BR" dirty="0">
                <a:solidFill>
                  <a:schemeClr val="bg1"/>
                </a:solidFill>
              </a:rPr>
              <a:t>: 51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Vary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Accept-Encoding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pt-BR" dirty="0" err="1">
                <a:solidFill>
                  <a:schemeClr val="bg1"/>
                </a:solidFill>
              </a:rPr>
              <a:t>Content-Type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plain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 &lt;b&gt;</a:t>
            </a:r>
            <a:r>
              <a:rPr lang="pt-BR" dirty="0" err="1">
                <a:solidFill>
                  <a:schemeClr val="bg1"/>
                </a:solidFill>
              </a:rPr>
              <a:t>Hello</a:t>
            </a:r>
            <a:r>
              <a:rPr lang="pt-BR" dirty="0">
                <a:solidFill>
                  <a:schemeClr val="bg1"/>
                </a:solidFill>
              </a:rPr>
              <a:t> World!&lt;/b&gt; </a:t>
            </a:r>
            <a:r>
              <a:rPr lang="pt-BR" dirty="0" err="1">
                <a:solidFill>
                  <a:schemeClr val="bg1"/>
                </a:solidFill>
              </a:rPr>
              <a:t>My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payload</a:t>
            </a:r>
            <a:r>
              <a:rPr lang="pt-BR" dirty="0">
                <a:solidFill>
                  <a:schemeClr val="bg1"/>
                </a:solidFill>
              </a:rPr>
              <a:t> includes a </a:t>
            </a:r>
            <a:r>
              <a:rPr lang="pt-BR" dirty="0" err="1">
                <a:solidFill>
                  <a:schemeClr val="bg1"/>
                </a:solidFill>
              </a:rPr>
              <a:t>trailing</a:t>
            </a:r>
            <a:r>
              <a:rPr lang="pt-BR" dirty="0">
                <a:solidFill>
                  <a:schemeClr val="bg1"/>
                </a:solidFill>
              </a:rPr>
              <a:t> &lt;</a:t>
            </a:r>
            <a:r>
              <a:rPr lang="pt-BR" dirty="0" err="1">
                <a:solidFill>
                  <a:schemeClr val="bg1"/>
                </a:solidFill>
              </a:rPr>
              <a:t>strong</a:t>
            </a:r>
            <a:r>
              <a:rPr lang="pt-BR" dirty="0">
                <a:solidFill>
                  <a:schemeClr val="bg1"/>
                </a:solidFill>
              </a:rPr>
              <a:t>&gt;CRLF&lt;/</a:t>
            </a:r>
            <a:r>
              <a:rPr lang="pt-BR" dirty="0" err="1">
                <a:solidFill>
                  <a:schemeClr val="bg1"/>
                </a:solidFill>
              </a:rPr>
              <a:t>strong</a:t>
            </a:r>
            <a:r>
              <a:rPr lang="pt-BR" dirty="0">
                <a:solidFill>
                  <a:schemeClr val="bg1"/>
                </a:solidFill>
              </a:rPr>
              <a:t>&gt;.</a:t>
            </a:r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EFB608-FD61-4441-B232-1381D88DD96D}"/>
              </a:ext>
            </a:extLst>
          </p:cNvPr>
          <p:cNvSpPr/>
          <p:nvPr/>
        </p:nvSpPr>
        <p:spPr>
          <a:xfrm>
            <a:off x="692458" y="1912282"/>
            <a:ext cx="3379693" cy="3488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687F0C-14C9-490A-9299-A6AE5B399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5191" y="3131249"/>
            <a:ext cx="25542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GET /hello.txt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Host: www.example.com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Accept-Language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mi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3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C8394-10B8-474B-B30A-9483A196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2" y="0"/>
            <a:ext cx="9692640" cy="753862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Domain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System - DNS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51072B-B464-4E24-9AFE-1A070357820D}"/>
              </a:ext>
            </a:extLst>
          </p:cNvPr>
          <p:cNvSpPr txBox="1"/>
          <p:nvPr/>
        </p:nvSpPr>
        <p:spPr>
          <a:xfrm>
            <a:off x="0" y="6488668"/>
            <a:ext cx="92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Referencia: </a:t>
            </a:r>
            <a:r>
              <a:rPr lang="pt-BR" dirty="0">
                <a:hlinkClick r:id="rId2"/>
              </a:rPr>
              <a:t>https://www.ietf.org/rfc/rfc1035.txt</a:t>
            </a:r>
            <a:r>
              <a:rPr lang="pt-BR" dirty="0"/>
              <a:t>  </a:t>
            </a:r>
            <a:r>
              <a:rPr lang="pt-BR" dirty="0">
                <a:hlinkClick r:id="rId3"/>
              </a:rPr>
              <a:t>http://www.rhyshaden.com/dns.htm</a:t>
            </a:r>
            <a:endParaRPr lang="pt-BR" dirty="0"/>
          </a:p>
        </p:txBody>
      </p:sp>
      <p:pic>
        <p:nvPicPr>
          <p:cNvPr id="4098" name="Picture 2" descr="Resultado de imagem para DNS tree structure">
            <a:extLst>
              <a:ext uri="{FF2B5EF4-FFF2-40B4-BE49-F238E27FC236}">
                <a16:creationId xmlns:a16="http://schemas.microsoft.com/office/drawing/2014/main" id="{D582F4D8-B1E5-4B06-96DA-5CA180C3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00" y="844727"/>
            <a:ext cx="64484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113913C-7DC7-4C46-A875-D7BF66E1CD12}"/>
              </a:ext>
            </a:extLst>
          </p:cNvPr>
          <p:cNvSpPr/>
          <p:nvPr/>
        </p:nvSpPr>
        <p:spPr>
          <a:xfrm>
            <a:off x="3240350" y="2965142"/>
            <a:ext cx="97655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85BC56C-10DB-4278-9447-96C5209C81FE}"/>
              </a:ext>
            </a:extLst>
          </p:cNvPr>
          <p:cNvSpPr/>
          <p:nvPr/>
        </p:nvSpPr>
        <p:spPr>
          <a:xfrm>
            <a:off x="3586579" y="2965142"/>
            <a:ext cx="97655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EBB7040-A22B-4D3E-AB95-CA0E7455DCF8}"/>
              </a:ext>
            </a:extLst>
          </p:cNvPr>
          <p:cNvSpPr/>
          <p:nvPr/>
        </p:nvSpPr>
        <p:spPr>
          <a:xfrm>
            <a:off x="5832629" y="2965142"/>
            <a:ext cx="97655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FA5EBE0-4E49-4ACB-B5D5-CB064822F5E5}"/>
              </a:ext>
            </a:extLst>
          </p:cNvPr>
          <p:cNvSpPr/>
          <p:nvPr/>
        </p:nvSpPr>
        <p:spPr>
          <a:xfrm>
            <a:off x="3240350" y="4163627"/>
            <a:ext cx="97655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F1A6834-7A54-46A4-9972-A847BABCC36C}"/>
              </a:ext>
            </a:extLst>
          </p:cNvPr>
          <p:cNvSpPr/>
          <p:nvPr/>
        </p:nvSpPr>
        <p:spPr>
          <a:xfrm>
            <a:off x="5832629" y="4163627"/>
            <a:ext cx="97655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1F99-78A3-4358-9EE2-682E8D89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70452"/>
            <a:ext cx="9692640" cy="832725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Servidores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9ECA0-0AD6-43F2-8575-1D95E117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7" y="1109708"/>
            <a:ext cx="10456653" cy="54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Mais conhecidos:</a:t>
            </a:r>
          </a:p>
          <a:p>
            <a:r>
              <a:rPr lang="pt-BR" u="sng" dirty="0">
                <a:latin typeface="Consolas" panose="020B0609020204030204" pitchFamily="49" charset="0"/>
              </a:rPr>
              <a:t>Apache (HTTP </a:t>
            </a:r>
            <a:r>
              <a:rPr lang="pt-BR" u="sng" dirty="0" err="1">
                <a:latin typeface="Consolas" panose="020B0609020204030204" pitchFamily="49" charset="0"/>
              </a:rPr>
              <a:t>Daemon</a:t>
            </a:r>
            <a:r>
              <a:rPr lang="pt-BR" u="sng" dirty="0">
                <a:latin typeface="Consolas" panose="020B0609020204030204" pitchFamily="49" charset="0"/>
              </a:rPr>
              <a:t> Apache);</a:t>
            </a:r>
          </a:p>
          <a:p>
            <a:pPr marL="27432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- Servidor HTTP. É um servidor do tipo HTTPD (Http </a:t>
            </a:r>
            <a:r>
              <a:rPr lang="pt-BR" dirty="0" err="1">
                <a:latin typeface="Consolas" panose="020B0609020204030204" pitchFamily="49" charset="0"/>
              </a:rPr>
              <a:t>Daemon</a:t>
            </a:r>
            <a:r>
              <a:rPr lang="pt-BR" dirty="0">
                <a:latin typeface="Consolas" panose="020B0609020204030204" pitchFamily="49" charset="0"/>
              </a:rPr>
              <a:t>). Comumente o mais usado.</a:t>
            </a:r>
          </a:p>
          <a:p>
            <a:r>
              <a:rPr lang="pt-BR" u="sng" dirty="0">
                <a:latin typeface="Consolas" panose="020B0609020204030204" pitchFamily="49" charset="0"/>
              </a:rPr>
              <a:t>IIS;</a:t>
            </a:r>
          </a:p>
          <a:p>
            <a:pPr marL="27432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- IIS (Internet </a:t>
            </a:r>
            <a:r>
              <a:rPr lang="pt-BR" dirty="0" err="1">
                <a:latin typeface="Consolas" panose="020B0609020204030204" pitchFamily="49" charset="0"/>
              </a:rPr>
              <a:t>Information</a:t>
            </a:r>
            <a:r>
              <a:rPr lang="pt-BR" dirty="0">
                <a:latin typeface="Consolas" panose="020B0609020204030204" pitchFamily="49" charset="0"/>
              </a:rPr>
              <a:t> Services) é um servidor web criado pela Microsoft para o Windows Server. </a:t>
            </a:r>
          </a:p>
          <a:p>
            <a:r>
              <a:rPr lang="pt-BR" u="sng" dirty="0" err="1">
                <a:latin typeface="Consolas" panose="020B0609020204030204" pitchFamily="49" charset="0"/>
              </a:rPr>
              <a:t>Nginx</a:t>
            </a:r>
            <a:r>
              <a:rPr lang="pt-BR" u="sng" dirty="0">
                <a:latin typeface="Consolas" panose="020B0609020204030204" pitchFamily="49" charset="0"/>
              </a:rPr>
              <a:t>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- Servidor HTTP, forte com manipulação de arquivos estáticos, indexação de arquivos, </a:t>
            </a:r>
            <a:r>
              <a:rPr lang="pt-BR" dirty="0" err="1">
                <a:latin typeface="Consolas" panose="020B0609020204030204" pitchFamily="49" charset="0"/>
              </a:rPr>
              <a:t>autoindexação</a:t>
            </a:r>
            <a:r>
              <a:rPr lang="pt-BR" dirty="0">
                <a:latin typeface="Consolas" panose="020B0609020204030204" pitchFamily="49" charset="0"/>
              </a:rPr>
              <a:t>; cache de descritor de arquivo aberto;</a:t>
            </a:r>
          </a:p>
          <a:p>
            <a:r>
              <a:rPr lang="pt-BR" u="sng" dirty="0" err="1">
                <a:latin typeface="Consolas" panose="020B0609020204030204" pitchFamily="49" charset="0"/>
              </a:rPr>
              <a:t>Lighttpd</a:t>
            </a:r>
            <a:r>
              <a:rPr lang="pt-BR" u="sng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pt-BR" dirty="0">
                <a:latin typeface="Consolas" panose="020B0609020204030204" pitchFamily="49" charset="0"/>
              </a:rPr>
              <a:t>- Servidor HTTP de código aberto otimizado para garantir velocidade de trafego. É usado pelo </a:t>
            </a:r>
            <a:r>
              <a:rPr lang="pt-BR" dirty="0" err="1">
                <a:latin typeface="Consolas" panose="020B0609020204030204" pitchFamily="49" charset="0"/>
              </a:rPr>
              <a:t>Youtube</a:t>
            </a:r>
            <a:r>
              <a:rPr lang="pt-BR" dirty="0">
                <a:latin typeface="Consolas" panose="020B0609020204030204" pitchFamily="49" charset="0"/>
              </a:rPr>
              <a:t> e </a:t>
            </a:r>
            <a:r>
              <a:rPr lang="pt-BR" dirty="0" err="1">
                <a:latin typeface="Consolas" panose="020B0609020204030204" pitchFamily="49" charset="0"/>
              </a:rPr>
              <a:t>Meebo</a:t>
            </a:r>
            <a:r>
              <a:rPr lang="pt-BR" dirty="0">
                <a:latin typeface="Consolas" panose="020B0609020204030204" pitchFamily="49" charset="0"/>
              </a:rPr>
              <a:t>.</a:t>
            </a:r>
          </a:p>
          <a:p>
            <a:r>
              <a:rPr lang="pt-BR" u="sng" dirty="0">
                <a:latin typeface="Consolas" panose="020B0609020204030204" pitchFamily="49" charset="0"/>
              </a:rPr>
              <a:t>Node.js.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- Interpretador de código Javascript server-</a:t>
            </a:r>
            <a:r>
              <a:rPr lang="pt-BR" dirty="0" err="1">
                <a:latin typeface="Consolas" panose="020B0609020204030204" pitchFamily="49" charset="0"/>
              </a:rPr>
              <a:t>side</a:t>
            </a:r>
            <a:r>
              <a:rPr lang="pt-BR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1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3A4C-2EF9-4D7B-94D4-D53AC248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03" y="207346"/>
            <a:ext cx="1294897" cy="662781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solas" panose="020B0609020204030204" pitchFamily="49" charset="0"/>
              </a:rPr>
              <a:t>GIT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44F3CF-759E-4F97-B89F-418C60ADA215}"/>
              </a:ext>
            </a:extLst>
          </p:cNvPr>
          <p:cNvSpPr txBox="1"/>
          <p:nvPr/>
        </p:nvSpPr>
        <p:spPr>
          <a:xfrm>
            <a:off x="133164" y="941034"/>
            <a:ext cx="56728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Um pouco da história: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Durante a maior parte do período (inicial) do desenvolvimento do Kernel do Linux (1991-2002) a modificações eram enviadas em patches e arquivos compactados para serem inseridos no repositório “principal” do kernel, como uma versão master. Em 2002 o Linux começou a utilizar um sistema DVCS (</a:t>
            </a:r>
            <a:r>
              <a:rPr lang="pt-BR" dirty="0" err="1">
                <a:latin typeface="Consolas" panose="020B0609020204030204" pitchFamily="49" charset="0"/>
              </a:rPr>
              <a:t>Distributed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version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control</a:t>
            </a:r>
            <a:r>
              <a:rPr lang="pt-BR" dirty="0">
                <a:latin typeface="Consolas" panose="020B0609020204030204" pitchFamily="49" charset="0"/>
              </a:rPr>
              <a:t>) chamado </a:t>
            </a:r>
            <a:r>
              <a:rPr lang="pt-BR" dirty="0" err="1">
                <a:latin typeface="Consolas" panose="020B0609020204030204" pitchFamily="49" charset="0"/>
              </a:rPr>
              <a:t>BitKeeper</a:t>
            </a:r>
            <a:r>
              <a:rPr lang="pt-BR" dirty="0">
                <a:latin typeface="Consolas" panose="020B0609020204030204" pitchFamily="49" charset="0"/>
              </a:rPr>
              <a:t>.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Por volta de 2005 o </a:t>
            </a:r>
            <a:r>
              <a:rPr lang="pt-BR" dirty="0" err="1">
                <a:latin typeface="Consolas" panose="020B0609020204030204" pitchFamily="49" charset="0"/>
              </a:rPr>
              <a:t>realacionamento</a:t>
            </a:r>
            <a:r>
              <a:rPr lang="pt-BR" dirty="0">
                <a:latin typeface="Consolas" panose="020B0609020204030204" pitchFamily="49" charset="0"/>
              </a:rPr>
              <a:t> entre a comunidade Linux e a empresa que desenvolvia o </a:t>
            </a:r>
            <a:r>
              <a:rPr lang="pt-BR" dirty="0" err="1">
                <a:latin typeface="Consolas" panose="020B0609020204030204" pitchFamily="49" charset="0"/>
              </a:rPr>
              <a:t>BitKeeper</a:t>
            </a:r>
            <a:r>
              <a:rPr lang="pt-BR" dirty="0">
                <a:latin typeface="Consolas" panose="020B0609020204030204" pitchFamily="49" charset="0"/>
              </a:rPr>
              <a:t> se desfez. Com isso, a comunidade se dedicou a desenvolver uma ferramenta própria (em particular Linus Torvalds) para o controle de versão do Kernel do Linux.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DD8C468-F1B0-4F2E-BE08-3CA1834C8098}"/>
              </a:ext>
            </a:extLst>
          </p:cNvPr>
          <p:cNvCxnSpPr/>
          <p:nvPr/>
        </p:nvCxnSpPr>
        <p:spPr>
          <a:xfrm>
            <a:off x="5939161" y="1109709"/>
            <a:ext cx="0" cy="55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6A2EBE-FC5E-491D-B5F9-A293CD5F206B}"/>
              </a:ext>
            </a:extLst>
          </p:cNvPr>
          <p:cNvSpPr txBox="1"/>
          <p:nvPr/>
        </p:nvSpPr>
        <p:spPr>
          <a:xfrm>
            <a:off x="6252840" y="9410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Objetivos: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ED997C-16C2-4CC1-99A5-42DCB5E9C9C4}"/>
              </a:ext>
            </a:extLst>
          </p:cNvPr>
          <p:cNvSpPr txBox="1"/>
          <p:nvPr/>
        </p:nvSpPr>
        <p:spPr>
          <a:xfrm>
            <a:off x="6207000" y="1772030"/>
            <a:ext cx="5049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Velocidade;</a:t>
            </a:r>
          </a:p>
          <a:p>
            <a:pPr marL="285750" indent="-285750">
              <a:buFontTx/>
              <a:buChar char="-"/>
            </a:pP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Design simples;</a:t>
            </a:r>
          </a:p>
          <a:p>
            <a:pPr marL="285750" indent="-285750">
              <a:buFontTx/>
              <a:buChar char="-"/>
            </a:pP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Suporte robusto a desenvolvimento não linear (milhares de </a:t>
            </a:r>
            <a:r>
              <a:rPr lang="pt-BR" dirty="0" err="1">
                <a:latin typeface="Consolas" panose="020B0609020204030204" pitchFamily="49" charset="0"/>
              </a:rPr>
              <a:t>branches</a:t>
            </a:r>
            <a:r>
              <a:rPr lang="pt-BR" dirty="0">
                <a:latin typeface="Consolas" panose="020B0609020204030204" pitchFamily="49" charset="0"/>
              </a:rPr>
              <a:t> paralelos);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Totalmente distribuído;</a:t>
            </a:r>
          </a:p>
          <a:p>
            <a:pPr marL="285750" indent="-285750">
              <a:buFontTx/>
              <a:buChar char="-"/>
            </a:pP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Capaz de lidar eficientemente com grandes projetos como o kernel do Linux (velocidade e volume de dados);</a:t>
            </a:r>
          </a:p>
        </p:txBody>
      </p:sp>
    </p:spTree>
    <p:extLst>
      <p:ext uri="{BB962C8B-B14F-4D97-AF65-F5344CB8AC3E}">
        <p14:creationId xmlns:p14="http://schemas.microsoft.com/office/powerpoint/2010/main" val="258708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E3578-DE74-4AF7-90FC-1DC7161A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149" y="205962"/>
            <a:ext cx="3583648" cy="708438"/>
          </a:xfrm>
        </p:spPr>
        <p:txBody>
          <a:bodyPr>
            <a:normAutofit/>
          </a:bodyPr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0690A-6CA6-4D4D-806E-F021F218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50" y="914400"/>
            <a:ext cx="8595360" cy="408373"/>
          </a:xfrm>
        </p:spPr>
        <p:txBody>
          <a:bodyPr/>
          <a:lstStyle/>
          <a:p>
            <a:r>
              <a:rPr lang="pt-BR" dirty="0"/>
              <a:t>Download: </a:t>
            </a:r>
            <a:r>
              <a:rPr lang="pt-BR" dirty="0">
                <a:hlinkClick r:id="rId2"/>
              </a:rPr>
              <a:t>https://git-scm.com/downloads</a:t>
            </a:r>
            <a:r>
              <a:rPr lang="pt-BR" dirty="0"/>
              <a:t>  (2.19.1)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ED4082-E2E7-4EF1-9714-86DF169D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9" y="3195961"/>
            <a:ext cx="6276975" cy="7239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CCC10C-A6DD-478D-AD95-FD7914179F1F}"/>
              </a:ext>
            </a:extLst>
          </p:cNvPr>
          <p:cNvSpPr txBox="1"/>
          <p:nvPr/>
        </p:nvSpPr>
        <p:spPr>
          <a:xfrm>
            <a:off x="2281684" y="282662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Configuração inicial</a:t>
            </a:r>
          </a:p>
        </p:txBody>
      </p:sp>
      <p:pic>
        <p:nvPicPr>
          <p:cNvPr id="7" name="Picture 2" descr="Resultado de imagem para tree view git">
            <a:extLst>
              <a:ext uri="{FF2B5EF4-FFF2-40B4-BE49-F238E27FC236}">
                <a16:creationId xmlns:a16="http://schemas.microsoft.com/office/drawing/2014/main" id="{A709FAE8-0AF9-48C9-A1E8-8F788585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43" y="1322773"/>
            <a:ext cx="3143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400E6F-4CB7-47E8-880F-87F728D675B4}"/>
              </a:ext>
            </a:extLst>
          </p:cNvPr>
          <p:cNvSpPr txBox="1"/>
          <p:nvPr/>
        </p:nvSpPr>
        <p:spPr>
          <a:xfrm>
            <a:off x="4065973" y="2130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Comandos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7F6692-9FE4-4EF6-9C73-64148FE5FDD4}"/>
              </a:ext>
            </a:extLst>
          </p:cNvPr>
          <p:cNvSpPr txBox="1"/>
          <p:nvPr/>
        </p:nvSpPr>
        <p:spPr>
          <a:xfrm>
            <a:off x="204182" y="1149424"/>
            <a:ext cx="10741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status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Mostra o status do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em que o usuário está. Arquivos modificados ou adicionado.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A3DED3-D4DC-48C7-9D2E-2917A05A4019}"/>
              </a:ext>
            </a:extLst>
          </p:cNvPr>
          <p:cNvSpPr txBox="1"/>
          <p:nvPr/>
        </p:nvSpPr>
        <p:spPr>
          <a:xfrm>
            <a:off x="204181" y="2011260"/>
            <a:ext cx="10741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diff</a:t>
            </a:r>
            <a:r>
              <a:rPr lang="pt-BR" dirty="0">
                <a:latin typeface="Consolas" panose="020B0609020204030204" pitchFamily="49" charset="0"/>
              </a:rPr>
              <a:t> [(</a:t>
            </a:r>
            <a:r>
              <a:rPr lang="pt-BR" dirty="0" err="1">
                <a:latin typeface="Consolas" panose="020B0609020204030204" pitchFamily="49" charset="0"/>
              </a:rPr>
              <a:t>nome_arquivo</a:t>
            </a:r>
            <a:r>
              <a:rPr lang="pt-BR" dirty="0">
                <a:latin typeface="Consolas" panose="020B0609020204030204" pitchFamily="49" charset="0"/>
              </a:rPr>
              <a:t>)(.)(</a:t>
            </a:r>
            <a:r>
              <a:rPr lang="pt-BR" dirty="0" err="1">
                <a:latin typeface="Consolas" panose="020B0609020204030204" pitchFamily="49" charset="0"/>
              </a:rPr>
              <a:t>extenção</a:t>
            </a:r>
            <a:r>
              <a:rPr lang="pt-BR" dirty="0">
                <a:latin typeface="Consolas" panose="020B0609020204030204" pitchFamily="49" charset="0"/>
              </a:rPr>
              <a:t>)]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Mostra a diferença entre o(s) arquivo(s) do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atual com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historicamente mais próximo. (Ao aparecer o “END” no final do </a:t>
            </a:r>
            <a:r>
              <a:rPr lang="pt-BR" dirty="0" err="1">
                <a:latin typeface="Consolas" panose="020B0609020204030204" pitchFamily="49" charset="0"/>
              </a:rPr>
              <a:t>prompt</a:t>
            </a:r>
            <a:r>
              <a:rPr lang="pt-BR" dirty="0">
                <a:latin typeface="Consolas" panose="020B0609020204030204" pitchFamily="49" charset="0"/>
              </a:rPr>
              <a:t> pressione “q”)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0EE0C3-D35B-4FA9-9B2B-967F68DB8FAE}"/>
              </a:ext>
            </a:extLst>
          </p:cNvPr>
          <p:cNvSpPr txBox="1"/>
          <p:nvPr/>
        </p:nvSpPr>
        <p:spPr>
          <a:xfrm>
            <a:off x="204183" y="601707"/>
            <a:ext cx="1074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Inicia o repositório adicionando uma pasta .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ao mesmo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269CDA-8514-4B89-87B8-23B3D6098D8C}"/>
              </a:ext>
            </a:extLst>
          </p:cNvPr>
          <p:cNvSpPr txBox="1"/>
          <p:nvPr/>
        </p:nvSpPr>
        <p:spPr>
          <a:xfrm>
            <a:off x="284085" y="3141515"/>
            <a:ext cx="104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log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Mostra </a:t>
            </a:r>
            <a:r>
              <a:rPr lang="pt-BR" dirty="0" err="1">
                <a:latin typeface="Consolas" panose="020B0609020204030204" pitchFamily="49" charset="0"/>
              </a:rPr>
              <a:t>hitórico</a:t>
            </a:r>
            <a:r>
              <a:rPr lang="pt-BR" dirty="0">
                <a:latin typeface="Consolas" panose="020B0609020204030204" pitchFamily="49" charset="0"/>
              </a:rPr>
              <a:t> de </a:t>
            </a:r>
            <a:r>
              <a:rPr lang="pt-BR" dirty="0" err="1">
                <a:latin typeface="Consolas" panose="020B0609020204030204" pitchFamily="49" charset="0"/>
              </a:rPr>
              <a:t>commits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1A5003-15A9-44EC-A858-021F05732F58}"/>
              </a:ext>
            </a:extLst>
          </p:cNvPr>
          <p:cNvSpPr txBox="1"/>
          <p:nvPr/>
        </p:nvSpPr>
        <p:spPr>
          <a:xfrm>
            <a:off x="204181" y="3861071"/>
            <a:ext cx="772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[(</a:t>
            </a:r>
            <a:r>
              <a:rPr lang="pt-BR" dirty="0" err="1">
                <a:latin typeface="Consolas" panose="020B0609020204030204" pitchFamily="49" charset="0"/>
              </a:rPr>
              <a:t>nome_arquivo</a:t>
            </a:r>
            <a:r>
              <a:rPr lang="pt-BR" dirty="0">
                <a:latin typeface="Consolas" panose="020B0609020204030204" pitchFamily="49" charset="0"/>
              </a:rPr>
              <a:t>)(.)(</a:t>
            </a:r>
            <a:r>
              <a:rPr lang="pt-BR" dirty="0" err="1">
                <a:latin typeface="Consolas" panose="020B0609020204030204" pitchFamily="49" charset="0"/>
              </a:rPr>
              <a:t>extenção</a:t>
            </a:r>
            <a:r>
              <a:rPr lang="pt-BR" dirty="0">
                <a:latin typeface="Consolas" panose="020B0609020204030204" pitchFamily="49" charset="0"/>
              </a:rPr>
              <a:t>)]|*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Adiciona um ou mais arquivos para a área de “</a:t>
            </a:r>
            <a:r>
              <a:rPr lang="pt-BR" dirty="0" err="1">
                <a:latin typeface="Consolas" panose="020B0609020204030204" pitchFamily="49" charset="0"/>
              </a:rPr>
              <a:t>staged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2D6BF5-7296-4BC7-8F7F-3B29D6579AA5}"/>
              </a:ext>
            </a:extLst>
          </p:cNvPr>
          <p:cNvSpPr txBox="1"/>
          <p:nvPr/>
        </p:nvSpPr>
        <p:spPr>
          <a:xfrm>
            <a:off x="204184" y="4662256"/>
            <a:ext cx="1099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[-m “(mensagem)”]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Recupera todos os arquivos modificados que estiverem na “</a:t>
            </a:r>
            <a:r>
              <a:rPr lang="pt-BR" dirty="0" err="1">
                <a:latin typeface="Consolas" panose="020B0609020204030204" pitchFamily="49" charset="0"/>
              </a:rPr>
              <a:t>staged</a:t>
            </a:r>
            <a:r>
              <a:rPr lang="pt-BR" dirty="0">
                <a:latin typeface="Consolas" panose="020B0609020204030204" pitchFamily="49" charset="0"/>
              </a:rPr>
              <a:t>” e adiciona a história do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atual</a:t>
            </a:r>
          </a:p>
          <a:p>
            <a:pPr marL="742950" lvl="1" indent="-285750">
              <a:buFontTx/>
              <a:buChar char="-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541ABA-0448-478F-A72B-59BDCCF058AC}"/>
              </a:ext>
            </a:extLst>
          </p:cNvPr>
          <p:cNvSpPr txBox="1"/>
          <p:nvPr/>
        </p:nvSpPr>
        <p:spPr>
          <a:xfrm>
            <a:off x="204183" y="5606664"/>
            <a:ext cx="726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checkout [-b “</a:t>
            </a:r>
            <a:r>
              <a:rPr lang="pt-BR" dirty="0" err="1">
                <a:latin typeface="Consolas" panose="020B0609020204030204" pitchFamily="49" charset="0"/>
              </a:rPr>
              <a:t>nome_do_branch</a:t>
            </a:r>
            <a:r>
              <a:rPr lang="pt-BR" dirty="0">
                <a:latin typeface="Consolas" panose="020B0609020204030204" pitchFamily="49" charset="0"/>
              </a:rPr>
              <a:t>”] [</a:t>
            </a:r>
            <a:r>
              <a:rPr lang="pt-BR" dirty="0" err="1">
                <a:latin typeface="Consolas" panose="020B0609020204030204" pitchFamily="49" charset="0"/>
              </a:rPr>
              <a:t>nome_do_branch</a:t>
            </a:r>
            <a:r>
              <a:rPr lang="pt-BR" dirty="0">
                <a:latin typeface="Consolas" panose="020B0609020204030204" pitchFamily="49" charset="0"/>
              </a:rPr>
              <a:t>]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Adiciona ou move 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atual para outro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53823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ONSOLAS_TOTAL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514</TotalTime>
  <Words>2334</Words>
  <Application>Microsoft Office PowerPoint</Application>
  <PresentationFormat>Widescreen</PresentationFormat>
  <Paragraphs>341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Consolas</vt:lpstr>
      <vt:lpstr>Courier New</vt:lpstr>
      <vt:lpstr>Fira Mono</vt:lpstr>
      <vt:lpstr>Wingdings</vt:lpstr>
      <vt:lpstr>Wingdings 2</vt:lpstr>
      <vt:lpstr>Exibir</vt:lpstr>
      <vt:lpstr>  </vt:lpstr>
      <vt:lpstr>Protocolos de comunicação</vt:lpstr>
      <vt:lpstr>Apresentação do PowerPoint</vt:lpstr>
      <vt:lpstr>Apresentação do PowerPoint</vt:lpstr>
      <vt:lpstr>Domain Name System - DNS</vt:lpstr>
      <vt:lpstr>Servidores WEB</vt:lpstr>
      <vt:lpstr>GIT</vt:lpstr>
      <vt:lpstr>Instalação</vt:lpstr>
      <vt:lpstr>Apresentação do PowerPoint</vt:lpstr>
      <vt:lpstr>Apresentação do PowerPoint</vt:lpstr>
      <vt:lpstr>Apresentação do PowerPoint</vt:lpstr>
      <vt:lpstr>Versionamento com GIT</vt:lpstr>
      <vt:lpstr>Apresentação do PowerPoint</vt:lpstr>
      <vt:lpstr>Apresentação do PowerPoint</vt:lpstr>
      <vt:lpstr>HTML5 &amp; friends</vt:lpstr>
      <vt:lpstr>Semântica </vt:lpstr>
      <vt:lpstr>Conectividade</vt:lpstr>
      <vt:lpstr>Javascript </vt:lpstr>
      <vt:lpstr>Apresentação do PowerPoint</vt:lpstr>
      <vt:lpstr>Condicionantes: for</vt:lpstr>
      <vt:lpstr>Arrays</vt:lpstr>
      <vt:lpstr>Objetos</vt:lpstr>
      <vt:lpstr>jQuery</vt:lpstr>
      <vt:lpstr>Apresentação do PowerPoint</vt:lpstr>
      <vt:lpstr>PHP básico</vt:lpstr>
      <vt:lpstr>Tipos</vt:lpstr>
      <vt:lpstr>Strings</vt:lpstr>
      <vt:lpstr>Arrays</vt:lpstr>
      <vt:lpstr>Objetos</vt:lpstr>
      <vt:lpstr>Conexao com banco de dados (MySql)</vt:lpstr>
      <vt:lpstr>Apresentação do PowerPoint</vt:lpstr>
      <vt:lpstr>Apresentação do PowerPoint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 </dc:title>
  <dc:creator>Bruno Luiz K.</dc:creator>
  <cp:lastModifiedBy>Bruno Luiz K.</cp:lastModifiedBy>
  <cp:revision>51</cp:revision>
  <dcterms:created xsi:type="dcterms:W3CDTF">2018-10-22T23:05:58Z</dcterms:created>
  <dcterms:modified xsi:type="dcterms:W3CDTF">2018-10-27T02:19:24Z</dcterms:modified>
</cp:coreProperties>
</file>