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view3D>
      <c:rAngAx val="1"/>
    </c:view3D>
    <c:floor>
      <c:spPr>
        <a:solidFill>
          <a:srgbClr val="000000">
            <a:alpha val="70000"/>
          </a:srgbClr>
        </a:solidFill>
        <a:ln>
          <a:solidFill>
            <a:srgbClr val="000000"/>
          </a:solidFill>
        </a:ln>
      </c:spPr>
    </c:floor>
    <c:sideWall>
      <c:spPr>
        <a:gradFill>
          <a:gsLst>
            <a:gs pos="0">
              <a:srgbClr val="000000">
                <a:alpha val="0"/>
              </a:srgbClr>
            </a:gs>
            <a:gs pos="50000">
              <a:srgbClr val="000000">
                <a:alpha val="9000"/>
              </a:srgbClr>
            </a:gs>
            <a:gs pos="100000">
              <a:srgbClr val="000000">
                <a:alpha val="40000"/>
              </a:srgbClr>
            </a:gs>
          </a:gsLst>
          <a:lin ang="5400000" scaled="0"/>
        </a:gradFill>
      </c:spPr>
    </c:sideWall>
    <c:backWall>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cylinder"/>
        <c:axId val="75737728"/>
        <c:axId val="75743616"/>
        <c:axId val="0"/>
      </c:bar3DChart>
      <c:catAx>
        <c:axId val="75737728"/>
        <c:scaling>
          <c:orientation val="minMax"/>
        </c:scaling>
        <c:axPos val="b"/>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en-US"/>
          </a:p>
        </c:txPr>
        <c:crossAx val="75743616"/>
        <c:crosses val="autoZero"/>
        <c:auto val="1"/>
        <c:lblAlgn val="ctr"/>
        <c:lblOffset val="100"/>
      </c:catAx>
      <c:valAx>
        <c:axId val="75743616"/>
        <c:scaling>
          <c:orientation val="minMax"/>
        </c:scaling>
        <c:axPos val="l"/>
        <c:majorGridlines>
          <c:spPr>
            <a:ln>
              <a:solidFill>
                <a:schemeClr val="bg2"/>
              </a:solidFill>
            </a:ln>
          </c:spPr>
        </c:majorGridlines>
        <c:numFmt formatCode="General" sourceLinked="1"/>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en-US"/>
          </a:p>
        </c:txPr>
        <c:crossAx val="75737728"/>
        <c:crosses val="autoZero"/>
        <c:crossBetween val="between"/>
        <c:majorUnit val="1"/>
      </c:valAx>
    </c:plotArea>
    <c:legend>
      <c:legendPos val="r"/>
      <c:layout/>
      <c:txPr>
        <a:bodyPr/>
        <a:lstStyle/>
        <a:p>
          <a:pPr>
            <a:defRPr sz="2800">
              <a:effectLst>
                <a:outerShdw blurRad="38100" dist="38100" dir="2700000" algn="tl">
                  <a:srgbClr val="000000">
                    <a:alpha val="43137"/>
                  </a:srgbClr>
                </a:outerShdw>
              </a:effectLst>
            </a:defRPr>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hart>
    <c:title>
      <c:layout/>
      <c:txPr>
        <a:bodyPr/>
        <a:lstStyle/>
        <a:p>
          <a:pPr>
            <a:defRPr sz="4400" b="0"/>
          </a:pPr>
          <a:endParaRPr lang="en-US"/>
        </a:p>
      </c:txPr>
    </c:title>
    <c:view3D>
      <c:rotX val="30"/>
      <c:hPercent val="50"/>
      <c:depthPercent val="100"/>
      <c:perspective val="30"/>
    </c:view3D>
    <c:plotArea>
      <c:layout>
        <c:manualLayout>
          <c:layoutTarget val="inner"/>
          <c:xMode val="edge"/>
          <c:yMode val="edge"/>
          <c:x val="1.1711726218271842E-3"/>
          <c:y val="0.16578725939722269"/>
          <c:w val="0.71714774916939061"/>
          <c:h val="0.82881511893089443"/>
        </c:manualLayout>
      </c:layout>
      <c:pie3DChart>
        <c:varyColors val="1"/>
        <c:ser>
          <c:idx val="0"/>
          <c:order val="0"/>
          <c:tx>
            <c:strRef>
              <c:f>Sheet1!$B$1</c:f>
              <c:strCache>
                <c:ptCount val="1"/>
                <c:pt idx="0">
                  <c:v>Chart Title</c:v>
                </c:pt>
              </c:strCache>
            </c:strRef>
          </c:tx>
          <c:dLbls>
            <c:numFmt formatCode="General" sourceLinked="0"/>
            <c:txPr>
              <a:bodyPr/>
              <a:lstStyle/>
              <a:p>
                <a:pPr>
                  <a:defRPr sz="2800">
                    <a:effectLst>
                      <a:outerShdw blurRad="38100" dist="38100" dir="2700000" algn="tl">
                        <a:srgbClr val="000000">
                          <a:alpha val="43137"/>
                        </a:srgbClr>
                      </a:outerShdw>
                    </a:effectLst>
                  </a:defRPr>
                </a:pPr>
                <a:endParaRPr lang="en-US"/>
              </a:p>
            </c:txPr>
            <c:showPercent val="1"/>
            <c:showLeaderLines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pie3DChart>
    </c:plotArea>
    <c:legend>
      <c:legendPos val="r"/>
      <c:layout>
        <c:manualLayout>
          <c:xMode val="edge"/>
          <c:yMode val="edge"/>
          <c:x val="0.71349145773956313"/>
          <c:y val="0.33069235618712822"/>
          <c:w val="0.27832858316023529"/>
          <c:h val="0.42146170730847005"/>
        </c:manualLayout>
      </c:layout>
      <c:txPr>
        <a:bodyPr/>
        <a:lstStyle/>
        <a:p>
          <a:pPr>
            <a:defRPr sz="3200">
              <a:effectLst>
                <a:outerShdw blurRad="38100" dist="38100" dir="2700000" algn="tl">
                  <a:srgbClr val="000000">
                    <a:alpha val="43137"/>
                  </a:srgbClr>
                </a:outerShdw>
              </a:effectLst>
            </a:defRPr>
          </a:pPr>
          <a:endParaRPr lang="en-US"/>
        </a:p>
      </c:txPr>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er>
        <c:marker val="1"/>
        <c:axId val="44012288"/>
        <c:axId val="44014208"/>
      </c:lineChart>
      <c:catAx>
        <c:axId val="44012288"/>
        <c:scaling>
          <c:orientation val="minMax"/>
        </c:scaling>
        <c:axPos val="b"/>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44014208"/>
        <c:crosses val="autoZero"/>
        <c:auto val="1"/>
        <c:lblAlgn val="ctr"/>
        <c:lblOffset val="100"/>
      </c:catAx>
      <c:valAx>
        <c:axId val="44014208"/>
        <c:scaling>
          <c:orientation val="minMax"/>
        </c:scaling>
        <c:axPos val="l"/>
        <c:majorGridlines>
          <c:spPr>
            <a:ln>
              <a:solidFill>
                <a:schemeClr val="bg2"/>
              </a:solidFill>
            </a:ln>
          </c:spPr>
        </c:majorGridlines>
        <c:numFmt formatCode="General" sourceLinked="1"/>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44012288"/>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layout/>
      <c:txPr>
        <a:bodyPr/>
        <a:lstStyle/>
        <a:p>
          <a:pPr>
            <a:defRPr sz="2800">
              <a:effectLst>
                <a:outerShdw blurRad="38100" dist="38100" dir="2700000" algn="tl">
                  <a:srgbClr val="000000">
                    <a:alpha val="43137"/>
                  </a:srgbClr>
                </a:outerShdw>
              </a:effectLst>
            </a:defRPr>
          </a:pPr>
          <a:endParaRPr lang="en-US"/>
        </a:p>
      </c:txPr>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6"/>
  <c:chart>
    <c:plotArea>
      <c:layout/>
      <c:areaChart>
        <c:grouping val="stacked"/>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43917312"/>
        <c:axId val="43918848"/>
      </c:areaChart>
      <c:catAx>
        <c:axId val="43917312"/>
        <c:scaling>
          <c:orientation val="minMax"/>
        </c:scaling>
        <c:axPos val="b"/>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43918848"/>
        <c:crosses val="autoZero"/>
        <c:auto val="1"/>
        <c:lblAlgn val="ctr"/>
        <c:lblOffset val="100"/>
      </c:catAx>
      <c:valAx>
        <c:axId val="43918848"/>
        <c:scaling>
          <c:orientation val="minMax"/>
        </c:scaling>
        <c:axPos val="l"/>
        <c:majorGridlines>
          <c:spPr>
            <a:ln>
              <a:solidFill>
                <a:schemeClr val="bg2"/>
              </a:solidFill>
            </a:ln>
          </c:spPr>
        </c:majorGridlines>
        <c:numFmt formatCode="General" sourceLinked="1"/>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43917312"/>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13"/>
          <c:y val="0.33972823971405147"/>
          <c:w val="0.24759475150803734"/>
          <c:h val="0.31658704122168735"/>
        </c:manualLayout>
      </c:layout>
      <c:txPr>
        <a:bodyPr/>
        <a:lstStyle/>
        <a:p>
          <a:pPr>
            <a:defRPr sz="2800">
              <a:effectLst>
                <a:outerShdw blurRad="38100" dist="38100" dir="2700000" algn="tl">
                  <a:srgbClr val="000000">
                    <a:alpha val="43137"/>
                  </a:srgbClr>
                </a:outerShdw>
              </a:effectLst>
            </a:defRPr>
          </a:pPr>
          <a:endParaRPr lang="en-US"/>
        </a:p>
      </c:txPr>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pPr/>
              <a:t>1/11/2010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1/11/2010 2:16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Arial" pitchFamily="34" charset="0"/>
                <a:cs typeface="Arial" pitchFamily="34" charset="0"/>
              </a:defRPr>
            </a:lvl1pPr>
          </a:lstStyle>
          <a:p>
            <a:r>
              <a:rPr lang="en-US" smtClean="0"/>
              <a:t>Click to edit Master title </a:t>
            </a:r>
            <a:r>
              <a:rPr lang="en-US" smtClean="0"/>
              <a:t>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latin typeface="Verdana"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Arial" pitchFamily="34" charset="0"/>
          <a:ea typeface="+mn-ea"/>
          <a:cs typeface="Arial" pitchFamily="34"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Verdana" pitchFamily="34" charset="0"/>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Verdana" pitchFamily="34" charset="0"/>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Verdana" pitchFamily="34" charset="0"/>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Verdana" pitchFamily="34" charset="0"/>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Verdana"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t>Easy Project Management EPM</a:t>
            </a:r>
            <a:endParaRPr lang="en-US" dirty="0"/>
          </a:p>
        </p:txBody>
      </p:sp>
      <p:sp>
        <p:nvSpPr>
          <p:cNvPr id="3" name="Subtitle 2"/>
          <p:cNvSpPr>
            <a:spLocks noGrp="1"/>
          </p:cNvSpPr>
          <p:nvPr>
            <p:ph type="subTitle" idx="1"/>
          </p:nvPr>
        </p:nvSpPr>
        <p:spPr>
          <a:xfrm>
            <a:off x="730249" y="3733800"/>
            <a:ext cx="7681913" cy="2667000"/>
          </a:xfrm>
        </p:spPr>
        <p:txBody>
          <a:bodyPr>
            <a:normAutofit fontScale="92500" lnSpcReduction="10000"/>
          </a:bodyPr>
          <a:lstStyle/>
          <a:p>
            <a:r>
              <a:rPr lang="en-US" smtClean="0"/>
              <a:t>Nhóm 16:</a:t>
            </a:r>
          </a:p>
          <a:p>
            <a:pPr>
              <a:lnSpc>
                <a:spcPct val="150000"/>
              </a:lnSpc>
            </a:pPr>
            <a:r>
              <a:rPr lang="en-US" sz="2800" smtClean="0"/>
              <a:t>Vũ Ngọc Hưng</a:t>
            </a:r>
          </a:p>
          <a:p>
            <a:pPr>
              <a:lnSpc>
                <a:spcPct val="150000"/>
              </a:lnSpc>
            </a:pPr>
            <a:r>
              <a:rPr lang="en-US" sz="2800" smtClean="0"/>
              <a:t>Lê Đăng Hải</a:t>
            </a:r>
          </a:p>
          <a:p>
            <a:pPr>
              <a:lnSpc>
                <a:spcPct val="150000"/>
              </a:lnSpc>
            </a:pPr>
            <a:r>
              <a:rPr lang="en-US" sz="2800" smtClean="0"/>
              <a:t>Vương Hà Thanh Mẫn</a:t>
            </a:r>
          </a:p>
          <a:p>
            <a:pPr>
              <a:lnSpc>
                <a:spcPct val="150000"/>
              </a:lnSpc>
            </a:pPr>
            <a:r>
              <a:rPr lang="en-US" sz="2800" smtClean="0"/>
              <a:t>Nguyễn Minh Toàn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Partner Title</a:t>
            </a:r>
            <a:endParaRPr lang="en-US" dirty="0"/>
          </a:p>
        </p:txBody>
      </p:sp>
      <p:sp>
        <p:nvSpPr>
          <p:cNvPr id="3" name="Subtitle 2"/>
          <p:cNvSpPr>
            <a:spLocks noGrp="1"/>
          </p:cNvSpPr>
          <p:nvPr>
            <p:ph type="subTitle" idx="1"/>
          </p:nvPr>
        </p:nvSpPr>
        <p:spPr>
          <a:xfrm>
            <a:off x="1368955" y="4344988"/>
            <a:ext cx="7043208" cy="1370012"/>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lang="en-US" dirty="0" smtClean="0"/>
              <a:t>p</a:t>
            </a:r>
            <a:r>
              <a:rPr smtClean="0"/>
              <a:t>a</a:t>
            </a:r>
            <a:r>
              <a:rPr spc="-333"/>
              <a:t>r</a:t>
            </a:r>
            <a:r>
              <a:rPr smtClean="0"/>
              <a:t>tner </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Customer Title</a:t>
            </a:r>
            <a:endParaRPr lang="en-US" dirty="0"/>
          </a:p>
        </p:txBody>
      </p:sp>
      <p:sp>
        <p:nvSpPr>
          <p:cNvPr id="3" name="Subtitle 2"/>
          <p:cNvSpPr>
            <a:spLocks noGrp="1"/>
          </p:cNvSpPr>
          <p:nvPr>
            <p:ph type="subTitle" idx="1"/>
          </p:nvPr>
        </p:nvSpPr>
        <p:spPr>
          <a:xfrm>
            <a:off x="1368955" y="4344988"/>
            <a:ext cx="7043208" cy="1370012"/>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smtClean="0"/>
              <a:t>customer</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Announcement Title</a:t>
            </a:r>
            <a:endParaRPr lang="en-US" dirty="0"/>
          </a:p>
        </p:txBody>
      </p:sp>
      <p:sp>
        <p:nvSpPr>
          <p:cNvPr id="4" name="Text Placeholder 3"/>
          <p:cNvSpPr>
            <a:spLocks noGrp="1"/>
          </p:cNvSpPr>
          <p:nvPr>
            <p:ph type="body" sz="quarter" idx="10"/>
          </p:nvPr>
        </p:nvSpPr>
        <p:spPr/>
        <p:txBody>
          <a:bodyPr/>
          <a:lstStyle/>
          <a:p>
            <a:r>
              <a:rPr smtClean="0"/>
              <a:t>announcing</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PowerPoint Template</a:t>
            </a:r>
            <a:br>
              <a:rPr lang="en-US" dirty="0" smtClean="0"/>
            </a:br>
            <a:r>
              <a:rPr lang="en-US" sz="3600" dirty="0" smtClean="0">
                <a:solidFill>
                  <a:schemeClr val="tx2"/>
                </a:solidFill>
              </a:rPr>
              <a:t>Subtitle color</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lnSpcReduction="10000"/>
          </a:bodyPr>
          <a:lstStyle/>
          <a:p>
            <a:r>
              <a:rPr lang="en-US" dirty="0" smtClean="0"/>
              <a:t>Example of a slide with a subhead</a:t>
            </a:r>
          </a:p>
          <a:p>
            <a:pPr lvl="1"/>
            <a:r>
              <a:rPr lang="en-US" dirty="0" smtClean="0"/>
              <a:t>Set the slide title in “title case”</a:t>
            </a:r>
          </a:p>
          <a:p>
            <a:pPr lvl="1"/>
            <a:r>
              <a:rPr lang="en-US" dirty="0" smtClean="0"/>
              <a:t>Set subheads in “sentence case”</a:t>
            </a:r>
          </a:p>
          <a:p>
            <a:pPr lvl="1"/>
            <a:r>
              <a:rPr lang="en-US" dirty="0" smtClean="0"/>
              <a:t>Generally set subhead to 36pt or smaller so it will fit on a single line</a:t>
            </a:r>
          </a:p>
          <a:p>
            <a:pPr lvl="1"/>
            <a:r>
              <a:rPr lang="en-US" dirty="0" smtClean="0"/>
              <a:t>The subhead color is defined for this template but must be selected. In PowerPoint 2007, it is the fourth font color from the left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Title</a:t>
            </a:r>
            <a:endParaRPr lang="en-US" dirty="0"/>
          </a:p>
        </p:txBody>
      </p:sp>
      <p:sp>
        <p:nvSpPr>
          <p:cNvPr id="3" name="Subtitle 2"/>
          <p:cNvSpPr>
            <a:spLocks noGrp="1"/>
          </p:cNvSpPr>
          <p:nvPr>
            <p:ph type="subTitle" idx="1"/>
          </p:nvPr>
        </p:nvSpPr>
        <p:spPr>
          <a:xfrm>
            <a:off x="1368955" y="4344988"/>
            <a:ext cx="7043208" cy="1370012"/>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Video Title</a:t>
            </a:r>
            <a:endParaRPr lang="en-US" dirty="0"/>
          </a:p>
        </p:txBody>
      </p:sp>
      <p:sp>
        <p:nvSpPr>
          <p:cNvPr id="4" name="Text Placeholder 3"/>
          <p:cNvSpPr>
            <a:spLocks noGrp="1"/>
          </p:cNvSpPr>
          <p:nvPr>
            <p:ph type="body" sz="quarter" idx="10"/>
          </p:nvPr>
        </p:nvSpPr>
        <p:spPr/>
        <p:txBody>
          <a:bodyPr/>
          <a:lstStyle/>
          <a:p>
            <a:r>
              <a:rPr smtClean="0"/>
              <a:t>video</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0286709">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10286709</Template>
  <TotalTime>5</TotalTime>
  <Words>1092</Words>
  <Application>Microsoft Office PowerPoint</Application>
  <PresentationFormat>On-screen Show (4:3)</PresentationFormat>
  <Paragraphs>86</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10286709</vt:lpstr>
      <vt:lpstr>White with Courier font for code slides</vt:lpstr>
      <vt:lpstr>Easy Project Management EPM</vt:lpstr>
      <vt:lpstr>PowerPoint Guidelines</vt:lpstr>
      <vt:lpstr>PowerPoint Template Subtitle color</vt:lpstr>
      <vt:lpstr>Bar Chart Example</vt:lpstr>
      <vt:lpstr>Pie Chart Example</vt:lpstr>
      <vt:lpstr>Line Chart Example</vt:lpstr>
      <vt:lpstr>Area Chart Example</vt:lpstr>
      <vt:lpstr>Demo Title</vt:lpstr>
      <vt:lpstr>Video Title</vt:lpstr>
      <vt:lpstr>Partner Title</vt:lpstr>
      <vt:lpstr>Customer Title</vt:lpstr>
      <vt:lpstr>Announcement Title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home</dc:creator>
  <cp:lastModifiedBy>home</cp:lastModifiedBy>
  <cp:revision>4</cp:revision>
  <dcterms:created xsi:type="dcterms:W3CDTF">2010-01-09T06:10:03Z</dcterms:created>
  <dcterms:modified xsi:type="dcterms:W3CDTF">2010-01-10T19:21:18Z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TC102867091033</vt:lpwstr>
  </property>
</Properties>
</file>