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35"/>
  </p:handoutMasterIdLst>
  <p:sldIdLst>
    <p:sldId id="256" r:id="rId3"/>
    <p:sldId id="257" r:id="rId4"/>
    <p:sldId id="268" r:id="rId5"/>
    <p:sldId id="267" r:id="rId6"/>
    <p:sldId id="258" r:id="rId7"/>
    <p:sldId id="259" r:id="rId9"/>
    <p:sldId id="260" r:id="rId10"/>
    <p:sldId id="261" r:id="rId11"/>
    <p:sldId id="262" r:id="rId12"/>
    <p:sldId id="278" r:id="rId13"/>
    <p:sldId id="279" r:id="rId14"/>
    <p:sldId id="276" r:id="rId15"/>
    <p:sldId id="296" r:id="rId16"/>
    <p:sldId id="263" r:id="rId17"/>
    <p:sldId id="264" r:id="rId18"/>
    <p:sldId id="265" r:id="rId19"/>
    <p:sldId id="266" r:id="rId20"/>
    <p:sldId id="280" r:id="rId21"/>
    <p:sldId id="281" r:id="rId22"/>
    <p:sldId id="284" r:id="rId23"/>
    <p:sldId id="285" r:id="rId24"/>
    <p:sldId id="286" r:id="rId25"/>
    <p:sldId id="294" r:id="rId26"/>
    <p:sldId id="288" r:id="rId27"/>
    <p:sldId id="292" r:id="rId28"/>
    <p:sldId id="289" r:id="rId29"/>
    <p:sldId id="293" r:id="rId30"/>
    <p:sldId id="287" r:id="rId31"/>
    <p:sldId id="290" r:id="rId32"/>
    <p:sldId id="313" r:id="rId33"/>
    <p:sldId id="31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docs.docker.com/engine/swarm/#feature-highlights" TargetMode="Externa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hub.docker.com&#13;"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83080" y="398780"/>
            <a:ext cx="8034020" cy="367665"/>
          </a:xfrm>
          <a:prstGeom prst="rect">
            <a:avLst/>
          </a:prstGeom>
          <a:noFill/>
        </p:spPr>
        <p:txBody>
          <a:bodyPr wrap="square" rtlCol="0">
            <a:spAutoFit/>
          </a:bodyPr>
          <a:p>
            <a:pPr algn="ctr"/>
            <a:r>
              <a:rPr lang="x-none" altLang="en-US"/>
              <a:t>Báo cáo tìm hiểu về Docker Swarm.</a:t>
            </a:r>
            <a:endParaRPr lang="x-none" altLang="en-US"/>
          </a:p>
        </p:txBody>
      </p:sp>
      <p:pic>
        <p:nvPicPr>
          <p:cNvPr id="5" name="Picture 4" descr="logo"/>
          <p:cNvPicPr>
            <a:picLocks noChangeAspect="1"/>
          </p:cNvPicPr>
          <p:nvPr/>
        </p:nvPicPr>
        <p:blipFill>
          <a:blip r:embed="rId1"/>
          <a:stretch>
            <a:fillRect/>
          </a:stretch>
        </p:blipFill>
        <p:spPr>
          <a:xfrm>
            <a:off x="2364105" y="795655"/>
            <a:ext cx="6769100" cy="56324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5925" y="1064895"/>
            <a:ext cx="11346815" cy="3931920"/>
          </a:xfrm>
          <a:prstGeom prst="rect">
            <a:avLst/>
          </a:prstGeom>
          <a:noFill/>
        </p:spPr>
        <p:txBody>
          <a:bodyPr wrap="square" rtlCol="0" anchor="t">
            <a:spAutoFit/>
          </a:bodyPr>
          <a:p>
            <a:r>
              <a:rPr lang="en-US">
                <a:latin typeface="Times New Roman" charset="0"/>
                <a:sym typeface="+mn-ea"/>
              </a:rPr>
              <a:t>- Có 2 kiểu service là:</a:t>
            </a:r>
            <a:endParaRPr lang="en-US">
              <a:latin typeface="Times New Roman" charset="0"/>
              <a:sym typeface="+mn-ea"/>
            </a:endParaRPr>
          </a:p>
          <a:p>
            <a:endParaRPr lang="en-US">
              <a:latin typeface="Times New Roman" charset="0"/>
            </a:endParaRPr>
          </a:p>
          <a:p>
            <a:r>
              <a:rPr lang="en-US">
                <a:latin typeface="Times New Roman" charset="0"/>
                <a:sym typeface="+mn-ea"/>
              </a:rPr>
              <a:t> - </a:t>
            </a:r>
            <a:r>
              <a:rPr lang="en-US" b="1">
                <a:latin typeface="Times New Roman" charset="0"/>
                <a:sym typeface="+mn-ea"/>
              </a:rPr>
              <a:t>Replicated Service</a:t>
            </a:r>
            <a:r>
              <a:rPr lang="en-US">
                <a:latin typeface="Times New Roman" charset="0"/>
                <a:sym typeface="+mn-ea"/>
              </a:rPr>
              <a:t>: ở chế độ này thì swarm manager sẽ xác định số lượng các bản sao mà một task của một service sẽ được chạy trên các nodes dựa theo sự mong muốn của người dùng.</a:t>
            </a:r>
            <a:endParaRPr lang="en-US">
              <a:latin typeface="Times New Roman" charset="0"/>
            </a:endParaRPr>
          </a:p>
          <a:p>
            <a:endParaRPr lang="en-US">
              <a:latin typeface="Times New Roman" charset="0"/>
            </a:endParaRPr>
          </a:p>
          <a:p>
            <a:r>
              <a:rPr lang="en-US">
                <a:latin typeface="Times New Roman" charset="0"/>
                <a:sym typeface="+mn-ea"/>
              </a:rPr>
              <a:t> - </a:t>
            </a:r>
            <a:r>
              <a:rPr lang="en-US" b="1">
                <a:latin typeface="Times New Roman" charset="0"/>
                <a:sym typeface="+mn-ea"/>
              </a:rPr>
              <a:t>Global Services</a:t>
            </a:r>
            <a:r>
              <a:rPr lang="x-none" altLang="en-US">
                <a:latin typeface="Times New Roman" charset="0"/>
                <a:sym typeface="+mn-ea"/>
              </a:rPr>
              <a:t>:</a:t>
            </a:r>
            <a:r>
              <a:rPr lang="en-US">
                <a:latin typeface="Times New Roman" charset="0"/>
                <a:sym typeface="+mn-ea"/>
              </a:rPr>
              <a:t> ở chế độ này swarm manager sẽ chạy một task cho một service trên tất cả các node có khả năng chạy được trong cluster</a:t>
            </a:r>
            <a:endParaRPr lang="en-US">
              <a:latin typeface="Times New Roman" charset="0"/>
              <a:sym typeface="+mn-ea"/>
            </a:endParaRPr>
          </a:p>
          <a:p>
            <a:endParaRPr lang="en-US" altLang="en-US">
              <a:latin typeface="Times New Roman" charset="0"/>
              <a:sym typeface="+mn-ea"/>
            </a:endParaRPr>
          </a:p>
          <a:p>
            <a:r>
              <a:rPr lang="x-none" altLang="en-US">
                <a:latin typeface="Times New Roman" charset="0"/>
                <a:sym typeface="+mn-ea"/>
              </a:rPr>
              <a:t> - Ngoài ra, nếu người dùng tạo một service mà trong cluster hiện tại chưa có node nào có khả năng chạy service đó thì service đó sẽ được đưa về chế độ Pending Service</a:t>
            </a:r>
            <a:endParaRPr lang="x-none" altLang="en-US">
              <a:latin typeface="Times New Roman" charset="0"/>
              <a:sym typeface="+mn-ea"/>
            </a:endParaRPr>
          </a:p>
          <a:p>
            <a:endParaRPr lang="x-none" altLang="en-US">
              <a:latin typeface="Times New Roman" charset="0"/>
              <a:sym typeface="+mn-ea"/>
            </a:endParaRPr>
          </a:p>
          <a:p>
            <a:r>
              <a:rPr lang="x-none" altLang="en-US">
                <a:latin typeface="Times New Roman" charset="0"/>
                <a:sym typeface="+mn-ea"/>
              </a:rPr>
              <a:t> - Service có thể bị Pending mãi mãi nếu không có node nào trong cluster có khả năng thỏa mãn yêu cầu sử dụng của service.</a:t>
            </a:r>
            <a:endParaRPr lang="x-none" altLang="en-US">
              <a:latin typeface="Times New Roman" charset="0"/>
              <a:sym typeface="+mn-ea"/>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warm replicated"/>
          <p:cNvPicPr>
            <a:picLocks noChangeAspect="1"/>
          </p:cNvPicPr>
          <p:nvPr/>
        </p:nvPicPr>
        <p:blipFill>
          <a:blip r:embed="rId1"/>
          <a:stretch>
            <a:fillRect/>
          </a:stretch>
        </p:blipFill>
        <p:spPr>
          <a:xfrm>
            <a:off x="2393950" y="379730"/>
            <a:ext cx="8161655" cy="4847590"/>
          </a:xfrm>
          <a:prstGeom prst="rect">
            <a:avLst/>
          </a:prstGeom>
        </p:spPr>
      </p:pic>
      <p:sp>
        <p:nvSpPr>
          <p:cNvPr id="2" name="Text Box 1"/>
          <p:cNvSpPr txBox="1"/>
          <p:nvPr/>
        </p:nvSpPr>
        <p:spPr>
          <a:xfrm>
            <a:off x="2934970" y="5748020"/>
            <a:ext cx="5984875" cy="367665"/>
          </a:xfrm>
          <a:prstGeom prst="rect">
            <a:avLst/>
          </a:prstGeom>
          <a:noFill/>
        </p:spPr>
        <p:txBody>
          <a:bodyPr wrap="square" rtlCol="0" anchor="t">
            <a:spAutoFit/>
          </a:bodyPr>
          <a:p>
            <a:pPr algn="ctr"/>
            <a:r>
              <a:rPr lang="x-none" altLang="en-US"/>
              <a:t>Mô hình của 2 kiểu của docker service</a:t>
            </a:r>
            <a:endParaRPr lang="x-none"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104130" y="309880"/>
            <a:ext cx="2400935" cy="365760"/>
          </a:xfrm>
          <a:prstGeom prst="rect">
            <a:avLst/>
          </a:prstGeom>
          <a:noFill/>
        </p:spPr>
        <p:txBody>
          <a:bodyPr wrap="square" rtlCol="0">
            <a:spAutoFit/>
          </a:bodyPr>
          <a:p>
            <a:r>
              <a:rPr lang="x-none" altLang="en-US" b="1">
                <a:latin typeface="Times New Roman" charset="0"/>
              </a:rPr>
              <a:t>Service Discovery</a:t>
            </a:r>
            <a:endParaRPr lang="x-none" altLang="en-US" b="1">
              <a:latin typeface="Times New Roman" charset="0"/>
            </a:endParaRPr>
          </a:p>
        </p:txBody>
      </p:sp>
      <p:sp>
        <p:nvSpPr>
          <p:cNvPr id="3" name="Text Box 2"/>
          <p:cNvSpPr txBox="1"/>
          <p:nvPr/>
        </p:nvSpPr>
        <p:spPr>
          <a:xfrm>
            <a:off x="562610" y="857250"/>
            <a:ext cx="11220450" cy="5579745"/>
          </a:xfrm>
          <a:prstGeom prst="rect">
            <a:avLst/>
          </a:prstGeom>
          <a:noFill/>
        </p:spPr>
        <p:txBody>
          <a:bodyPr wrap="square" rtlCol="0">
            <a:spAutoFit/>
          </a:bodyPr>
          <a:p>
            <a:r>
              <a:rPr lang="en-US"/>
              <a:t>- </a:t>
            </a:r>
            <a:r>
              <a:rPr lang="x-none" altLang="en-US"/>
              <a:t>Service discovery là một cơ chế mà Docker sử dụng để định tuyến lại request từ một client bên ngoài đến một node riêng lẻ bên trong swarm mà client không cần biết có bao nhiêu node đang tham gia vào service or hoặc IP hoặc port.</a:t>
            </a:r>
            <a:endParaRPr lang="x-none" altLang="en-US"/>
          </a:p>
          <a:p>
            <a:endParaRPr lang="x-none" altLang="en-US"/>
          </a:p>
          <a:p>
            <a:r>
              <a:rPr lang="x-none" altLang="en-US"/>
              <a:t>- Service Discovery có thể hoạt động theo 2 cách khác nhau, sử dụng V-IP hoặc DNS round robin (DNSRR).</a:t>
            </a:r>
            <a:br>
              <a:rPr lang="x-none" altLang="en-US"/>
            </a:br>
            <a:r>
              <a:rPr lang="x-none" altLang="en-US"/>
              <a:t>Mặc định docker swarm sẽ sử dụng VIP.</a:t>
            </a:r>
            <a:endParaRPr lang="x-none" altLang="en-US"/>
          </a:p>
          <a:p>
            <a:endParaRPr lang="en-US"/>
          </a:p>
          <a:p>
            <a:r>
              <a:rPr lang="x-none" altLang="en-US"/>
              <a:t>- Service discovery trong Docker Swarm.</a:t>
            </a:r>
            <a:endParaRPr lang="x-none" altLang="en-US"/>
          </a:p>
          <a:p>
            <a:endParaRPr lang="x-none" altLang="en-US"/>
          </a:p>
          <a:p>
            <a:r>
              <a:rPr lang="x-none" altLang="en-US"/>
              <a:t>-- B1: Tạo một overlay network.</a:t>
            </a:r>
            <a:endParaRPr lang="x-none" altLang="en-US"/>
          </a:p>
          <a:p>
            <a:endParaRPr lang="x-none" altLang="en-US"/>
          </a:p>
          <a:p>
            <a:r>
              <a:rPr lang="x-none" altLang="en-US"/>
              <a:t>-- B2: Tạo một service gán nó vào network vừa được tạo,</a:t>
            </a:r>
            <a:endParaRPr lang="x-none" altLang="en-US"/>
          </a:p>
          <a:p>
            <a:endParaRPr lang="x-none" altLang="en-US"/>
          </a:p>
          <a:p>
            <a:r>
              <a:rPr lang="x-none" altLang="en-US"/>
              <a:t>-- B3: Swarm gán VIP và DNS entry cho mỗi service.</a:t>
            </a:r>
            <a:endParaRPr lang="x-none" altLang="en-US"/>
          </a:p>
          <a:p>
            <a:endParaRPr lang="x-none" altLang="en-US"/>
          </a:p>
          <a:p>
            <a:r>
              <a:rPr lang="x-none" altLang="en-US"/>
              <a:t>-- B4: VIP sẽ map đến DNS dựa theo service name </a:t>
            </a:r>
            <a:endParaRPr lang="x-none" altLang="en-US"/>
          </a:p>
          <a:p>
            <a:endParaRPr lang="x-none" altLang="en-US"/>
          </a:p>
          <a:p>
            <a:r>
              <a:rPr lang="x-none" altLang="en-US"/>
              <a:t>-- B5: Container chia sẻ DNS mapping cho service thông qua GOSSIP</a:t>
            </a:r>
            <a:endParaRPr lang="x-none" altLang="en-US"/>
          </a:p>
          <a:p>
            <a:endParaRPr lang="x-none" altLang="en-US"/>
          </a:p>
          <a:p>
            <a:r>
              <a:rPr lang="x-none" altLang="en-US"/>
              <a:t>-- B6: Bất kỳ container nào trong network cũng có thể kết nối đến service thông qua service name</a:t>
            </a:r>
            <a:endParaRPr lang="x-none"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loadbalancing"/>
          <p:cNvPicPr>
            <a:picLocks noChangeAspect="1"/>
          </p:cNvPicPr>
          <p:nvPr/>
        </p:nvPicPr>
        <p:blipFill>
          <a:blip r:embed="rId1"/>
          <a:stretch>
            <a:fillRect/>
          </a:stretch>
        </p:blipFill>
        <p:spPr>
          <a:xfrm>
            <a:off x="2071370" y="645795"/>
            <a:ext cx="8546465" cy="5051425"/>
          </a:xfrm>
          <a:prstGeom prst="rect">
            <a:avLst/>
          </a:prstGeom>
        </p:spPr>
      </p:pic>
      <p:sp>
        <p:nvSpPr>
          <p:cNvPr id="4" name="Text Box 3"/>
          <p:cNvSpPr txBox="1"/>
          <p:nvPr/>
        </p:nvSpPr>
        <p:spPr>
          <a:xfrm>
            <a:off x="3153410" y="5829300"/>
            <a:ext cx="5388610" cy="367665"/>
          </a:xfrm>
          <a:prstGeom prst="rect">
            <a:avLst/>
          </a:prstGeom>
          <a:noFill/>
        </p:spPr>
        <p:txBody>
          <a:bodyPr wrap="square" rtlCol="0">
            <a:spAutoFit/>
          </a:bodyPr>
          <a:p>
            <a:pPr algn="ctr"/>
            <a:r>
              <a:rPr lang="x-none" altLang="en-US"/>
              <a:t>Mô hình khi có kết nối từ bên ngoài đến service</a:t>
            </a:r>
            <a:endParaRPr lang="x-none"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7665" y="1341755"/>
            <a:ext cx="11403965" cy="3108960"/>
          </a:xfrm>
          <a:prstGeom prst="rect">
            <a:avLst/>
          </a:prstGeom>
          <a:noFill/>
        </p:spPr>
        <p:txBody>
          <a:bodyPr wrap="square" rtlCol="0">
            <a:spAutoFit/>
          </a:bodyPr>
          <a:p>
            <a:r>
              <a:rPr lang="en-US">
                <a:latin typeface="Times New Roman" charset="0"/>
              </a:rPr>
              <a:t>- Swarm manager sử dụng network ingress load balancing để đưa các service ra bên ngoài swarm. Swarm manager có thể tự động đưa các service lên các Port chưa được sử dụng trong khoảng 30000-32767. Hoặc người dùng cũng có thể tự động xác định port mà service sẽ được gán vào.</a:t>
            </a:r>
            <a:endParaRPr lang="en-US">
              <a:latin typeface="Times New Roman" charset="0"/>
            </a:endParaRPr>
          </a:p>
          <a:p>
            <a:endParaRPr lang="en-US">
              <a:latin typeface="Times New Roman" charset="0"/>
            </a:endParaRPr>
          </a:p>
          <a:p>
            <a:r>
              <a:rPr lang="en-US">
                <a:latin typeface="Times New Roman" charset="0"/>
              </a:rPr>
              <a:t> - Các ứng dụng bên ngoài có thể truy cập vào service thông qua các Published Port ở bất kỳ node nào trong cluster kể cả node đó có service này hay không. </a:t>
            </a:r>
            <a:endParaRPr lang="en-US">
              <a:latin typeface="Times New Roman" charset="0"/>
            </a:endParaRPr>
          </a:p>
          <a:p>
            <a:endParaRPr lang="en-US">
              <a:latin typeface="Times New Roman" charset="0"/>
            </a:endParaRPr>
          </a:p>
          <a:p>
            <a:r>
              <a:rPr lang="en-US">
                <a:latin typeface="Times New Roman" charset="0"/>
              </a:rPr>
              <a:t> - Tất cả các node trong swarm đều sẽ kết nối đến route ingress để kết nối đến các task đang hoạt động.</a:t>
            </a:r>
            <a:endParaRPr lang="en-US">
              <a:latin typeface="Times New Roman" charset="0"/>
            </a:endParaRPr>
          </a:p>
          <a:p>
            <a:endParaRPr lang="en-US">
              <a:latin typeface="Times New Roman" charset="0"/>
            </a:endParaRPr>
          </a:p>
          <a:p>
            <a:r>
              <a:rPr lang="en-US">
                <a:latin typeface="Times New Roman" charset="0"/>
              </a:rPr>
              <a:t> - Bên trong swarm mode, mỗi một service đều sẽ được gán cho một DNS nội bộ để truy cập. Swarm manager sẽ sử dụng khả năng load balancing nội bộ để gửi các yêu cầu đến các service trong cluster dựa theo DNS của service đó.</a:t>
            </a:r>
            <a:endParaRPr lang="en-US">
              <a:latin typeface="Times New Roman" charset="0"/>
            </a:endParaRPr>
          </a:p>
        </p:txBody>
      </p:sp>
      <p:sp>
        <p:nvSpPr>
          <p:cNvPr id="3" name="Text Box 2"/>
          <p:cNvSpPr txBox="1"/>
          <p:nvPr/>
        </p:nvSpPr>
        <p:spPr>
          <a:xfrm>
            <a:off x="4138295" y="466725"/>
            <a:ext cx="3992245" cy="365760"/>
          </a:xfrm>
          <a:prstGeom prst="rect">
            <a:avLst/>
          </a:prstGeom>
          <a:noFill/>
        </p:spPr>
        <p:txBody>
          <a:bodyPr wrap="square" rtlCol="0">
            <a:spAutoFit/>
          </a:bodyPr>
          <a:p>
            <a:pPr algn="ctr"/>
            <a:r>
              <a:rPr lang="x-none" altLang="en-US" b="1">
                <a:latin typeface="Times New Roman" charset="0"/>
              </a:rPr>
              <a:t>Load Balacing</a:t>
            </a:r>
            <a:endParaRPr lang="x-none" altLang="en-US" b="1">
              <a:latin typeface="Times New Roman" charset="0"/>
            </a:endParaRPr>
          </a:p>
        </p:txBody>
      </p:sp>
      <p:pic>
        <p:nvPicPr>
          <p:cNvPr id="4" name="Picture 3" descr="Loadbalancing"/>
          <p:cNvPicPr>
            <a:picLocks noChangeAspect="1"/>
          </p:cNvPicPr>
          <p:nvPr/>
        </p:nvPicPr>
        <p:blipFill>
          <a:blip r:embed="rId1"/>
          <a:stretch>
            <a:fillRect/>
          </a:stretch>
        </p:blipFill>
        <p:spPr>
          <a:xfrm>
            <a:off x="753745" y="4957445"/>
            <a:ext cx="10869295" cy="15894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80515" y="348615"/>
            <a:ext cx="8703310" cy="367665"/>
          </a:xfrm>
          <a:prstGeom prst="rect">
            <a:avLst/>
          </a:prstGeom>
          <a:noFill/>
        </p:spPr>
        <p:txBody>
          <a:bodyPr wrap="square" rtlCol="0">
            <a:spAutoFit/>
          </a:bodyPr>
          <a:p>
            <a:pPr algn="ctr"/>
            <a:r>
              <a:rPr lang="x-none" altLang="en-US"/>
              <a:t>Docker Swarm High Avability</a:t>
            </a:r>
            <a:endParaRPr lang="x-none" altLang="en-US"/>
          </a:p>
        </p:txBody>
      </p:sp>
      <p:sp>
        <p:nvSpPr>
          <p:cNvPr id="3" name="Text Box 2"/>
          <p:cNvSpPr txBox="1"/>
          <p:nvPr/>
        </p:nvSpPr>
        <p:spPr>
          <a:xfrm>
            <a:off x="836930" y="1105535"/>
            <a:ext cx="10503535" cy="5031105"/>
          </a:xfrm>
          <a:prstGeom prst="rect">
            <a:avLst/>
          </a:prstGeom>
          <a:noFill/>
        </p:spPr>
        <p:txBody>
          <a:bodyPr wrap="square" rtlCol="0">
            <a:spAutoFit/>
          </a:bodyPr>
          <a:p>
            <a:r>
              <a:rPr lang="x-none" altLang="en-US"/>
              <a:t>- Chức năng này tăng tính chịu lỗi cho cluster và cũng để đảm bảo rằng mọi thứ hoạt động bình thưởng kể cả khi có một manager trong cluster bị down bằng cách tăng số lượng swarm manager.</a:t>
            </a:r>
            <a:endParaRPr lang="x-none" altLang="en-US"/>
          </a:p>
          <a:p>
            <a:endParaRPr lang="x-none" altLang="en-US"/>
          </a:p>
          <a:p>
            <a:r>
              <a:rPr lang="x-none" altLang="en-US"/>
              <a:t>- Ngoài ra nó cũng đảm bảo rằng các worker node bên dưới chỉ hoạt động với một schedule duy nhất với một nguồn duy nhất, cũng như đảm bảo rằng các network không kết nối được sẽ không ảnh hưởng đến cluster.</a:t>
            </a:r>
            <a:endParaRPr lang="x-none" altLang="en-US"/>
          </a:p>
          <a:p>
            <a:endParaRPr lang="x-none" altLang="en-US"/>
          </a:p>
          <a:p>
            <a:r>
              <a:rPr lang="x-none" altLang="en-US"/>
              <a:t>- Chức năng này hoạt động thông qua một external storage bên ngoài chứa key để xác định Leader cho cluster.</a:t>
            </a:r>
            <a:endParaRPr lang="x-none" altLang="en-US"/>
          </a:p>
          <a:p>
            <a:endParaRPr lang="x-none" altLang="en-US"/>
          </a:p>
          <a:p>
            <a:r>
              <a:rPr lang="x-none" altLang="en-US"/>
              <a:t>- Nếu như node Leader trong nhóm các manager node bị down, external storage sẽ ghi nhận điều đó và thông báo đến các manager node còn lại trong cluster. Sau đó các manager này sẽ được external storage chọn một làm Leader tiếp theo của cluster.</a:t>
            </a:r>
            <a:endParaRPr lang="x-none" altLang="en-US"/>
          </a:p>
          <a:p>
            <a:endParaRPr lang="x-none" altLang="en-US"/>
          </a:p>
          <a:p>
            <a:r>
              <a:rPr lang="x-none" altLang="en-US"/>
              <a:t>- Các node manager còn lại sẽ tiếp tục forward các request đến Leader mới đó thông qua notify message từ external storage</a:t>
            </a:r>
            <a:endParaRPr lang="x-none" altLang="en-US"/>
          </a:p>
          <a:p>
            <a:endParaRPr lang="x-none" altLang="en-US"/>
          </a:p>
          <a:p>
            <a:r>
              <a:rPr lang="x-none" altLang="en-US"/>
              <a:t>- Điều này đảm bảo khả năng chịu lỗi và tính sẵn sàng cao cho cluster.</a:t>
            </a:r>
            <a:endParaRPr lang="x-none"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HAswarmnormal"/>
          <p:cNvPicPr>
            <a:picLocks noChangeAspect="1"/>
          </p:cNvPicPr>
          <p:nvPr/>
        </p:nvPicPr>
        <p:blipFill>
          <a:blip r:embed="rId1"/>
          <a:stretch>
            <a:fillRect/>
          </a:stretch>
        </p:blipFill>
        <p:spPr>
          <a:xfrm>
            <a:off x="479425" y="209550"/>
            <a:ext cx="11169015" cy="63099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HA after leader down"/>
          <p:cNvPicPr>
            <a:picLocks noChangeAspect="1"/>
          </p:cNvPicPr>
          <p:nvPr/>
        </p:nvPicPr>
        <p:blipFill>
          <a:blip r:embed="rId1"/>
          <a:stretch>
            <a:fillRect/>
          </a:stretch>
        </p:blipFill>
        <p:spPr>
          <a:xfrm>
            <a:off x="212725" y="127000"/>
            <a:ext cx="11794490" cy="65379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96055" y="320675"/>
            <a:ext cx="2853690" cy="367665"/>
          </a:xfrm>
          <a:prstGeom prst="rect">
            <a:avLst/>
          </a:prstGeom>
          <a:noFill/>
        </p:spPr>
        <p:txBody>
          <a:bodyPr wrap="none" rtlCol="0">
            <a:spAutoFit/>
          </a:bodyPr>
          <a:p>
            <a:r>
              <a:rPr lang="x-none" altLang="en-US" b="1"/>
              <a:t>Docker Swarm Scheduling</a:t>
            </a:r>
            <a:endParaRPr lang="x-none" altLang="en-US" b="1"/>
          </a:p>
        </p:txBody>
      </p:sp>
      <p:sp>
        <p:nvSpPr>
          <p:cNvPr id="3" name="Text Box 2"/>
          <p:cNvSpPr txBox="1"/>
          <p:nvPr/>
        </p:nvSpPr>
        <p:spPr>
          <a:xfrm>
            <a:off x="819785" y="899160"/>
            <a:ext cx="10289540" cy="2834640"/>
          </a:xfrm>
          <a:prstGeom prst="rect">
            <a:avLst/>
          </a:prstGeom>
          <a:noFill/>
        </p:spPr>
        <p:txBody>
          <a:bodyPr wrap="square" rtlCol="0" anchor="t">
            <a:spAutoFit/>
          </a:bodyPr>
          <a:p>
            <a:r>
              <a:rPr lang="en-US"/>
              <a:t>- Docker Swarm Manager có khả năng đặt kế hoạch để đảm bảo chắc chắn rằng các nguồn lực hoạt động cho các container.</a:t>
            </a:r>
            <a:endParaRPr lang="en-US"/>
          </a:p>
          <a:p>
            <a:endParaRPr lang="en-US"/>
          </a:p>
          <a:p>
            <a:r>
              <a:rPr lang="en-US"/>
              <a:t>- Swarm manager sẽ xây dựng kế hoạch cho các container trong cluster dựa theo các tài nguyên mà nó có như CPU, memory, etc,... và các constraints, affinities.</a:t>
            </a:r>
            <a:endParaRPr lang="en-US"/>
          </a:p>
          <a:p>
            <a:endParaRPr lang="en-US"/>
          </a:p>
          <a:p>
            <a:r>
              <a:rPr lang="en-US"/>
              <a:t>- Scheduling là chức năng cho phép swarm manager khả năng quản lý thêm các container đã có hoặc được thêm mới vào cluster và hỗ trợ khả năng mở rộng cluster.</a:t>
            </a:r>
            <a:endParaRPr lang="en-US"/>
          </a:p>
          <a:p>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21690" y="302895"/>
            <a:ext cx="10811510" cy="1463040"/>
          </a:xfrm>
          <a:prstGeom prst="rect">
            <a:avLst/>
          </a:prstGeom>
          <a:noFill/>
        </p:spPr>
        <p:txBody>
          <a:bodyPr wrap="square" rtlCol="0" anchor="t">
            <a:spAutoFit/>
          </a:bodyPr>
          <a:p>
            <a:pPr algn="ctr"/>
            <a:r>
              <a:rPr lang="x-none" altLang="en-US" b="1">
                <a:latin typeface="Times New Roman" charset="0"/>
                <a:sym typeface="+mn-ea"/>
              </a:rPr>
              <a:t>Docker Swarm Schedule </a:t>
            </a:r>
            <a:r>
              <a:rPr lang="en-US" b="1">
                <a:latin typeface="Times New Roman" charset="0"/>
                <a:sym typeface="+mn-ea"/>
              </a:rPr>
              <a:t>Strategies:</a:t>
            </a:r>
            <a:endParaRPr lang="en-US" b="1">
              <a:latin typeface="Times New Roman" charset="0"/>
            </a:endParaRPr>
          </a:p>
          <a:p>
            <a:r>
              <a:rPr lang="en-US">
                <a:latin typeface="Times New Roman" charset="0"/>
                <a:sym typeface="+mn-ea"/>
              </a:rPr>
              <a:t>- SPREAD: Đây là default setting được dùng để cân bằng các container qua các nodes trong cluster dựa theo tài nguyên CPU, RAM cũng như các container đang chạy. Lợi ích của Spread là nếu node chứa các container bị fails thì sẽ có ít container bị mất.</a:t>
            </a:r>
            <a:endParaRPr lang="en-US">
              <a:latin typeface="Times New Roman" charset="0"/>
            </a:endParaRPr>
          </a:p>
          <a:p>
            <a:endParaRPr lang="en-US">
              <a:latin typeface="Times New Roman" charset="0"/>
            </a:endParaRPr>
          </a:p>
        </p:txBody>
      </p:sp>
      <p:pic>
        <p:nvPicPr>
          <p:cNvPr id="3" name="Picture 2" descr="schedulespread"/>
          <p:cNvPicPr>
            <a:picLocks noChangeAspect="1"/>
          </p:cNvPicPr>
          <p:nvPr/>
        </p:nvPicPr>
        <p:blipFill>
          <a:blip r:embed="rId1"/>
          <a:stretch>
            <a:fillRect/>
          </a:stretch>
        </p:blipFill>
        <p:spPr>
          <a:xfrm>
            <a:off x="1722755" y="1444625"/>
            <a:ext cx="8669020" cy="49104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73430" y="738505"/>
            <a:ext cx="2366010" cy="367665"/>
          </a:xfrm>
          <a:prstGeom prst="rect">
            <a:avLst/>
          </a:prstGeom>
          <a:noFill/>
        </p:spPr>
        <p:txBody>
          <a:bodyPr wrap="none" rtlCol="0">
            <a:spAutoFit/>
          </a:bodyPr>
          <a:p>
            <a:r>
              <a:rPr lang="x-none" altLang="en-US" b="1"/>
              <a:t>Docker Swarm là gì ? </a:t>
            </a:r>
            <a:endParaRPr lang="x-none" altLang="en-US" b="1"/>
          </a:p>
        </p:txBody>
      </p:sp>
      <p:sp>
        <p:nvSpPr>
          <p:cNvPr id="3" name="Text Box 2"/>
          <p:cNvSpPr txBox="1"/>
          <p:nvPr/>
        </p:nvSpPr>
        <p:spPr>
          <a:xfrm>
            <a:off x="769620" y="4313555"/>
            <a:ext cx="9394190" cy="914400"/>
          </a:xfrm>
          <a:prstGeom prst="rect">
            <a:avLst/>
          </a:prstGeom>
          <a:noFill/>
        </p:spPr>
        <p:txBody>
          <a:bodyPr wrap="square" rtlCol="0">
            <a:spAutoFit/>
          </a:bodyPr>
          <a:p>
            <a:r>
              <a:rPr lang="x-none" altLang="en-US">
                <a:latin typeface="Times New Roman" charset="0"/>
              </a:rPr>
              <a:t>-</a:t>
            </a:r>
            <a:r>
              <a:rPr lang="en-US">
                <a:latin typeface="Times New Roman" charset="0"/>
              </a:rPr>
              <a:t> Docker swarm là một phần mềm hỗ trợ việc </a:t>
            </a:r>
            <a:r>
              <a:rPr lang="x-none" altLang="en-US">
                <a:latin typeface="Times New Roman" charset="0"/>
              </a:rPr>
              <a:t>tạo và </a:t>
            </a:r>
            <a:r>
              <a:rPr lang="en-US">
                <a:latin typeface="Times New Roman" charset="0"/>
              </a:rPr>
              <a:t>quản lý các container hoặc các hệ thống Container Orchestration. Nó là một cluster nơi mà người dùng quản lý các Docker Engines hoặc các node nơi mà các service được deploy và chạy. </a:t>
            </a:r>
            <a:endParaRPr lang="en-US">
              <a:latin typeface="Times New Roman" charset="0"/>
            </a:endParaRPr>
          </a:p>
        </p:txBody>
      </p:sp>
      <p:sp>
        <p:nvSpPr>
          <p:cNvPr id="4" name="Text Box 3"/>
          <p:cNvSpPr txBox="1"/>
          <p:nvPr/>
        </p:nvSpPr>
        <p:spPr>
          <a:xfrm>
            <a:off x="691515" y="5661025"/>
            <a:ext cx="9984740" cy="640080"/>
          </a:xfrm>
          <a:prstGeom prst="rect">
            <a:avLst/>
          </a:prstGeom>
          <a:noFill/>
        </p:spPr>
        <p:txBody>
          <a:bodyPr wrap="square" rtlCol="0">
            <a:spAutoFit/>
          </a:bodyPr>
          <a:p>
            <a:r>
              <a:rPr lang="x-none" altLang="en-US">
                <a:latin typeface="Times New Roman" charset="0"/>
              </a:rPr>
              <a:t>- Docker swarm có những tính năng để hỗ trợ việc quản lý các container khi chạy trên môi trường phân tán và để chắc chắn các container trong một cluster hoạt động ổn định. </a:t>
            </a:r>
            <a:endParaRPr lang="x-none" altLang="en-US">
              <a:latin typeface="Times New Roman" charset="0"/>
            </a:endParaRPr>
          </a:p>
        </p:txBody>
      </p:sp>
      <p:sp>
        <p:nvSpPr>
          <p:cNvPr id="6" name="Text Box 5"/>
          <p:cNvSpPr txBox="1"/>
          <p:nvPr/>
        </p:nvSpPr>
        <p:spPr>
          <a:xfrm>
            <a:off x="743585" y="1349375"/>
            <a:ext cx="8996680" cy="2560320"/>
          </a:xfrm>
          <a:prstGeom prst="rect">
            <a:avLst/>
          </a:prstGeom>
          <a:noFill/>
        </p:spPr>
        <p:txBody>
          <a:bodyPr wrap="square" rtlCol="0">
            <a:spAutoFit/>
          </a:bodyPr>
          <a:p>
            <a:r>
              <a:rPr lang="x-none" altLang="en-US">
                <a:latin typeface="Times New Roman" charset="0"/>
              </a:rPr>
              <a:t>- Docker Swarm là một nhóm các máy chạy Docker và tập hợp lại với nhau thành một cluster. Không như docker engine, sau khi các máy này tập hợp vào swarm, mọi câu lệnh Docker sẽ được thực thi trên swarm manager.</a:t>
            </a:r>
            <a:endParaRPr lang="x-none" altLang="en-US">
              <a:latin typeface="Times New Roman" charset="0"/>
            </a:endParaRPr>
          </a:p>
          <a:p>
            <a:endParaRPr lang="x-none" altLang="en-US">
              <a:latin typeface="Times New Roman" charset="0"/>
            </a:endParaRPr>
          </a:p>
          <a:p>
            <a:r>
              <a:rPr lang="x-none" altLang="en-US">
                <a:latin typeface="Times New Roman" charset="0"/>
              </a:rPr>
              <a:t>- Các máy tham gia vào swarm được gọi là worker node. Các node này chỉ có khả năng cung cấp khả năng hoạt động chứ không có quyền quản lý các node khác.</a:t>
            </a:r>
            <a:endParaRPr lang="x-none" altLang="en-US">
              <a:latin typeface="Times New Roman" charset="0"/>
            </a:endParaRPr>
          </a:p>
          <a:p>
            <a:endParaRPr lang="x-none" altLang="en-US">
              <a:latin typeface="Times New Roman" charset="0"/>
            </a:endParaRPr>
          </a:p>
          <a:p>
            <a:r>
              <a:rPr lang="x-none" altLang="en-US">
                <a:latin typeface="Times New Roman" charset="0"/>
              </a:rPr>
              <a:t>- Docker Swarm có khả năng khởi chạy các container trên nhiều máy (cluster - máy ảo hoặc máy vật lý) hoặc trên một máy duy nhất (standalone)</a:t>
            </a:r>
            <a:endParaRPr lang="x-none" altLang="en-US">
              <a:latin typeface="Times New Roman"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0350" y="97155"/>
            <a:ext cx="11698605" cy="1737360"/>
          </a:xfrm>
          <a:prstGeom prst="rect">
            <a:avLst/>
          </a:prstGeom>
          <a:noFill/>
        </p:spPr>
        <p:txBody>
          <a:bodyPr wrap="square" rtlCol="0" anchor="t">
            <a:spAutoFit/>
          </a:bodyPr>
          <a:p>
            <a:r>
              <a:rPr lang="en-US">
                <a:latin typeface="Times New Roman" charset="0"/>
                <a:sym typeface="+mn-ea"/>
              </a:rPr>
              <a:t>- BinPack: Khi sử dụng strategy này, Swarm manager đảm bảo các node chứa đầy các container cho đến khi full và chuyển qua node mới trong cùng cluster. Lợi ích của BinPack là sử dụng một số lượng nhỏ các kiến trúc và có nhiều không gian cho những container lớn hơn chạy trên những máy không được sử dụng</a:t>
            </a:r>
            <a:endParaRPr lang="en-US">
              <a:latin typeface="Times New Roman" charset="0"/>
              <a:sym typeface="+mn-ea"/>
            </a:endParaRPr>
          </a:p>
          <a:p>
            <a:endParaRPr lang="en-US">
              <a:latin typeface="Times New Roman" charset="0"/>
            </a:endParaRPr>
          </a:p>
          <a:p>
            <a:r>
              <a:rPr lang="en-US">
                <a:latin typeface="Times New Roman" charset="0"/>
                <a:sym typeface="+mn-ea"/>
              </a:rPr>
              <a:t>- Random: Strategies này sẽ chọn ngẫu nhiên các node chứa container</a:t>
            </a:r>
            <a:endParaRPr lang="en-US">
              <a:latin typeface="Times New Roman" charset="0"/>
            </a:endParaRPr>
          </a:p>
          <a:p>
            <a:endParaRPr lang="en-US">
              <a:latin typeface="Times New Roman" charset="0"/>
            </a:endParaRPr>
          </a:p>
        </p:txBody>
      </p:sp>
      <p:pic>
        <p:nvPicPr>
          <p:cNvPr id="3" name="Picture 2" descr="schedulebinpack"/>
          <p:cNvPicPr>
            <a:picLocks noChangeAspect="1"/>
          </p:cNvPicPr>
          <p:nvPr/>
        </p:nvPicPr>
        <p:blipFill>
          <a:blip r:embed="rId1"/>
          <a:stretch>
            <a:fillRect/>
          </a:stretch>
        </p:blipFill>
        <p:spPr>
          <a:xfrm>
            <a:off x="1196975" y="1663065"/>
            <a:ext cx="8902065" cy="48539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5935" y="367030"/>
            <a:ext cx="11477625" cy="5852160"/>
          </a:xfrm>
          <a:prstGeom prst="rect">
            <a:avLst/>
          </a:prstGeom>
          <a:noFill/>
        </p:spPr>
        <p:txBody>
          <a:bodyPr wrap="square" rtlCol="0" anchor="t">
            <a:spAutoFit/>
          </a:bodyPr>
          <a:p>
            <a:pPr algn="ctr"/>
            <a:r>
              <a:rPr lang="x-none" altLang="en-US" b="1">
                <a:latin typeface="Times New Roman" charset="0"/>
                <a:sym typeface="+mn-ea"/>
              </a:rPr>
              <a:t>Docker Swarm Schedule </a:t>
            </a:r>
            <a:r>
              <a:rPr lang="en-US" b="1">
                <a:latin typeface="Times New Roman" charset="0"/>
                <a:sym typeface="+mn-ea"/>
              </a:rPr>
              <a:t>Filter</a:t>
            </a:r>
            <a:endParaRPr lang="en-US" b="1">
              <a:latin typeface="Times New Roman" charset="0"/>
              <a:sym typeface="+mn-ea"/>
            </a:endParaRPr>
          </a:p>
          <a:p>
            <a:pPr algn="ctr"/>
            <a:endParaRPr lang="en-US" b="1">
              <a:latin typeface="Times New Roman" charset="0"/>
              <a:sym typeface="+mn-ea"/>
            </a:endParaRPr>
          </a:p>
          <a:p>
            <a:pPr algn="ctr"/>
            <a:endParaRPr lang="en-US" b="1">
              <a:latin typeface="Times New Roman" charset="0"/>
              <a:sym typeface="+mn-ea"/>
            </a:endParaRPr>
          </a:p>
          <a:p>
            <a:r>
              <a:rPr lang="en-US">
                <a:latin typeface="Times New Roman" charset="0"/>
                <a:sym typeface="+mn-ea"/>
              </a:rPr>
              <a:t>Swarm manager sẽ dựa theo 5 filter dưới đây để đặt schedule cho container. Nó cũng sẽ xóa bỏ các node bị fails Filter cũng như không tuân theo các constraints.</a:t>
            </a:r>
            <a:endParaRPr lang="en-US">
              <a:latin typeface="Times New Roman" charset="0"/>
            </a:endParaRPr>
          </a:p>
          <a:p>
            <a:endParaRPr lang="en-US">
              <a:latin typeface="Times New Roman" charset="0"/>
            </a:endParaRPr>
          </a:p>
          <a:p>
            <a:r>
              <a:rPr lang="en-US">
                <a:latin typeface="Times New Roman" charset="0"/>
                <a:sym typeface="+mn-ea"/>
              </a:rPr>
              <a:t>NODE FILTER</a:t>
            </a:r>
            <a:endParaRPr lang="en-US">
              <a:latin typeface="Times New Roman" charset="0"/>
            </a:endParaRPr>
          </a:p>
          <a:p>
            <a:r>
              <a:rPr lang="en-US">
                <a:latin typeface="Times New Roman" charset="0"/>
                <a:sym typeface="+mn-ea"/>
              </a:rPr>
              <a:t>- Constraint: Cũng được biết đến như node tags, constraint là một cặp key/values thuộc về một node. Người dùng có thể chọn một hoặc nhiều cặp key/value khi xây dựng một container.</a:t>
            </a:r>
            <a:endParaRPr lang="en-US">
              <a:latin typeface="Times New Roman" charset="0"/>
              <a:sym typeface="+mn-ea"/>
            </a:endParaRPr>
          </a:p>
          <a:p>
            <a:endParaRPr lang="en-US">
              <a:latin typeface="Times New Roman" charset="0"/>
            </a:endParaRPr>
          </a:p>
          <a:p>
            <a:r>
              <a:rPr lang="en-US">
                <a:latin typeface="Times New Roman" charset="0"/>
                <a:sym typeface="+mn-ea"/>
              </a:rPr>
              <a:t>- Health: filter sẽ ngăn cản việc scheduling container trên node mà function này không chạy được.</a:t>
            </a:r>
            <a:endParaRPr lang="en-US">
              <a:latin typeface="Times New Roman" charset="0"/>
            </a:endParaRPr>
          </a:p>
          <a:p>
            <a:endParaRPr lang="en-US">
              <a:latin typeface="Times New Roman" charset="0"/>
            </a:endParaRPr>
          </a:p>
          <a:p>
            <a:endParaRPr lang="en-US">
              <a:latin typeface="Times New Roman" charset="0"/>
            </a:endParaRPr>
          </a:p>
          <a:p>
            <a:r>
              <a:rPr lang="en-US">
                <a:latin typeface="Times New Roman" charset="0"/>
                <a:sym typeface="+mn-ea"/>
              </a:rPr>
              <a:t>CONTAINER FILTER </a:t>
            </a:r>
            <a:endParaRPr lang="en-US">
              <a:latin typeface="Times New Roman" charset="0"/>
            </a:endParaRPr>
          </a:p>
          <a:p>
            <a:r>
              <a:rPr lang="en-US">
                <a:latin typeface="Times New Roman" charset="0"/>
                <a:sym typeface="+mn-ea"/>
              </a:rPr>
              <a:t>- Affinity: Đảm bảo container chạy trên các node cùng một network, filter này sẽ nói với container chạy theo giá trị tiếp theo dựa vào identifier, image, label.</a:t>
            </a:r>
            <a:endParaRPr lang="en-US">
              <a:latin typeface="Times New Roman" charset="0"/>
              <a:sym typeface="+mn-ea"/>
            </a:endParaRPr>
          </a:p>
          <a:p>
            <a:endParaRPr lang="en-US">
              <a:latin typeface="Times New Roman" charset="0"/>
            </a:endParaRPr>
          </a:p>
          <a:p>
            <a:r>
              <a:rPr lang="en-US">
                <a:latin typeface="Times New Roman" charset="0"/>
                <a:sym typeface="+mn-ea"/>
              </a:rPr>
              <a:t>- Port: Với filter này, port được coi như là một nguồn tài nguyên độc nhất. Khi container cố gắng kết nối đến port đã được sử dụng, nó sẽ chuyển sang node tiếp theo trong cluster.</a:t>
            </a:r>
            <a:endParaRPr lang="en-US">
              <a:latin typeface="Times New Roman" charset="0"/>
              <a:sym typeface="+mn-ea"/>
            </a:endParaRPr>
          </a:p>
          <a:p>
            <a:endParaRPr lang="en-US">
              <a:latin typeface="Times New Roman" charset="0"/>
            </a:endParaRPr>
          </a:p>
          <a:p>
            <a:r>
              <a:rPr lang="en-US">
                <a:latin typeface="Times New Roman" charset="0"/>
                <a:sym typeface="+mn-ea"/>
              </a:rPr>
              <a:t>- Dependency: Khi container dựa trên một container khác, filter này sẽ schedules chúng trên cùng một node.</a:t>
            </a:r>
            <a:endParaRPr lang="en-US">
              <a:latin typeface="Times New Roman"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10100" y="310515"/>
            <a:ext cx="2553335" cy="365760"/>
          </a:xfrm>
          <a:prstGeom prst="rect">
            <a:avLst/>
          </a:prstGeom>
          <a:noFill/>
        </p:spPr>
        <p:txBody>
          <a:bodyPr wrap="none" rtlCol="0" anchor="t">
            <a:spAutoFit/>
          </a:bodyPr>
          <a:p>
            <a:pPr algn="ctr"/>
            <a:r>
              <a:rPr lang="x-none" altLang="en-US" b="1">
                <a:latin typeface="Times New Roman" charset="0"/>
                <a:sym typeface="+mn-ea"/>
              </a:rPr>
              <a:t>Docker Swarm </a:t>
            </a:r>
            <a:r>
              <a:rPr lang="x-none" b="1">
                <a:latin typeface="Times New Roman" charset="0"/>
                <a:sym typeface="+mn-ea"/>
              </a:rPr>
              <a:t>Network</a:t>
            </a:r>
            <a:endParaRPr lang="x-none"/>
          </a:p>
        </p:txBody>
      </p:sp>
      <p:sp>
        <p:nvSpPr>
          <p:cNvPr id="3" name="Text Box 2"/>
          <p:cNvSpPr txBox="1"/>
          <p:nvPr/>
        </p:nvSpPr>
        <p:spPr>
          <a:xfrm>
            <a:off x="1213485" y="901065"/>
            <a:ext cx="9558020" cy="2560320"/>
          </a:xfrm>
          <a:prstGeom prst="rect">
            <a:avLst/>
          </a:prstGeom>
          <a:noFill/>
        </p:spPr>
        <p:txBody>
          <a:bodyPr wrap="square" rtlCol="0" anchor="t">
            <a:spAutoFit/>
          </a:bodyPr>
          <a:p>
            <a:r>
              <a:rPr lang="en-US">
                <a:latin typeface="Times New Roman" charset="0"/>
              </a:rPr>
              <a:t>- Trong docker swarm có 2 kiểu traffice khác nhau là:</a:t>
            </a:r>
            <a:endParaRPr lang="en-US">
              <a:latin typeface="Times New Roman" charset="0"/>
            </a:endParaRPr>
          </a:p>
          <a:p>
            <a:endParaRPr lang="en-US">
              <a:latin typeface="Times New Roman" charset="0"/>
            </a:endParaRPr>
          </a:p>
          <a:p>
            <a:r>
              <a:rPr lang="en-US">
                <a:latin typeface="Times New Roman" charset="0"/>
              </a:rPr>
              <a:t>- Control and management plane traffic: </a:t>
            </a:r>
            <a:r>
              <a:rPr lang="x-none" altLang="en-US">
                <a:latin typeface="Times New Roman" charset="0"/>
              </a:rPr>
              <a:t>Đ</a:t>
            </a:r>
            <a:r>
              <a:rPr lang="en-US">
                <a:latin typeface="Times New Roman" charset="0"/>
              </a:rPr>
              <a:t>ây là traffic luôn luôn bị được mã hóa vì nó chứa các swarm managerment message ví dụ như các request tham gia hoặc rời bỏ swarm.</a:t>
            </a:r>
            <a:endParaRPr lang="en-US">
              <a:latin typeface="Times New Roman" charset="0"/>
            </a:endParaRPr>
          </a:p>
          <a:p>
            <a:endParaRPr lang="en-US">
              <a:latin typeface="Times New Roman" charset="0"/>
            </a:endParaRPr>
          </a:p>
          <a:p>
            <a:r>
              <a:rPr lang="en-US">
                <a:latin typeface="Times New Roman" charset="0"/>
              </a:rPr>
              <a:t>- Application data plane traffic</a:t>
            </a:r>
            <a:r>
              <a:rPr lang="x-none" altLang="en-US">
                <a:latin typeface="Times New Roman" charset="0"/>
              </a:rPr>
              <a:t>:</a:t>
            </a:r>
            <a:r>
              <a:rPr lang="en-US">
                <a:latin typeface="Times New Roman" charset="0"/>
              </a:rPr>
              <a:t> Đây là traffic của các container và các giao thức kết nối ra các clients bên ngoài.</a:t>
            </a:r>
            <a:endParaRPr lang="en-US">
              <a:latin typeface="Times New Roman" charset="0"/>
            </a:endParaRPr>
          </a:p>
          <a:p>
            <a:endParaRPr lang="en-US">
              <a:latin typeface="Times New Roman" charset="0"/>
            </a:endParaRPr>
          </a:p>
          <a:p>
            <a:r>
              <a:rPr lang="x-none" altLang="en-US">
                <a:latin typeface="Times New Roman" charset="0"/>
              </a:rPr>
              <a:t>- Docker Swarm sử dụng 3 loại network là user define network, docker_gwbridge, ingress</a:t>
            </a:r>
            <a:endParaRPr lang="x-none" altLang="en-US">
              <a:latin typeface="Times New Roman" charset="0"/>
            </a:endParaRPr>
          </a:p>
        </p:txBody>
      </p:sp>
      <p:pic>
        <p:nvPicPr>
          <p:cNvPr id="4" name="Picture 3" descr="swarm network2"/>
          <p:cNvPicPr>
            <a:picLocks noChangeAspect="1"/>
          </p:cNvPicPr>
          <p:nvPr/>
        </p:nvPicPr>
        <p:blipFill>
          <a:blip r:embed="rId1"/>
          <a:stretch>
            <a:fillRect/>
          </a:stretch>
        </p:blipFill>
        <p:spPr>
          <a:xfrm>
            <a:off x="1346200" y="3824605"/>
            <a:ext cx="9537700" cy="23393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Network controlplane"/>
          <p:cNvPicPr>
            <a:picLocks noChangeAspect="1"/>
          </p:cNvPicPr>
          <p:nvPr/>
        </p:nvPicPr>
        <p:blipFill>
          <a:blip r:embed="rId1"/>
          <a:stretch>
            <a:fillRect/>
          </a:stretch>
        </p:blipFill>
        <p:spPr>
          <a:xfrm>
            <a:off x="2112645" y="821690"/>
            <a:ext cx="8645525" cy="55594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7820" y="763905"/>
            <a:ext cx="11412220" cy="4206240"/>
          </a:xfrm>
          <a:prstGeom prst="rect">
            <a:avLst/>
          </a:prstGeom>
          <a:noFill/>
        </p:spPr>
        <p:txBody>
          <a:bodyPr wrap="square" rtlCol="0" anchor="t">
            <a:spAutoFit/>
          </a:bodyPr>
          <a:p>
            <a:r>
              <a:rPr lang="x-none" altLang="en-US">
                <a:latin typeface="Times New Roman" charset="0"/>
              </a:rPr>
              <a:t>- </a:t>
            </a:r>
            <a:r>
              <a:rPr lang="en-US">
                <a:latin typeface="Times New Roman" charset="0"/>
              </a:rPr>
              <a:t>Trong swarm mode, Docker Swarm sử dụng một dạng network khác của bridge là docker_gwbridge. </a:t>
            </a:r>
            <a:endParaRPr lang="en-US">
              <a:latin typeface="Times New Roman" charset="0"/>
            </a:endParaRPr>
          </a:p>
          <a:p>
            <a:endParaRPr lang="en-US">
              <a:latin typeface="Times New Roman" charset="0"/>
            </a:endParaRPr>
          </a:p>
          <a:p>
            <a:r>
              <a:rPr lang="x-none" altLang="en-US">
                <a:latin typeface="Times New Roman" charset="0"/>
              </a:rPr>
              <a:t>- </a:t>
            </a:r>
            <a:r>
              <a:rPr lang="en-US">
                <a:latin typeface="Times New Roman" charset="0"/>
              </a:rPr>
              <a:t>Network này là một bridge network kết nối  overlay networks bao gồm cả ingress network đến mạng vật lý của Docker Daemon. Mặc định là các container, service đang chạy đều kết nối đến docker_gwbridge network của Docker Daemon host.</a:t>
            </a:r>
            <a:endParaRPr lang="en-US">
              <a:latin typeface="Times New Roman" charset="0"/>
            </a:endParaRPr>
          </a:p>
          <a:p>
            <a:endParaRPr lang="en-US">
              <a:latin typeface="Times New Roman" charset="0"/>
            </a:endParaRPr>
          </a:p>
          <a:p>
            <a:r>
              <a:rPr lang="x-none" altLang="en-US">
                <a:latin typeface="Times New Roman" charset="0"/>
              </a:rPr>
              <a:t>- docker_gwbridge là mạng được tạo tự động khi người dùng sử dụng swarm mode. Network này được Docker cho phép người dùng chỉnh sửa.</a:t>
            </a:r>
            <a:endParaRPr lang="x-none" altLang="en-US">
              <a:latin typeface="Times New Roman" charset="0"/>
            </a:endParaRPr>
          </a:p>
          <a:p>
            <a:endParaRPr lang="x-none" altLang="en-US">
              <a:latin typeface="Times New Roman" charset="0"/>
            </a:endParaRPr>
          </a:p>
          <a:p>
            <a:r>
              <a:rPr lang="x-none" altLang="en-US">
                <a:latin typeface="Times New Roman" charset="0"/>
              </a:rPr>
              <a:t>- Docker Swarm mode sử dụng Overlay Network để quản lý việc giao tiếp giữa các Docker daemons trong swarm.</a:t>
            </a:r>
            <a:endParaRPr lang="x-none" altLang="en-US">
              <a:latin typeface="Times New Roman" charset="0"/>
            </a:endParaRPr>
          </a:p>
          <a:p>
            <a:endParaRPr lang="x-none" altLang="en-US">
              <a:latin typeface="Times New Roman" charset="0"/>
            </a:endParaRPr>
          </a:p>
          <a:p>
            <a:r>
              <a:rPr lang="x-none" altLang="en-US">
                <a:latin typeface="Times New Roman" charset="0"/>
              </a:rPr>
              <a:t>- Người dùng có thể tạo ra overlay network bằng câu lệnh </a:t>
            </a:r>
            <a:endParaRPr lang="x-none" altLang="en-US">
              <a:latin typeface="Times New Roman" charset="0"/>
            </a:endParaRPr>
          </a:p>
          <a:p>
            <a:endParaRPr lang="x-none" altLang="en-US">
              <a:latin typeface="Times New Roman" charset="0"/>
            </a:endParaRPr>
          </a:p>
          <a:p>
            <a:pPr algn="ctr"/>
            <a:r>
              <a:rPr lang="x-none" altLang="en-US">
                <a:solidFill>
                  <a:srgbClr val="FF0000"/>
                </a:solidFill>
                <a:effectLst>
                  <a:outerShdw blurRad="38100" dist="19050" dir="2700000" algn="tl" rotWithShape="0">
                    <a:schemeClr val="dk1">
                      <a:alpha val="40000"/>
                    </a:schemeClr>
                  </a:outerShdw>
                </a:effectLst>
                <a:latin typeface="Times New Roman" charset="0"/>
              </a:rPr>
              <a:t>docker network create --drive overlay &lt;network name&gt;</a:t>
            </a:r>
            <a:endParaRPr lang="x-none" altLang="en-US">
              <a:solidFill>
                <a:srgbClr val="FF0000"/>
              </a:solidFill>
              <a:effectLst>
                <a:outerShdw blurRad="38100" dist="19050" dir="2700000" algn="tl" rotWithShape="0">
                  <a:schemeClr val="dk1">
                    <a:alpha val="40000"/>
                  </a:schemeClr>
                </a:outerShdw>
              </a:effectLst>
              <a:latin typeface="Times New Roman" charset="0"/>
            </a:endParaRPr>
          </a:p>
          <a:p>
            <a:pPr algn="ctr"/>
            <a:endParaRPr lang="x-none" altLang="en-US">
              <a:solidFill>
                <a:srgbClr val="FF0000"/>
              </a:solidFill>
              <a:effectLst>
                <a:outerShdw blurRad="38100" dist="19050" dir="2700000" algn="tl" rotWithShape="0">
                  <a:schemeClr val="dk1">
                    <a:alpha val="40000"/>
                  </a:schemeClr>
                </a:outerShdw>
              </a:effectLst>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bridge"/>
          <p:cNvPicPr>
            <a:picLocks noChangeAspect="1"/>
          </p:cNvPicPr>
          <p:nvPr/>
        </p:nvPicPr>
        <p:blipFill>
          <a:blip r:embed="rId1"/>
          <a:stretch>
            <a:fillRect/>
          </a:stretch>
        </p:blipFill>
        <p:spPr>
          <a:xfrm>
            <a:off x="1846580" y="748665"/>
            <a:ext cx="8733155" cy="48380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1155" y="1417955"/>
            <a:ext cx="11503660" cy="3657600"/>
          </a:xfrm>
          <a:prstGeom prst="rect">
            <a:avLst/>
          </a:prstGeom>
          <a:noFill/>
        </p:spPr>
        <p:txBody>
          <a:bodyPr wrap="square" rtlCol="0" anchor="t">
            <a:spAutoFit/>
          </a:bodyPr>
          <a:p>
            <a:pPr algn="just"/>
            <a:r>
              <a:rPr lang="x-none" altLang="en-US">
                <a:latin typeface="Times New Roman" charset="0"/>
                <a:sym typeface="+mn-ea"/>
              </a:rPr>
              <a:t>- Overlay Network có thể được các service sử dụng, để tạo ra giao tiếp giữa các service với nhau</a:t>
            </a:r>
            <a:r>
              <a:rPr lang="x-none" altLang="en-US">
                <a:effectLst>
                  <a:outerShdw blurRad="38100" dist="19050" dir="2700000" algn="tl" rotWithShape="0">
                    <a:schemeClr val="dk1">
                      <a:alpha val="40000"/>
                    </a:schemeClr>
                  </a:outerShdw>
                </a:effectLst>
                <a:latin typeface="Times New Roman" charset="0"/>
                <a:sym typeface="+mn-ea"/>
              </a:rPr>
              <a:t>.</a:t>
            </a:r>
            <a:endParaRPr lang="x-none" altLang="en-US">
              <a:effectLst>
                <a:outerShdw blurRad="38100" dist="19050" dir="2700000" algn="tl" rotWithShape="0">
                  <a:schemeClr val="dk1">
                    <a:alpha val="40000"/>
                  </a:schemeClr>
                </a:outerShdw>
              </a:effectLst>
              <a:latin typeface="Times New Roman" charset="0"/>
              <a:sym typeface="+mn-ea"/>
            </a:endParaRPr>
          </a:p>
          <a:p>
            <a:pPr algn="just"/>
            <a:endParaRPr lang="x-none" altLang="en-US">
              <a:solidFill>
                <a:schemeClr val="tx1"/>
              </a:solidFill>
              <a:effectLst>
                <a:outerShdw blurRad="38100" dist="19050" dir="2700000" algn="tl" rotWithShape="0">
                  <a:schemeClr val="dk1">
                    <a:alpha val="40000"/>
                  </a:schemeClr>
                </a:outerShdw>
              </a:effectLst>
              <a:latin typeface="Times New Roman" charset="0"/>
              <a:sym typeface="+mn-ea"/>
            </a:endParaRPr>
          </a:p>
          <a:p>
            <a:pPr algn="just"/>
            <a:r>
              <a:rPr lang="x-none" altLang="en-US">
                <a:effectLst>
                  <a:outerShdw blurRad="38100" dist="19050" dir="2700000" algn="tl" rotWithShape="0">
                    <a:schemeClr val="dk1">
                      <a:alpha val="40000"/>
                    </a:schemeClr>
                  </a:outerShdw>
                </a:effectLst>
                <a:latin typeface="Times New Roman" charset="0"/>
                <a:sym typeface="+mn-ea"/>
              </a:rPr>
              <a:t>- </a:t>
            </a:r>
            <a:r>
              <a:rPr lang="x-none" altLang="en-US">
                <a:effectLst/>
                <a:latin typeface="Times New Roman" charset="0"/>
                <a:sym typeface="+mn-ea"/>
              </a:rPr>
              <a:t>Các overlay network này hoạt động theo cơ chế của VXLAN tạo ra IPSEC tunnel giữa các container nơi mà các service, container đang hoạt động. Tunnel sử dụng AES để mã hóa tự động thay đổi key sau 12 tiếng.</a:t>
            </a:r>
            <a:endParaRPr lang="x-none" altLang="en-US">
              <a:solidFill>
                <a:schemeClr val="tx1"/>
              </a:solidFill>
              <a:effectLst/>
              <a:latin typeface="Times New Roman" charset="0"/>
              <a:sym typeface="+mn-ea"/>
            </a:endParaRPr>
          </a:p>
          <a:p>
            <a:pPr algn="just"/>
            <a:endParaRPr lang="x-none" altLang="en-US">
              <a:solidFill>
                <a:schemeClr val="tx1"/>
              </a:solidFill>
              <a:effectLst>
                <a:outerShdw blurRad="38100" dist="19050" dir="2700000" algn="tl" rotWithShape="0">
                  <a:schemeClr val="dk1">
                    <a:alpha val="40000"/>
                  </a:schemeClr>
                </a:outerShdw>
              </a:effectLst>
              <a:latin typeface="Times New Roman" charset="0"/>
            </a:endParaRPr>
          </a:p>
          <a:p>
            <a:pPr algn="just"/>
            <a:r>
              <a:rPr lang="x-none" altLang="en-US">
                <a:effectLst>
                  <a:outerShdw blurRad="38100" dist="19050" dir="2700000" algn="tl" rotWithShape="0">
                    <a:schemeClr val="dk1">
                      <a:alpha val="40000"/>
                    </a:schemeClr>
                  </a:outerShdw>
                </a:effectLst>
                <a:latin typeface="Times New Roman" charset="0"/>
                <a:sym typeface="+mn-ea"/>
              </a:rPr>
              <a:t>- </a:t>
            </a:r>
            <a:r>
              <a:rPr lang="x-none" altLang="en-US">
                <a:solidFill>
                  <a:schemeClr val="tx1"/>
                </a:solidFill>
                <a:effectLst/>
                <a:latin typeface="Times New Roman" charset="0"/>
                <a:sym typeface="+mn-ea"/>
              </a:rPr>
              <a:t>ingress network là một overlay network đặc biệt có nhiệm vụ cân bằng tải giữa các service node. Khi swarm node nhận được request từ một published port, nó sẽ chuyển request này đến module</a:t>
            </a:r>
            <a:r>
              <a:rPr lang="x-none" altLang="en-US">
                <a:solidFill>
                  <a:srgbClr val="FF0000"/>
                </a:solidFill>
                <a:effectLst/>
                <a:latin typeface="Times New Roman" charset="0"/>
                <a:sym typeface="+mn-ea"/>
              </a:rPr>
              <a:t> IPVS</a:t>
            </a:r>
            <a:r>
              <a:rPr lang="x-none" altLang="en-US">
                <a:solidFill>
                  <a:schemeClr val="tx1"/>
                </a:solidFill>
                <a:effectLst/>
                <a:latin typeface="Times New Roman" charset="0"/>
                <a:sym typeface="+mn-ea"/>
              </a:rPr>
              <a:t>, module này sẽ kiểm tra các IP tham gia vào hoạt động của service đó, chọn một trong các IP này rồi điều hướng request đến IP đó qua ingress network.</a:t>
            </a:r>
            <a:endParaRPr lang="x-none" altLang="en-US">
              <a:solidFill>
                <a:schemeClr val="tx1"/>
              </a:solidFill>
              <a:effectLst/>
              <a:latin typeface="Times New Roman" charset="0"/>
              <a:sym typeface="+mn-ea"/>
            </a:endParaRPr>
          </a:p>
          <a:p>
            <a:pPr algn="just"/>
            <a:endParaRPr lang="x-none" altLang="en-US">
              <a:solidFill>
                <a:schemeClr val="tx1"/>
              </a:solidFill>
              <a:effectLst/>
              <a:latin typeface="Times New Roman" charset="0"/>
              <a:sym typeface="+mn-ea"/>
            </a:endParaRPr>
          </a:p>
          <a:p>
            <a:pPr algn="just"/>
            <a:r>
              <a:rPr lang="en-US">
                <a:solidFill>
                  <a:schemeClr val="tx1"/>
                </a:solidFill>
                <a:effectLst/>
                <a:latin typeface="Times New Roman" charset="0"/>
              </a:rPr>
              <a:t>- ingress network này cũng được tự động tạo ra mỗi khi người dùng khởi tạo swarm mode. Từ bản Docker17.05 người dùng có thể cấu hình network này.</a:t>
            </a:r>
            <a:endParaRPr lang="en-US">
              <a:solidFill>
                <a:schemeClr val="tx1"/>
              </a:solidFill>
              <a:effectLst/>
              <a:latin typeface="Times New Roman" charset="0"/>
            </a:endParaRPr>
          </a:p>
          <a:p>
            <a:pPr algn="just"/>
            <a:endParaRPr lang="en-US">
              <a:solidFill>
                <a:schemeClr val="tx1"/>
              </a:solidFill>
              <a:effectLst/>
              <a:latin typeface="Times New Roman" charset="0"/>
            </a:endParaRPr>
          </a:p>
          <a:p>
            <a:pPr algn="just"/>
            <a:r>
              <a:rPr lang="x-none" altLang="en-US">
                <a:solidFill>
                  <a:schemeClr val="tx1"/>
                </a:solidFill>
                <a:effectLst/>
                <a:latin typeface="Times New Roman" charset="0"/>
              </a:rPr>
              <a:t>- Hiện nay, docker swarm còn hỗ trợ việc các container có thể có nhiều interfaces và nằm trên 2 mạng khác nhau</a:t>
            </a:r>
            <a:endParaRPr lang="x-none" altLang="en-US">
              <a:solidFill>
                <a:schemeClr val="tx1"/>
              </a:solidFill>
              <a:effectLst/>
              <a:latin typeface="Times New Roman"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ingress"/>
          <p:cNvPicPr>
            <a:picLocks noChangeAspect="1"/>
          </p:cNvPicPr>
          <p:nvPr/>
        </p:nvPicPr>
        <p:blipFill>
          <a:blip r:embed="rId1"/>
          <a:stretch>
            <a:fillRect/>
          </a:stretch>
        </p:blipFill>
        <p:spPr>
          <a:xfrm>
            <a:off x="335280" y="913765"/>
            <a:ext cx="11473815" cy="39643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docker-swarm-3net"/>
          <p:cNvPicPr>
            <a:picLocks noChangeAspect="1"/>
          </p:cNvPicPr>
          <p:nvPr/>
        </p:nvPicPr>
        <p:blipFill>
          <a:blip r:embed="rId1"/>
          <a:stretch>
            <a:fillRect/>
          </a:stretch>
        </p:blipFill>
        <p:spPr>
          <a:xfrm>
            <a:off x="1184275" y="443230"/>
            <a:ext cx="10407650" cy="5135880"/>
          </a:xfrm>
          <a:prstGeom prst="rect">
            <a:avLst/>
          </a:prstGeom>
        </p:spPr>
      </p:pic>
      <p:sp>
        <p:nvSpPr>
          <p:cNvPr id="3" name="Text Box 2"/>
          <p:cNvSpPr txBox="1"/>
          <p:nvPr/>
        </p:nvSpPr>
        <p:spPr>
          <a:xfrm>
            <a:off x="4013835" y="5907405"/>
            <a:ext cx="5284470" cy="367665"/>
          </a:xfrm>
          <a:prstGeom prst="rect">
            <a:avLst/>
          </a:prstGeom>
          <a:noFill/>
        </p:spPr>
        <p:txBody>
          <a:bodyPr wrap="square" rtlCol="0">
            <a:spAutoFit/>
          </a:bodyPr>
          <a:p>
            <a:r>
              <a:rPr lang="x-none" altLang="en-US"/>
              <a:t>Mô hình các network trong docker swarm.</a:t>
            </a:r>
            <a:endParaRPr lang="x-none"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docker bridege nư"/>
          <p:cNvPicPr>
            <a:picLocks noChangeAspect="1"/>
          </p:cNvPicPr>
          <p:nvPr/>
        </p:nvPicPr>
        <p:blipFill>
          <a:blip r:embed="rId1"/>
          <a:stretch>
            <a:fillRect/>
          </a:stretch>
        </p:blipFill>
        <p:spPr>
          <a:xfrm>
            <a:off x="3771265" y="375920"/>
            <a:ext cx="4676140" cy="5219065"/>
          </a:xfrm>
          <a:prstGeom prst="rect">
            <a:avLst/>
          </a:prstGeom>
        </p:spPr>
      </p:pic>
      <p:sp>
        <p:nvSpPr>
          <p:cNvPr id="3" name="Text Box 2"/>
          <p:cNvSpPr txBox="1"/>
          <p:nvPr/>
        </p:nvSpPr>
        <p:spPr>
          <a:xfrm>
            <a:off x="4210685" y="5999480"/>
            <a:ext cx="4345305" cy="367665"/>
          </a:xfrm>
          <a:prstGeom prst="rect">
            <a:avLst/>
          </a:prstGeom>
          <a:noFill/>
        </p:spPr>
        <p:txBody>
          <a:bodyPr wrap="square" rtlCol="0">
            <a:spAutoFit/>
          </a:bodyPr>
          <a:p>
            <a:r>
              <a:rPr lang="x-none" altLang="en-US"/>
              <a:t>Mô hình kiến trúc của Overlay Driver</a:t>
            </a:r>
            <a:endParaRPr lang="x-none"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7485" y="753745"/>
            <a:ext cx="11442700" cy="365760"/>
          </a:xfrm>
          <a:prstGeom prst="rect">
            <a:avLst/>
          </a:prstGeom>
          <a:noFill/>
        </p:spPr>
        <p:txBody>
          <a:bodyPr wrap="square" rtlCol="0">
            <a:spAutoFit/>
          </a:bodyPr>
          <a:p>
            <a:pPr algn="ctr"/>
            <a:r>
              <a:rPr lang="x-none" altLang="en-US">
                <a:latin typeface="Times New Roman" charset="0"/>
              </a:rPr>
              <a:t>Docker Swarm cung cấp cho chúng ta rất nhiều tính năng nổi bật ví dụ như :</a:t>
            </a:r>
            <a:endParaRPr lang="x-none" altLang="en-US">
              <a:latin typeface="Times New Roman" charset="0"/>
            </a:endParaRPr>
          </a:p>
        </p:txBody>
      </p:sp>
      <p:sp>
        <p:nvSpPr>
          <p:cNvPr id="3" name="Text Box 2"/>
          <p:cNvSpPr txBox="1"/>
          <p:nvPr/>
        </p:nvSpPr>
        <p:spPr>
          <a:xfrm>
            <a:off x="536575" y="1693545"/>
            <a:ext cx="4163060" cy="2286000"/>
          </a:xfrm>
          <a:prstGeom prst="rect">
            <a:avLst/>
          </a:prstGeom>
          <a:noFill/>
        </p:spPr>
        <p:txBody>
          <a:bodyPr wrap="square" rtlCol="0">
            <a:spAutoFit/>
          </a:bodyPr>
          <a:p>
            <a:r>
              <a:rPr lang="x-none" altLang="en-US">
                <a:latin typeface="Times New Roman" charset="0"/>
              </a:rPr>
              <a:t>- Quản lý Cluster với Docker Engine</a:t>
            </a:r>
            <a:endParaRPr lang="x-none" altLang="en-US">
              <a:latin typeface="Times New Roman" charset="0"/>
            </a:endParaRPr>
          </a:p>
          <a:p>
            <a:endParaRPr lang="x-none" altLang="en-US">
              <a:latin typeface="Times New Roman" charset="0"/>
            </a:endParaRPr>
          </a:p>
          <a:p>
            <a:r>
              <a:rPr lang="x-none" altLang="en-US">
                <a:latin typeface="Times New Roman" charset="0"/>
              </a:rPr>
              <a:t>- Thiết kế phân cấp</a:t>
            </a:r>
            <a:endParaRPr lang="x-none" altLang="en-US">
              <a:latin typeface="Times New Roman" charset="0"/>
            </a:endParaRPr>
          </a:p>
          <a:p>
            <a:endParaRPr lang="x-none" altLang="en-US">
              <a:latin typeface="Times New Roman" charset="0"/>
            </a:endParaRPr>
          </a:p>
          <a:p>
            <a:r>
              <a:rPr lang="x-none" altLang="en-US">
                <a:latin typeface="Times New Roman" charset="0"/>
              </a:rPr>
              <a:t>- Scaling</a:t>
            </a:r>
            <a:endParaRPr lang="x-none" altLang="en-US">
              <a:latin typeface="Times New Roman" charset="0"/>
            </a:endParaRPr>
          </a:p>
          <a:p>
            <a:endParaRPr lang="x-none" altLang="en-US">
              <a:latin typeface="Times New Roman" charset="0"/>
            </a:endParaRPr>
          </a:p>
          <a:p>
            <a:r>
              <a:rPr lang="x-none" altLang="en-US">
                <a:latin typeface="Times New Roman" charset="0"/>
              </a:rPr>
              <a:t>- Multi-host networking </a:t>
            </a:r>
            <a:endParaRPr lang="x-none" altLang="en-US">
              <a:latin typeface="Times New Roman" charset="0"/>
            </a:endParaRPr>
          </a:p>
          <a:p>
            <a:endParaRPr lang="x-none" altLang="en-US">
              <a:latin typeface="Times New Roman" charset="0"/>
            </a:endParaRPr>
          </a:p>
        </p:txBody>
      </p:sp>
      <p:sp>
        <p:nvSpPr>
          <p:cNvPr id="4" name="Text Box 3"/>
          <p:cNvSpPr txBox="1"/>
          <p:nvPr/>
        </p:nvSpPr>
        <p:spPr>
          <a:xfrm>
            <a:off x="6812280" y="1718945"/>
            <a:ext cx="4149090" cy="2286000"/>
          </a:xfrm>
          <a:prstGeom prst="rect">
            <a:avLst/>
          </a:prstGeom>
          <a:noFill/>
        </p:spPr>
        <p:txBody>
          <a:bodyPr wrap="square" rtlCol="0">
            <a:spAutoFit/>
          </a:bodyPr>
          <a:p>
            <a:r>
              <a:rPr lang="x-none" altLang="en-US">
                <a:latin typeface="Times New Roman" charset="0"/>
                <a:sym typeface="+mn-ea"/>
              </a:rPr>
              <a:t>- Service Discovery</a:t>
            </a:r>
            <a:endParaRPr lang="x-none" altLang="en-US">
              <a:latin typeface="Times New Roman" charset="0"/>
              <a:sym typeface="+mn-ea"/>
            </a:endParaRPr>
          </a:p>
          <a:p>
            <a:endParaRPr lang="x-none" altLang="en-US">
              <a:latin typeface="Times New Roman" charset="0"/>
            </a:endParaRPr>
          </a:p>
          <a:p>
            <a:r>
              <a:rPr lang="x-none" altLang="en-US">
                <a:latin typeface="Times New Roman" charset="0"/>
                <a:sym typeface="+mn-ea"/>
              </a:rPr>
              <a:t>- Load balancing</a:t>
            </a:r>
            <a:endParaRPr lang="x-none" altLang="en-US">
              <a:latin typeface="Times New Roman" charset="0"/>
              <a:sym typeface="+mn-ea"/>
            </a:endParaRPr>
          </a:p>
          <a:p>
            <a:endParaRPr lang="x-none" altLang="en-US">
              <a:latin typeface="Times New Roman" charset="0"/>
            </a:endParaRPr>
          </a:p>
          <a:p>
            <a:r>
              <a:rPr lang="x-none" altLang="en-US">
                <a:latin typeface="Times New Roman" charset="0"/>
                <a:sym typeface="+mn-ea"/>
              </a:rPr>
              <a:t>- Bảo mật</a:t>
            </a:r>
            <a:endParaRPr lang="x-none" altLang="en-US">
              <a:latin typeface="Times New Roman" charset="0"/>
              <a:sym typeface="+mn-ea"/>
            </a:endParaRPr>
          </a:p>
          <a:p>
            <a:endParaRPr lang="x-none" altLang="en-US">
              <a:latin typeface="Times New Roman" charset="0"/>
              <a:sym typeface="+mn-ea"/>
            </a:endParaRPr>
          </a:p>
          <a:p>
            <a:r>
              <a:rPr lang="x-none" altLang="en-US">
                <a:latin typeface="Times New Roman" charset="0"/>
                <a:sym typeface="+mn-ea"/>
              </a:rPr>
              <a:t>- Rolling updates.</a:t>
            </a:r>
            <a:endParaRPr lang="x-none" altLang="en-US">
              <a:latin typeface="Times New Roman" charset="0"/>
            </a:endParaRPr>
          </a:p>
          <a:p>
            <a:endParaRPr lang="en-US">
              <a:latin typeface="Times New Roman" charset="0"/>
            </a:endParaRPr>
          </a:p>
        </p:txBody>
      </p:sp>
      <p:sp>
        <p:nvSpPr>
          <p:cNvPr id="5" name="Text Box 4"/>
          <p:cNvSpPr txBox="1"/>
          <p:nvPr/>
        </p:nvSpPr>
        <p:spPr>
          <a:xfrm>
            <a:off x="301625" y="6182360"/>
            <a:ext cx="11273155" cy="365760"/>
          </a:xfrm>
          <a:prstGeom prst="rect">
            <a:avLst/>
          </a:prstGeom>
          <a:noFill/>
        </p:spPr>
        <p:txBody>
          <a:bodyPr wrap="square" rtlCol="0">
            <a:spAutoFit/>
          </a:bodyPr>
          <a:p>
            <a:r>
              <a:rPr lang="x-none" altLang="en-US">
                <a:latin typeface="Times New Roman" charset="0"/>
              </a:rPr>
              <a:t>Tìm hiểu thêm tại đây: </a:t>
            </a:r>
            <a:r>
              <a:rPr lang="x-none" altLang="en-US">
                <a:latin typeface="Times New Roman" charset="0"/>
                <a:hlinkClick r:id="rId1" action="ppaction://hlinkfile"/>
              </a:rPr>
              <a:t>Docker-features-highlights</a:t>
            </a:r>
            <a:endParaRPr lang="x-none" altLang="en-US">
              <a:latin typeface="Times New Roman"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51325" y="232410"/>
            <a:ext cx="2632710" cy="365760"/>
          </a:xfrm>
          <a:prstGeom prst="rect">
            <a:avLst/>
          </a:prstGeom>
          <a:noFill/>
        </p:spPr>
        <p:txBody>
          <a:bodyPr wrap="square" rtlCol="0">
            <a:spAutoFit/>
          </a:bodyPr>
          <a:p>
            <a:r>
              <a:rPr lang="x-none" altLang="en-US">
                <a:latin typeface="Times New Roman" charset="0"/>
              </a:rPr>
              <a:t>Docker Swarm Volume</a:t>
            </a:r>
            <a:endParaRPr lang="x-none" altLang="en-US">
              <a:latin typeface="Times New Roman" charset="0"/>
            </a:endParaRPr>
          </a:p>
        </p:txBody>
      </p:sp>
      <p:sp>
        <p:nvSpPr>
          <p:cNvPr id="3" name="Text Box 2"/>
          <p:cNvSpPr txBox="1"/>
          <p:nvPr/>
        </p:nvSpPr>
        <p:spPr>
          <a:xfrm>
            <a:off x="438785" y="755650"/>
            <a:ext cx="11229340" cy="2013585"/>
          </a:xfrm>
          <a:prstGeom prst="rect">
            <a:avLst/>
          </a:prstGeom>
          <a:noFill/>
        </p:spPr>
        <p:txBody>
          <a:bodyPr wrap="square" rtlCol="0">
            <a:spAutoFit/>
          </a:bodyPr>
          <a:p>
            <a:r>
              <a:rPr lang="x-none" altLang="en-US"/>
              <a:t>- Docker Swarm Volume là nơi chứa tập hợp các data trong cluster và sử dụng nó cho Swarm Cluster thông qua việc bind-mount volume. Tất cả các task sẽ sử dụng data trong volume được mount.</a:t>
            </a:r>
            <a:endParaRPr lang="x-none" altLang="en-US"/>
          </a:p>
          <a:p>
            <a:endParaRPr lang="x-none" altLang="en-US"/>
          </a:p>
          <a:p>
            <a:r>
              <a:rPr lang="x-none" altLang="en-US"/>
              <a:t>- Mặc định thì các volume trong swarm sẽ được đặt ở local. Do vậy các volume trong các node là hoàn toàn tách biệt và Docker hỗ trợ sử dụng các volume plugins sử dụng các phần mềm như GFS, Ceph, NFS nếu người dùng muốn sync data giữa các node. Tất cả các data ở trong local volume sẽ bị mất nếu container hoặc node bị reset.</a:t>
            </a:r>
            <a:endParaRPr lang="x-none" altLang="en-US"/>
          </a:p>
        </p:txBody>
      </p:sp>
      <p:pic>
        <p:nvPicPr>
          <p:cNvPr id="4" name="Picture 3" descr="datalink volum"/>
          <p:cNvPicPr>
            <a:picLocks noChangeAspect="1"/>
          </p:cNvPicPr>
          <p:nvPr/>
        </p:nvPicPr>
        <p:blipFill>
          <a:blip r:embed="rId1"/>
          <a:stretch>
            <a:fillRect/>
          </a:stretch>
        </p:blipFill>
        <p:spPr>
          <a:xfrm>
            <a:off x="3427095" y="2741295"/>
            <a:ext cx="6902450" cy="39414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4345" y="283845"/>
            <a:ext cx="11152505" cy="641985"/>
          </a:xfrm>
          <a:prstGeom prst="rect">
            <a:avLst/>
          </a:prstGeom>
          <a:noFill/>
        </p:spPr>
        <p:txBody>
          <a:bodyPr wrap="square" rtlCol="0">
            <a:spAutoFit/>
          </a:bodyPr>
          <a:p>
            <a:r>
              <a:rPr lang="x-none" altLang="en-US"/>
              <a:t>- Để tránh tình trạng bị mất dữ liệu, hiện nay người dùng hay sử dụng cách là làm volume plugins để mount data từ một database cluster bên ngoài, qua đó đảm bảo tính ổn định và an toàn cho database.</a:t>
            </a:r>
            <a:endParaRPr lang="x-none" altLang="en-US"/>
          </a:p>
        </p:txBody>
      </p:sp>
      <p:pic>
        <p:nvPicPr>
          <p:cNvPr id="3" name="Picture 2" descr="volume-plugins"/>
          <p:cNvPicPr>
            <a:picLocks noChangeAspect="1"/>
          </p:cNvPicPr>
          <p:nvPr/>
        </p:nvPicPr>
        <p:blipFill>
          <a:blip r:embed="rId1"/>
          <a:stretch>
            <a:fillRect/>
          </a:stretch>
        </p:blipFill>
        <p:spPr>
          <a:xfrm>
            <a:off x="1254125" y="1187450"/>
            <a:ext cx="9580880" cy="51238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normaldockertopo"/>
          <p:cNvPicPr>
            <a:picLocks noChangeAspect="1"/>
          </p:cNvPicPr>
          <p:nvPr/>
        </p:nvPicPr>
        <p:blipFill>
          <a:blip r:embed="rId1"/>
          <a:stretch>
            <a:fillRect/>
          </a:stretch>
        </p:blipFill>
        <p:spPr>
          <a:xfrm>
            <a:off x="839470" y="534035"/>
            <a:ext cx="10530840" cy="4876800"/>
          </a:xfrm>
          <a:prstGeom prst="rect">
            <a:avLst/>
          </a:prstGeom>
        </p:spPr>
      </p:pic>
      <p:sp>
        <p:nvSpPr>
          <p:cNvPr id="3" name="Text Box 2"/>
          <p:cNvSpPr txBox="1"/>
          <p:nvPr/>
        </p:nvSpPr>
        <p:spPr>
          <a:xfrm>
            <a:off x="3670300" y="5340985"/>
            <a:ext cx="4055745" cy="367665"/>
          </a:xfrm>
          <a:prstGeom prst="rect">
            <a:avLst/>
          </a:prstGeom>
          <a:noFill/>
        </p:spPr>
        <p:txBody>
          <a:bodyPr wrap="square" rtlCol="0">
            <a:spAutoFit/>
          </a:bodyPr>
          <a:p>
            <a:pPr algn="ctr"/>
            <a:r>
              <a:rPr lang="x-none" altLang="en-US"/>
              <a:t>Mô hình Docker Engine</a:t>
            </a:r>
            <a:endParaRPr lang="x-none"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docker-swarm-topo"/>
          <p:cNvPicPr>
            <a:picLocks noChangeAspect="1"/>
          </p:cNvPicPr>
          <p:nvPr/>
        </p:nvPicPr>
        <p:blipFill>
          <a:blip r:embed="rId1"/>
          <a:stretch>
            <a:fillRect/>
          </a:stretch>
        </p:blipFill>
        <p:spPr>
          <a:xfrm>
            <a:off x="553720" y="64135"/>
            <a:ext cx="11008995" cy="5590540"/>
          </a:xfrm>
          <a:prstGeom prst="rect">
            <a:avLst/>
          </a:prstGeom>
        </p:spPr>
      </p:pic>
      <p:sp>
        <p:nvSpPr>
          <p:cNvPr id="6" name="Text Box 5"/>
          <p:cNvSpPr txBox="1"/>
          <p:nvPr/>
        </p:nvSpPr>
        <p:spPr>
          <a:xfrm>
            <a:off x="3170555" y="5790565"/>
            <a:ext cx="4402455" cy="365760"/>
          </a:xfrm>
          <a:prstGeom prst="rect">
            <a:avLst/>
          </a:prstGeom>
          <a:noFill/>
        </p:spPr>
        <p:txBody>
          <a:bodyPr wrap="square" rtlCol="0">
            <a:spAutoFit/>
          </a:bodyPr>
          <a:p>
            <a:pPr algn="ctr"/>
            <a:r>
              <a:rPr lang="x-none" altLang="en-US">
                <a:latin typeface="Times New Roman" charset="0"/>
              </a:rPr>
              <a:t>Mô hình Docker Swarm.</a:t>
            </a:r>
            <a:endParaRPr lang="x-none" altLang="en-US">
              <a:latin typeface="Times New Roma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46960" y="582930"/>
            <a:ext cx="7571740" cy="365760"/>
          </a:xfrm>
          <a:prstGeom prst="rect">
            <a:avLst/>
          </a:prstGeom>
          <a:noFill/>
        </p:spPr>
        <p:txBody>
          <a:bodyPr wrap="square" rtlCol="0">
            <a:spAutoFit/>
          </a:bodyPr>
          <a:p>
            <a:r>
              <a:rPr lang="en-US" b="1">
                <a:latin typeface="Times New Roman" charset="0"/>
              </a:rPr>
              <a:t>Các node trong swarm là gì ? Cách thức làm việc của các node </a:t>
            </a:r>
            <a:r>
              <a:rPr lang="x-none" altLang="en-US" b="1">
                <a:latin typeface="Times New Roman" charset="0"/>
              </a:rPr>
              <a:t>?</a:t>
            </a:r>
            <a:endParaRPr lang="x-none" altLang="en-US" b="1">
              <a:latin typeface="Times New Roman" charset="0"/>
            </a:endParaRPr>
          </a:p>
        </p:txBody>
      </p:sp>
      <p:sp>
        <p:nvSpPr>
          <p:cNvPr id="3" name="Text Box 2"/>
          <p:cNvSpPr txBox="1"/>
          <p:nvPr/>
        </p:nvSpPr>
        <p:spPr>
          <a:xfrm>
            <a:off x="435610" y="1682750"/>
            <a:ext cx="11294110" cy="3383280"/>
          </a:xfrm>
          <a:prstGeom prst="rect">
            <a:avLst/>
          </a:prstGeom>
          <a:noFill/>
        </p:spPr>
        <p:txBody>
          <a:bodyPr wrap="square" rtlCol="0">
            <a:spAutoFit/>
          </a:bodyPr>
          <a:p>
            <a:r>
              <a:rPr lang="x-none" altLang="en-US">
                <a:latin typeface="Times New Roman" charset="0"/>
              </a:rPr>
              <a:t>-</a:t>
            </a:r>
            <a:r>
              <a:rPr lang="en-US">
                <a:latin typeface="Times New Roman" charset="0"/>
              </a:rPr>
              <a:t> Các node trong Docker Swarm là các máy chạy Docker Engine được join vào swarm. Các node này có thể được gọi là một Docker Node.</a:t>
            </a:r>
            <a:endParaRPr lang="en-US">
              <a:latin typeface="Times New Roman" charset="0"/>
            </a:endParaRPr>
          </a:p>
          <a:p>
            <a:endParaRPr lang="en-US">
              <a:latin typeface="Times New Roman" charset="0"/>
            </a:endParaRPr>
          </a:p>
          <a:p>
            <a:endParaRPr lang="en-US">
              <a:latin typeface="Times New Roman" charset="0"/>
            </a:endParaRPr>
          </a:p>
          <a:p>
            <a:r>
              <a:rPr lang="en-US">
                <a:latin typeface="Times New Roman" charset="0"/>
              </a:rPr>
              <a:t>- Để có thể deploy một ứng dụng trên swarm, người dùng cần phải định nghĩa các service đến manager node. Manager node này sẽ chuyển *service* này thành các *task* và đưa xuống cho các node bên dưới để thực thi</a:t>
            </a:r>
            <a:endParaRPr lang="en-US">
              <a:latin typeface="Times New Roman" charset="0"/>
            </a:endParaRPr>
          </a:p>
          <a:p>
            <a:endParaRPr lang="en-US">
              <a:latin typeface="Times New Roman" charset="0"/>
            </a:endParaRPr>
          </a:p>
          <a:p>
            <a:endParaRPr lang="en-US">
              <a:latin typeface="Times New Roman" charset="0"/>
            </a:endParaRPr>
          </a:p>
          <a:p>
            <a:r>
              <a:rPr lang="en-US">
                <a:latin typeface="Times New Roman" charset="0"/>
              </a:rPr>
              <a:t>- Docker Swarm còn được coi là một dạng native cluster do các node trong cluster kể cả là manager node cũng sẽ hoạt động như một worker node. Các worker node được giao task từ manager node sẽ thông báo về cho manager node tình trạng hiện tại của task đang chạy trên node đó thông qua một *agent* ở mỗi node để cho manager node có thể đảm bảo trạng thái của mỗi node bên dưới nó.</a:t>
            </a:r>
            <a:endParaRPr lang="en-US">
              <a:latin typeface="Times New Roman"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docker-swarm nodework"/>
          <p:cNvPicPr>
            <a:picLocks noChangeAspect="1"/>
          </p:cNvPicPr>
          <p:nvPr/>
        </p:nvPicPr>
        <p:blipFill>
          <a:blip r:embed="rId1"/>
          <a:stretch>
            <a:fillRect/>
          </a:stretch>
        </p:blipFill>
        <p:spPr>
          <a:xfrm>
            <a:off x="326390" y="638810"/>
            <a:ext cx="11630025" cy="53860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37285" y="191770"/>
            <a:ext cx="9785985" cy="396240"/>
          </a:xfrm>
          <a:prstGeom prst="rect">
            <a:avLst/>
          </a:prstGeom>
          <a:noFill/>
        </p:spPr>
        <p:txBody>
          <a:bodyPr wrap="square" rtlCol="0">
            <a:spAutoFit/>
          </a:bodyPr>
          <a:p>
            <a:pPr algn="ctr"/>
            <a:r>
              <a:rPr lang="en-US" b="1">
                <a:latin typeface="Times New Roman" charset="0"/>
              </a:rPr>
              <a:t>Các </a:t>
            </a:r>
            <a:r>
              <a:rPr lang="en-US" sz="2000" b="1">
                <a:latin typeface="Times New Roman" charset="0"/>
              </a:rPr>
              <a:t>service </a:t>
            </a:r>
            <a:r>
              <a:rPr lang="en-US" b="1">
                <a:latin typeface="Times New Roman" charset="0"/>
              </a:rPr>
              <a:t>và task trong Docker Swarm.</a:t>
            </a:r>
            <a:endParaRPr lang="en-US" b="1">
              <a:latin typeface="Times New Roman" charset="0"/>
            </a:endParaRPr>
          </a:p>
        </p:txBody>
      </p:sp>
      <p:sp>
        <p:nvSpPr>
          <p:cNvPr id="3" name="Text Box 2"/>
          <p:cNvSpPr txBox="1"/>
          <p:nvPr/>
        </p:nvSpPr>
        <p:spPr>
          <a:xfrm>
            <a:off x="237490" y="1353820"/>
            <a:ext cx="11494770" cy="3931920"/>
          </a:xfrm>
          <a:prstGeom prst="rect">
            <a:avLst/>
          </a:prstGeom>
          <a:noFill/>
        </p:spPr>
        <p:txBody>
          <a:bodyPr wrap="square" rtlCol="0">
            <a:spAutoFit/>
          </a:bodyPr>
          <a:p>
            <a:r>
              <a:rPr lang="en-US">
                <a:latin typeface="Times New Roman" charset="0"/>
              </a:rPr>
              <a:t>- Service trong Docker Swarm đảm nhận chức năng định danh các task hoạt động cho manager node hoặc các worker node.</a:t>
            </a:r>
            <a:endParaRPr lang="en-US">
              <a:latin typeface="Times New Roman" charset="0"/>
            </a:endParaRPr>
          </a:p>
          <a:p>
            <a:endParaRPr lang="en-US">
              <a:latin typeface="Times New Roman" charset="0"/>
            </a:endParaRPr>
          </a:p>
          <a:p>
            <a:r>
              <a:rPr lang="x-none" altLang="en-US">
                <a:latin typeface="Times New Roman" charset="0"/>
              </a:rPr>
              <a:t>- Ngoài docker-CLI thì các service này cũng có thể được deploy bằng Docker-Compose </a:t>
            </a:r>
            <a:endParaRPr lang="x-none" altLang="en-US">
              <a:latin typeface="Times New Roman" charset="0"/>
            </a:endParaRPr>
          </a:p>
          <a:p>
            <a:endParaRPr lang="x-none" altLang="en-US">
              <a:latin typeface="Times New Roman" charset="0"/>
            </a:endParaRPr>
          </a:p>
          <a:p>
            <a:r>
              <a:rPr lang="en-US">
                <a:latin typeface="Times New Roman" charset="0"/>
              </a:rPr>
              <a:t>- Khi khởi tạo một service trong swarm mode, người dùng sẽ xác định container imager nào sẽ được sử dụng và câu lệnh nào sẽ chạy bên trong container đó. </a:t>
            </a:r>
            <a:r>
              <a:rPr lang="en-US">
                <a:latin typeface="Times New Roman" charset="0"/>
                <a:sym typeface="+mn-ea"/>
              </a:rPr>
              <a:t>Nó khả năng sắp xếp</a:t>
            </a:r>
            <a:r>
              <a:rPr lang="x-none" altLang="en-US">
                <a:latin typeface="Times New Roman" charset="0"/>
                <a:sym typeface="+mn-ea"/>
              </a:rPr>
              <a:t>, quản lý container</a:t>
            </a:r>
            <a:r>
              <a:rPr lang="en-US">
                <a:latin typeface="Times New Roman" charset="0"/>
                <a:sym typeface="+mn-ea"/>
              </a:rPr>
              <a:t> của swarm.</a:t>
            </a:r>
            <a:endParaRPr lang="en-US">
              <a:latin typeface="Times New Roman" charset="0"/>
            </a:endParaRPr>
          </a:p>
          <a:p>
            <a:endParaRPr lang="en-US">
              <a:latin typeface="Times New Roman" charset="0"/>
            </a:endParaRPr>
          </a:p>
          <a:p>
            <a:r>
              <a:rPr lang="en-US">
                <a:latin typeface="Times New Roman" charset="0"/>
              </a:rPr>
              <a:t>- Các container images được chia sẻ và upload trên </a:t>
            </a:r>
            <a:r>
              <a:rPr lang="en-US">
                <a:latin typeface="Times New Roman" charset="0"/>
                <a:hlinkClick r:id="rId1" action="ppaction://hlinkfile"/>
              </a:rPr>
              <a:t>dockerhub</a:t>
            </a:r>
            <a:endParaRPr lang="en-US">
              <a:latin typeface="Times New Roman" charset="0"/>
              <a:hlinkClick r:id="rId1" action="ppaction://hlinkfile"/>
            </a:endParaRPr>
          </a:p>
          <a:p>
            <a:endParaRPr lang="en-US">
              <a:latin typeface="Times New Roman" charset="0"/>
            </a:endParaRPr>
          </a:p>
          <a:p>
            <a:r>
              <a:rPr lang="en-US">
                <a:latin typeface="Times New Roman" charset="0"/>
              </a:rPr>
              <a:t>- Một task có nhiệm vụ xác định Docker container và câu lệnh sẽ được chạy bên trong container đó.  </a:t>
            </a:r>
            <a:endParaRPr lang="en-US">
              <a:latin typeface="Times New Roman" charset="0"/>
            </a:endParaRPr>
          </a:p>
          <a:p>
            <a:endParaRPr lang="en-US">
              <a:latin typeface="Times New Roman" charset="0"/>
            </a:endParaRPr>
          </a:p>
          <a:p>
            <a:r>
              <a:rPr lang="en-US">
                <a:latin typeface="Times New Roman" charset="0"/>
              </a:rPr>
              <a:t>- Manager node sẽ đưa các task này cho các worker node theo số lượng replicas được set trong service scale. Khi một task được đưa cho một worker node, nó sẽ không thể chuyển sang node khác, nó chỉ có thể trên node được manager node chỉ định hoặc FAIL. </a:t>
            </a:r>
            <a:endParaRPr lang="en-US">
              <a:latin typeface="Times New Roman"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docker-service"/>
          <p:cNvPicPr>
            <a:picLocks noChangeAspect="1"/>
          </p:cNvPicPr>
          <p:nvPr/>
        </p:nvPicPr>
        <p:blipFill>
          <a:blip r:embed="rId1"/>
          <a:stretch>
            <a:fillRect/>
          </a:stretch>
        </p:blipFill>
        <p:spPr>
          <a:xfrm>
            <a:off x="1908810" y="427355"/>
            <a:ext cx="7474585" cy="58839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10975</Words>
  <Application>Kingsoft Office WPP</Application>
  <PresentationFormat>Widescreen</PresentationFormat>
  <Paragraphs>205</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leduy</dc:creator>
  <cp:lastModifiedBy>leduy</cp:lastModifiedBy>
  <cp:revision>20</cp:revision>
  <dcterms:created xsi:type="dcterms:W3CDTF">2017-10-02T04:13:17Z</dcterms:created>
  <dcterms:modified xsi:type="dcterms:W3CDTF">2017-10-02T04:13:17Z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