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70" r:id="rId2"/>
    <p:sldId id="259" r:id="rId3"/>
    <p:sldId id="273" r:id="rId4"/>
    <p:sldId id="336" r:id="rId5"/>
    <p:sldId id="337" r:id="rId6"/>
    <p:sldId id="342" r:id="rId7"/>
    <p:sldId id="343" r:id="rId8"/>
    <p:sldId id="344" r:id="rId9"/>
    <p:sldId id="345" r:id="rId10"/>
    <p:sldId id="338" r:id="rId11"/>
    <p:sldId id="339" r:id="rId12"/>
    <p:sldId id="340" r:id="rId13"/>
    <p:sldId id="341" r:id="rId14"/>
    <p:sldId id="346" r:id="rId15"/>
    <p:sldId id="347" r:id="rId16"/>
    <p:sldId id="348" r:id="rId17"/>
    <p:sldId id="349" r:id="rId18"/>
    <p:sldId id="350" r:id="rId19"/>
    <p:sldId id="286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6" r:id="rId47"/>
    <p:sldId id="387" r:id="rId48"/>
    <p:sldId id="351" r:id="rId49"/>
    <p:sldId id="352" r:id="rId50"/>
    <p:sldId id="356" r:id="rId51"/>
    <p:sldId id="354" r:id="rId52"/>
    <p:sldId id="355" r:id="rId53"/>
  </p:sldIdLst>
  <p:sldSz cx="9144000" cy="6858000" type="screen4x3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7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FFC63-F3E1-4FA5-B900-34F1AC38385D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4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534E3-A545-4040-90F9-86E06823F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852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44FB-A685-AA45-946A-71B5C002239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9422-9091-8B49-9430-D20A248525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0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96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5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5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7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73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000" b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A161-2F00-4A69-8E16-8C2F85751A2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Codeplan@codeplan.df.gov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35" y="5805265"/>
            <a:ext cx="5748572" cy="100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932040" y="4581128"/>
            <a:ext cx="3599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b="1" dirty="0"/>
          </a:p>
          <a:p>
            <a:pPr algn="r"/>
            <a:endParaRPr lang="pt-BR" sz="1200" dirty="0"/>
          </a:p>
          <a:p>
            <a:pPr algn="r"/>
            <a:r>
              <a:rPr lang="pt-BR" sz="1200" dirty="0"/>
              <a:t>Fevereiro de 2021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4572000" y="3933056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508104" y="4149080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444208" y="4365104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0" y="188640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0" y="404664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0" y="620688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ctrTitle"/>
          </p:nvPr>
        </p:nvSpPr>
        <p:spPr>
          <a:xfrm>
            <a:off x="584170" y="2130426"/>
            <a:ext cx="7975660" cy="1470024"/>
          </a:xfrm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4" name="Retângulo de cantos arredondados 5"/>
          <p:cNvSpPr/>
          <p:nvPr/>
        </p:nvSpPr>
        <p:spPr>
          <a:xfrm>
            <a:off x="323528" y="1989138"/>
            <a:ext cx="8496944" cy="1655762"/>
          </a:xfrm>
          <a:prstGeom prst="roundRect">
            <a:avLst>
              <a:gd name="adj" fmla="val 734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143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GERAÇÃO DE DADOS UTILIZANDO LINGUAGEM SQL</a:t>
            </a:r>
          </a:p>
        </p:txBody>
      </p:sp>
    </p:spTree>
    <p:extLst>
      <p:ext uri="{BB962C8B-B14F-4D97-AF65-F5344CB8AC3E}">
        <p14:creationId xmlns:p14="http://schemas.microsoft.com/office/powerpoint/2010/main" val="23490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 linguagem 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BR" sz="2400" i="1" dirty="0" err="1">
                <a:latin typeface="Calibri" panose="020F0502020204030204" pitchFamily="34" charset="0"/>
                <a:cs typeface="Arial" panose="020B0604020202020204" pitchFamily="34" charset="0"/>
              </a:rPr>
              <a:t>tructured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Q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uery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pt-BR" sz="2400" i="1" dirty="0" err="1">
                <a:latin typeface="Calibri" panose="020F0502020204030204" pitchFamily="34" charset="0"/>
                <a:cs typeface="Arial" panose="020B0604020202020204" pitchFamily="34" charset="0"/>
              </a:rPr>
              <a:t>anguage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criada pela IBM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Vários Enfoques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interativa de consulta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de programação para acesso às bases de dados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de definição de dados (DDL)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de manipulação de dados (DML)</a:t>
            </a:r>
          </a:p>
        </p:txBody>
      </p:sp>
    </p:spTree>
    <p:extLst>
      <p:ext uri="{BB962C8B-B14F-4D97-AF65-F5344CB8AC3E}">
        <p14:creationId xmlns:p14="http://schemas.microsoft.com/office/powerpoint/2010/main" val="31318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 linguagem 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Os comandos SQL são separados em três famílias: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50BE38-83A5-4556-AB18-097455047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26917" r="12988" b="15375"/>
          <a:stretch/>
        </p:blipFill>
        <p:spPr>
          <a:xfrm>
            <a:off x="128142" y="2676786"/>
            <a:ext cx="8887716" cy="403987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8DCB6F4-217C-4D7E-90CF-53A5969C6845}"/>
              </a:ext>
            </a:extLst>
          </p:cNvPr>
          <p:cNvSpPr/>
          <p:nvPr/>
        </p:nvSpPr>
        <p:spPr>
          <a:xfrm>
            <a:off x="6105975" y="5445074"/>
            <a:ext cx="872737" cy="305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92F29F6-26F8-4132-96B3-BE8B3B6080ED}"/>
              </a:ext>
            </a:extLst>
          </p:cNvPr>
          <p:cNvSpPr/>
          <p:nvPr/>
        </p:nvSpPr>
        <p:spPr>
          <a:xfrm flipH="1">
            <a:off x="7236296" y="5445224"/>
            <a:ext cx="648072" cy="30575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0146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Explorando o comando </a:t>
            </a:r>
            <a:r>
              <a:rPr lang="pt-BR" sz="2400" b="1" i="1" dirty="0" err="1"/>
              <a:t>Select</a:t>
            </a:r>
            <a:endParaRPr lang="pt-BR" sz="2400" b="1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4B50D5-FAEA-42DD-AF9E-0A2C0EC2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 t="22587" r="26376" b="31245"/>
          <a:stretch/>
        </p:blipFill>
        <p:spPr>
          <a:xfrm>
            <a:off x="71789" y="1534175"/>
            <a:ext cx="9000422" cy="3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8FCD12E-A517-407C-A8D2-D143737AF66A}"/>
              </a:ext>
            </a:extLst>
          </p:cNvPr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Explorando o comando </a:t>
            </a:r>
            <a:r>
              <a:rPr lang="pt-BR" sz="2400" b="1" i="1" dirty="0" err="1"/>
              <a:t>Select</a:t>
            </a:r>
            <a:endParaRPr lang="pt-BR" sz="2400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726712-814D-4E88-AC5F-1F86B824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3327"/>
            <a:ext cx="60960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7FC322-DF4B-4C24-B63D-87750A0E5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7836" r="3539" b="10103"/>
          <a:stretch/>
        </p:blipFill>
        <p:spPr>
          <a:xfrm>
            <a:off x="27147" y="1308066"/>
            <a:ext cx="9089707" cy="42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5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D7A3F9-493F-44F6-8A6F-308E5AC19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16014" r="3539" b="8626"/>
          <a:stretch/>
        </p:blipFill>
        <p:spPr>
          <a:xfrm>
            <a:off x="27147" y="853585"/>
            <a:ext cx="9089707" cy="51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5A4052-125E-4A87-86E7-2D53105DD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16014" r="8263" b="14536"/>
          <a:stretch/>
        </p:blipFill>
        <p:spPr>
          <a:xfrm>
            <a:off x="24146" y="884369"/>
            <a:ext cx="9095708" cy="50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2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C88C96-1CFB-41FB-AAA7-7ACD46D15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14537" r="3539" b="23403"/>
          <a:stretch/>
        </p:blipFill>
        <p:spPr>
          <a:xfrm>
            <a:off x="27147" y="1308067"/>
            <a:ext cx="9089707" cy="42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129CF8-6AB2-43A5-A4CC-2281C21A3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1925" r="10626" b="14537"/>
          <a:stretch/>
        </p:blipFill>
        <p:spPr>
          <a:xfrm>
            <a:off x="8506" y="1006403"/>
            <a:ext cx="9126989" cy="48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33075" cy="1741715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900" dirty="0"/>
              <a:t>Diretoria de Estudos e Pesquisas Socioeconômicas – DIEPS</a:t>
            </a:r>
          </a:p>
          <a:p>
            <a:pPr marL="0" indent="0" algn="ctr">
              <a:buNone/>
            </a:pPr>
            <a:r>
              <a:rPr lang="pt-BR" sz="3100" b="1" dirty="0"/>
              <a:t>Gerência de Contas - GECON/</a:t>
            </a:r>
            <a:r>
              <a:rPr lang="pt-BR" sz="3100" b="1" dirty="0" err="1"/>
              <a:t>Nupre</a:t>
            </a:r>
            <a:endParaRPr lang="pt-BR" sz="3100" b="1" dirty="0"/>
          </a:p>
          <a:p>
            <a:pPr marL="0" indent="0" algn="ctr">
              <a:buNone/>
            </a:pPr>
            <a:r>
              <a:rPr lang="pt-BR" sz="2300" dirty="0">
                <a:hlinkClick r:id="rId2"/>
              </a:rPr>
              <a:t>Codeplan@codeplan.df.gov.br</a:t>
            </a:r>
            <a:endParaRPr lang="pt-BR" sz="2300" dirty="0"/>
          </a:p>
          <a:p>
            <a:pPr marL="0" indent="0" algn="ctr">
              <a:buNone/>
            </a:pPr>
            <a:r>
              <a:rPr lang="pt-BR" sz="2900" b="1" dirty="0"/>
              <a:t>61 – 3342 1040</a:t>
            </a:r>
          </a:p>
          <a:p>
            <a:pPr marL="0" indent="0" algn="ctr">
              <a:buNone/>
            </a:pPr>
            <a:r>
              <a:rPr lang="pt-BR" sz="2300" dirty="0"/>
              <a:t>Fonte dos dados: IBGE – Elaboração </a:t>
            </a:r>
            <a:r>
              <a:rPr lang="pt-BR" sz="2300" dirty="0" err="1"/>
              <a:t>Codeplan</a:t>
            </a:r>
            <a:r>
              <a:rPr lang="pt-BR" sz="2300" dirty="0"/>
              <a:t> – DIEPS/GECON-</a:t>
            </a:r>
            <a:r>
              <a:rPr lang="pt-BR" sz="2300" dirty="0" err="1"/>
              <a:t>Nupre</a:t>
            </a:r>
            <a:endParaRPr lang="pt-BR" sz="23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9025" t="29781" r="70475" b="68460"/>
          <a:stretch/>
        </p:blipFill>
        <p:spPr>
          <a:xfrm>
            <a:off x="323528" y="1772816"/>
            <a:ext cx="1440160" cy="144016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275856" y="1412776"/>
            <a:ext cx="2152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accent1"/>
                </a:solidFill>
              </a:rPr>
              <a:t>Windows (</a:t>
            </a:r>
            <a:r>
              <a:rPr lang="pt-BR" b="1" dirty="0" err="1" smtClean="0">
                <a:solidFill>
                  <a:schemeClr val="accent1"/>
                </a:solidFill>
              </a:rPr>
              <a:t>installer</a:t>
            </a:r>
            <a:r>
              <a:rPr lang="pt-BR" b="1" dirty="0" smtClean="0">
                <a:solidFill>
                  <a:schemeClr val="accent1"/>
                </a:solidFill>
              </a:rPr>
              <a:t>)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75856" y="1855857"/>
            <a:ext cx="607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Download gratuito do SSMS (SQL Server Management Studio)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4820" y="5661248"/>
            <a:ext cx="3769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Data </a:t>
            </a:r>
            <a:r>
              <a:rPr lang="pt-BR" b="1" i="1" dirty="0" err="1"/>
              <a:t>Definition</a:t>
            </a:r>
            <a:r>
              <a:rPr lang="pt-BR" b="1" i="1" dirty="0"/>
              <a:t> </a:t>
            </a:r>
            <a:r>
              <a:rPr lang="pt-BR" b="1" i="1" dirty="0" err="1"/>
              <a:t>Language</a:t>
            </a:r>
            <a:endParaRPr lang="pt-BR" dirty="0"/>
          </a:p>
          <a:p>
            <a:pPr algn="ctr"/>
            <a:r>
              <a:rPr lang="pt-BR" b="1" dirty="0"/>
              <a:t>(DDL)</a:t>
            </a:r>
            <a:endParaRPr lang="pt-BR" dirty="0"/>
          </a:p>
          <a:p>
            <a:r>
              <a:rPr lang="pt-BR" dirty="0"/>
              <a:t>Utilizada para criar, deletar e alterar objetos como </a:t>
            </a:r>
            <a:r>
              <a:rPr lang="pt-BR" i="1" dirty="0" err="1"/>
              <a:t>views</a:t>
            </a:r>
            <a:r>
              <a:rPr lang="pt-BR" dirty="0"/>
              <a:t>, </a:t>
            </a:r>
            <a:r>
              <a:rPr lang="pt-BR" i="1" dirty="0" err="1"/>
              <a:t>databases</a:t>
            </a:r>
            <a:r>
              <a:rPr lang="pt-BR" dirty="0"/>
              <a:t>, </a:t>
            </a:r>
            <a:r>
              <a:rPr lang="pt-BR" i="1" dirty="0" err="1"/>
              <a:t>stored</a:t>
            </a:r>
            <a:r>
              <a:rPr lang="pt-BR" i="1" dirty="0"/>
              <a:t> procedures</a:t>
            </a:r>
            <a:r>
              <a:rPr lang="pt-BR" dirty="0"/>
              <a:t>, etc.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Os comandos iniciam com:</a:t>
            </a:r>
          </a:p>
          <a:p>
            <a:r>
              <a:rPr lang="pt-BR" b="1" i="1" dirty="0"/>
              <a:t>CREATE </a:t>
            </a:r>
          </a:p>
          <a:p>
            <a:r>
              <a:rPr lang="pt-BR" b="1" i="1" dirty="0"/>
              <a:t>ALTER </a:t>
            </a:r>
          </a:p>
          <a:p>
            <a:r>
              <a:rPr lang="pt-BR" b="1" i="1" dirty="0" smtClean="0"/>
              <a:t>DROP</a:t>
            </a:r>
            <a:endParaRPr lang="pt-BR" b="1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864602" y="5661248"/>
            <a:ext cx="3769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Data </a:t>
            </a:r>
            <a:r>
              <a:rPr lang="pt-BR" b="1" i="1" dirty="0" err="1"/>
              <a:t>Control</a:t>
            </a:r>
            <a:r>
              <a:rPr lang="pt-BR" b="1" i="1" dirty="0"/>
              <a:t> </a:t>
            </a:r>
            <a:r>
              <a:rPr lang="pt-BR" b="1" i="1" dirty="0" err="1"/>
              <a:t>Language</a:t>
            </a:r>
            <a:endParaRPr lang="pt-BR" dirty="0"/>
          </a:p>
          <a:p>
            <a:pPr algn="ctr"/>
            <a:r>
              <a:rPr lang="pt-BR" b="1" dirty="0"/>
              <a:t>(DCL)</a:t>
            </a:r>
            <a:endParaRPr lang="pt-BR" dirty="0"/>
          </a:p>
          <a:p>
            <a:r>
              <a:rPr lang="pt-BR" dirty="0"/>
              <a:t>Permite controlar a segurança de dados, definindo quem pode fazer o quê no banco de dados.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Os comandos iniciam com: </a:t>
            </a:r>
          </a:p>
          <a:p>
            <a:r>
              <a:rPr lang="pt-BR" b="1" i="1" dirty="0"/>
              <a:t>GRANT </a:t>
            </a:r>
          </a:p>
          <a:p>
            <a:r>
              <a:rPr lang="pt-BR" b="1" i="1" dirty="0"/>
              <a:t>REVOKE </a:t>
            </a:r>
          </a:p>
          <a:p>
            <a:r>
              <a:rPr lang="pt-BR" b="1" i="1" dirty="0"/>
              <a:t>DENY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629178" y="5661248"/>
            <a:ext cx="3769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Data </a:t>
            </a:r>
            <a:r>
              <a:rPr lang="pt-BR" b="1" i="1" dirty="0" err="1"/>
              <a:t>Manipulation</a:t>
            </a:r>
            <a:r>
              <a:rPr lang="pt-BR" b="1" i="1" dirty="0"/>
              <a:t> </a:t>
            </a:r>
            <a:r>
              <a:rPr lang="pt-BR" b="1" i="1" dirty="0" err="1"/>
              <a:t>Language</a:t>
            </a:r>
            <a:endParaRPr lang="pt-BR" dirty="0"/>
          </a:p>
          <a:p>
            <a:pPr algn="ctr"/>
            <a:r>
              <a:rPr lang="pt-BR" b="1" dirty="0"/>
              <a:t>(DML)</a:t>
            </a:r>
            <a:endParaRPr lang="pt-BR" dirty="0"/>
          </a:p>
          <a:p>
            <a:r>
              <a:rPr lang="pt-BR" dirty="0"/>
              <a:t>Permite recuperar, incluir, remover ou modificar informações no banco de dados.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Os comandos iniciam com:</a:t>
            </a:r>
          </a:p>
          <a:p>
            <a:r>
              <a:rPr lang="pt-BR" b="1" i="1" dirty="0"/>
              <a:t>SELECT</a:t>
            </a:r>
          </a:p>
          <a:p>
            <a:r>
              <a:rPr lang="pt-BR" b="1" i="1" dirty="0"/>
              <a:t>INSERT</a:t>
            </a:r>
          </a:p>
          <a:p>
            <a:r>
              <a:rPr lang="pt-BR" b="1" i="1" dirty="0"/>
              <a:t>UPDATE</a:t>
            </a:r>
          </a:p>
          <a:p>
            <a:r>
              <a:rPr lang="pt-BR" b="1" i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6231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" y="764704"/>
            <a:ext cx="9144000" cy="432048"/>
          </a:xfrm>
          <a:prstGeom prst="rect">
            <a:avLst/>
          </a:prstGeom>
          <a:noFill/>
          <a:ln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4000" algn="l"/>
            <a:r>
              <a:rPr lang="pt-BR" sz="3200" b="1" dirty="0">
                <a:solidFill>
                  <a:srgbClr val="008000"/>
                </a:solidFill>
              </a:rPr>
              <a:t>Roteiro da Apresentação</a:t>
            </a:r>
            <a:endParaRPr lang="pt-BR" sz="32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268760"/>
            <a:ext cx="91440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Conceito de Banco de Dados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Apresentação do Banco de Dados da Codeplan (DB_CODEPLAN)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A linguagem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Explorando o comando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Select</a:t>
            </a: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1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5637"/>
              </p:ext>
            </p:extLst>
          </p:nvPr>
        </p:nvGraphicFramePr>
        <p:xfrm>
          <a:off x="2103465" y="1124969"/>
          <a:ext cx="4774711" cy="4616206"/>
        </p:xfrm>
        <a:graphic>
          <a:graphicData uri="http://schemas.openxmlformats.org/drawingml/2006/table">
            <a:tbl>
              <a:tblPr firstRow="1" firstCol="1" bandRow="1"/>
              <a:tblGrid>
                <a:gridCol w="653094">
                  <a:extLst>
                    <a:ext uri="{9D8B030D-6E8A-4147-A177-3AD203B41FA5}">
                      <a16:colId xmlns:a16="http://schemas.microsoft.com/office/drawing/2014/main" val="2450357333"/>
                    </a:ext>
                  </a:extLst>
                </a:gridCol>
                <a:gridCol w="3704269">
                  <a:extLst>
                    <a:ext uri="{9D8B030D-6E8A-4147-A177-3AD203B41FA5}">
                      <a16:colId xmlns:a16="http://schemas.microsoft.com/office/drawing/2014/main" val="2135684758"/>
                    </a:ext>
                  </a:extLst>
                </a:gridCol>
                <a:gridCol w="417348">
                  <a:extLst>
                    <a:ext uri="{9D8B030D-6E8A-4147-A177-3AD203B41FA5}">
                      <a16:colId xmlns:a16="http://schemas.microsoft.com/office/drawing/2014/main" val="756778131"/>
                    </a:ext>
                  </a:extLst>
                </a:gridCol>
              </a:tblGrid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Esquema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 do esquema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 de acesso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843022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auxilioemergencial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Microdados dos pagamentos do auxílio emergencial durante a pandemia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(https://www.portaltransparencia.gov.br/download-de-dados/auxilio-emergencial)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Acesso público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371693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caged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Geral de Empregados e Desempregados - Desidentificado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(ftp://ftp.mtps.gov.br/pdet/microdados/)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17582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raisdes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Relação Anual de Informações Sociais - Desidentificada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(ftp://ftp.mtps.gov.br/pdet/microdados/)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36852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censo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Censo do IBGE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(http://ftp.ibge.gov.br/Censos/)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5610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inflacao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Indicadores de inflação do IBGE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(https://sidra.ibge.gov.br/tabela/7060)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(https://sidra.ibge.gov.br/tabela/7063)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77027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Nacional por Amostra de Domicílios - Anual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(https://ftp.ibge.gov.br/Trabalho_e_Rendimento/Pesquisa_Nacional_por_Amostra_de_Domicilios_anual/)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58271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pnadc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Nacional por Amostra de Domicílios - Contínua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(https://ftp.ibge.gov.br/Trabalho_e_Rendimento/Pesquisa_Nacional_por_Amostra_de_Domicilios_continua/)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58142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pnadcovid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Nacional por Amostra de Domicílios - COVID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(https://ftp.ibge.gov.br/Trabalho_e_Rendimento/Pesquisa_Nacional_por_Amostra_de_Domicilios_PNAD_COVID19/)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96705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pof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de Orçamento Familiar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(https://ftp.ibge.gov.br/Orcamentos_Familiares/)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04515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cnpj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Dados Públicos CNPJ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(https://www.gov.br/receitafederal/pt-br/assuntos/orientacao-tributaria/cadastros/consultas/dados-publicos-cnpj)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838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contasnacionais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Informações sobre contas nacionais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9751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finpub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Finanças Públicas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23799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educacenso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CENSO Educacional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(https://www.gov.br/inep/pt-br/acesso-a-informacao/dados-abertos/microdados/censo-escolar)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30040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deEmprego e Desemprego - PED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(https://www.dieese.org.br/analiseped/microdadosBSB.html)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174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Distrittal por Amostra de Domicílios - PDAD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6166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pmad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Metropolitana por Amostra de Domicílios - PMAD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23188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cadunico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Único do Governo Federal das famílias do Distrito Federal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(Disponibilizado pela SEDEST através de acordo de cooperação técnica)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Acesso restrito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4752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caged_id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Geral de Empregados e Desempregados - Identificado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(Disponibilizado pelo Ministério do Trabalho pelo ACT 004/2017)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9730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codhab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da Companhia de Desenvolvimento Habitacional do Distrito Federal - CODHAB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3854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dadosgdf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Dados Cadastrais e Folha de Pagamentos dos servidores do Distrito Federal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373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enderecos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Endereços utilizados para elaboração dos planos amostrais das pesquisas da Codeplan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9957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Informações georreferenciadas com camadas geográficas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71445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nfe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Informações sobre Notas Fiscais Eletrônicas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(Obtidas por meio de Acordo de Cooperação Técnica entre Codeplan e Secretaria de fazenda do DF)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78786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rais_id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Relação Anual de Informações Sociais - Identificada</a:t>
                      </a:r>
                      <a:b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(Disponibilizado pelo Ministério do Trabalho pelo ACT 004/2017)</a:t>
                      </a:r>
                      <a:endParaRPr lang="pt-BR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213283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i="1" dirty="0">
                <a:latin typeface="Times New Roman" panose="02020603050405020304" pitchFamily="18" charset="0"/>
              </a:rPr>
              <a:t>Data </a:t>
            </a:r>
            <a:r>
              <a:rPr lang="pt-BR" b="1" i="1" dirty="0" err="1">
                <a:latin typeface="Times New Roman" panose="02020603050405020304" pitchFamily="18" charset="0"/>
              </a:rPr>
              <a:t>Definition</a:t>
            </a:r>
            <a:r>
              <a:rPr lang="pt-BR" b="1" i="1" dirty="0">
                <a:latin typeface="Times New Roman" panose="02020603050405020304" pitchFamily="18" charset="0"/>
              </a:rPr>
              <a:t> </a:t>
            </a:r>
            <a:r>
              <a:rPr lang="pt-BR" b="1" i="1" dirty="0" err="1">
                <a:latin typeface="Times New Roman" panose="02020603050405020304" pitchFamily="18" charset="0"/>
              </a:rPr>
              <a:t>Language</a:t>
            </a:r>
            <a:endParaRPr lang="pt-BR" b="1" i="1" dirty="0">
              <a:latin typeface="Times New Roman" panose="02020603050405020304" pitchFamily="18" charset="0"/>
            </a:endParaRPr>
          </a:p>
          <a:p>
            <a:pPr algn="ctr"/>
            <a:r>
              <a:rPr lang="pt-BR" b="1" dirty="0">
                <a:latin typeface="Times New Roman" panose="02020603050405020304" pitchFamily="18" charset="0"/>
              </a:rPr>
              <a:t>(DDL)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Utilizada para criar, deletar e alterar objetos como </a:t>
            </a:r>
            <a:r>
              <a:rPr lang="pt-BR" i="1" dirty="0" err="1">
                <a:latin typeface="Times New Roman" panose="02020603050405020304" pitchFamily="18" charset="0"/>
              </a:rPr>
              <a:t>views</a:t>
            </a:r>
            <a:r>
              <a:rPr lang="pt-BR" dirty="0">
                <a:latin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</a:rPr>
              <a:t>databases</a:t>
            </a:r>
            <a:r>
              <a:rPr lang="pt-BR" dirty="0">
                <a:latin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</a:rPr>
              <a:t>stored</a:t>
            </a:r>
            <a:r>
              <a:rPr lang="pt-BR" i="1" dirty="0">
                <a:latin typeface="Times New Roman" panose="02020603050405020304" pitchFamily="18" charset="0"/>
              </a:rPr>
              <a:t> procedures</a:t>
            </a:r>
            <a:r>
              <a:rPr lang="pt-BR" dirty="0">
                <a:latin typeface="Times New Roman" panose="02020603050405020304" pitchFamily="18" charset="0"/>
              </a:rPr>
              <a:t>, etc.</a:t>
            </a:r>
          </a:p>
          <a:p>
            <a:pPr algn="just"/>
            <a:endParaRPr lang="pt-BR" sz="800" dirty="0">
              <a:latin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Os comandos iniciam com: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CREATE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ALTER </a:t>
            </a:r>
          </a:p>
          <a:p>
            <a:r>
              <a:rPr lang="pt-BR" dirty="0" smtClean="0">
                <a:latin typeface="Times New Roman" panose="02020603050405020304" pitchFamily="18" charset="0"/>
              </a:rPr>
              <a:t>DROP</a:t>
            </a:r>
            <a:endParaRPr lang="pt-BR" dirty="0">
              <a:latin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60540" y="2213283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i="1" smtClean="0">
                <a:latin typeface="Times New Roman" panose="02020603050405020304" pitchFamily="18" charset="0"/>
              </a:rPr>
              <a:t>Data Control Language</a:t>
            </a:r>
          </a:p>
          <a:p>
            <a:pPr algn="ctr"/>
            <a:r>
              <a:rPr lang="pt-BR" b="1" smtClean="0">
                <a:latin typeface="Times New Roman" panose="02020603050405020304" pitchFamily="18" charset="0"/>
              </a:rPr>
              <a:t>(DCL)</a:t>
            </a:r>
            <a:endParaRPr lang="pt-BR" smtClean="0">
              <a:latin typeface="Times New Roman" panose="02020603050405020304" pitchFamily="18" charset="0"/>
            </a:endParaRP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Permite controlar a segurança de dados, definindo quem pode fazer o quê no banco de dados.</a:t>
            </a:r>
          </a:p>
          <a:p>
            <a:pPr algn="just"/>
            <a:endParaRPr lang="pt-BR" sz="800" smtClean="0">
              <a:latin typeface="Times New Roman" panose="02020603050405020304" pitchFamily="18" charset="0"/>
            </a:endParaRP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Os comandos iniciam com: </a:t>
            </a: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GRANT </a:t>
            </a: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REVOKE </a:t>
            </a: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DENY</a:t>
            </a:r>
            <a:endParaRPr lang="pt-BR" dirty="0">
              <a:latin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721080" y="2213283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i="1" dirty="0">
                <a:latin typeface="Times New Roman" panose="02020603050405020304" pitchFamily="18" charset="0"/>
              </a:rPr>
              <a:t>Data </a:t>
            </a:r>
            <a:r>
              <a:rPr lang="pt-BR" b="1" i="1" dirty="0" err="1">
                <a:latin typeface="Times New Roman" panose="02020603050405020304" pitchFamily="18" charset="0"/>
              </a:rPr>
              <a:t>Manipulation</a:t>
            </a:r>
            <a:r>
              <a:rPr lang="pt-BR" b="1" i="1" dirty="0">
                <a:latin typeface="Times New Roman" panose="02020603050405020304" pitchFamily="18" charset="0"/>
              </a:rPr>
              <a:t> </a:t>
            </a:r>
            <a:r>
              <a:rPr lang="pt-BR" b="1" i="1" dirty="0" err="1">
                <a:latin typeface="Times New Roman" panose="02020603050405020304" pitchFamily="18" charset="0"/>
              </a:rPr>
              <a:t>Language</a:t>
            </a:r>
            <a:endParaRPr lang="pt-BR" b="1" i="1" dirty="0">
              <a:latin typeface="Times New Roman" panose="02020603050405020304" pitchFamily="18" charset="0"/>
            </a:endParaRPr>
          </a:p>
          <a:p>
            <a:pPr algn="ctr"/>
            <a:r>
              <a:rPr lang="pt-BR" b="1" dirty="0">
                <a:latin typeface="Times New Roman" panose="02020603050405020304" pitchFamily="18" charset="0"/>
              </a:rPr>
              <a:t>(DML)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Permite recuperar, incluir, remover ou modificar informações no banco de dados.</a:t>
            </a:r>
          </a:p>
          <a:p>
            <a:pPr algn="just"/>
            <a:endParaRPr lang="pt-BR" sz="800" dirty="0">
              <a:latin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Os comandos iniciam com: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SELECT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INSERT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UPDATE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9419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1363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,col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, ..., col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pt-BR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endParaRPr lang="pt-BR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, ..., tabela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...,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...,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9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--Estrutura de um 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col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...,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...,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1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690336"/>
            <a:ext cx="1979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384884" y="2690336"/>
            <a:ext cx="2069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A01npessoas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032" y="2690336"/>
            <a:ext cx="1997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3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B10*B11/B12 as exemplo1,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B10/B11*B12 as exemplo2,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B10+B11-B12 as exemplo3,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B10-B11+B12 as exemplo4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pdad.dom2022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726160" y="1859340"/>
            <a:ext cx="8982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"Total de cômodos",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Qtd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 de cômodos servindo permanentemente de dormitórios",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Qtd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 de banheiros e/ou sanitários",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B10*B11/B12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"Primeiro exemplo",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B10/B11*B12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"Segundo exemplo",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B10+B11-B12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"Terceiro exemplo",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B10-B11+B12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"Quarto exemplo"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pdad.dom2022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4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97839"/>
            <a:ext cx="3347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1 (Sem ordenação)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03240" y="1997839"/>
            <a:ext cx="3726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2 (Ordem ascendente)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984776" y="1997839"/>
            <a:ext cx="3851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3 (Ordem descendente)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3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 A01setor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A01setor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7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3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5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4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pdad.mor2022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0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IN (1,3,5)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IN (2,4)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pdad.mor2022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Na época jurássica: os arquivos de dados eram gravados com formato texto (flat file) ou binário proprietário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Arquivos copiados em um servidor e disponibilizados pela rede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9C6D3-4C52-4A86-90F9-E62325F3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20" y="4623941"/>
            <a:ext cx="5272960" cy="16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968500" y="2609691"/>
          <a:ext cx="5207000" cy="2506980"/>
        </p:xfrm>
        <a:graphic>
          <a:graphicData uri="http://schemas.openxmlformats.org/drawingml/2006/table">
            <a:tbl>
              <a:tblPr/>
              <a:tblGrid>
                <a:gridCol w="1361245">
                  <a:extLst>
                    <a:ext uri="{9D8B030D-6E8A-4147-A177-3AD203B41FA5}">
                      <a16:colId xmlns:a16="http://schemas.microsoft.com/office/drawing/2014/main" val="2700073712"/>
                    </a:ext>
                  </a:extLst>
                </a:gridCol>
                <a:gridCol w="3845755">
                  <a:extLst>
                    <a:ext uri="{9D8B030D-6E8A-4147-A177-3AD203B41FA5}">
                      <a16:colId xmlns:a16="http://schemas.microsoft.com/office/drawing/2014/main" val="6072392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Operador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6194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igual a um valor especificado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73936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&lt;&gt;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diferente de um valor especificado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88803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ou &gt;=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Maior ou Maior ou igual a um valor específico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75374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ou &lt;=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Menor ou Menor ou igual a um valor específico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47102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Entre um intervalo de valores específicos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27903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BETWEEN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Fora do intervalo de valores específicos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19952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NULL e IS 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É ou Não nulo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9122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atende a duas ou mais condições específicas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73467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atende a al menos uma das condições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59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6000" y="2551837"/>
            <a:ext cx="1925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idade &gt;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5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84105"/>
              </p:ext>
            </p:extLst>
          </p:nvPr>
        </p:nvGraphicFramePr>
        <p:xfrm>
          <a:off x="2464368" y="0"/>
          <a:ext cx="5059960" cy="4618540"/>
        </p:xfrm>
        <a:graphic>
          <a:graphicData uri="http://schemas.openxmlformats.org/drawingml/2006/table">
            <a:tbl>
              <a:tblPr/>
              <a:tblGrid>
                <a:gridCol w="2068270">
                  <a:extLst>
                    <a:ext uri="{9D8B030D-6E8A-4147-A177-3AD203B41FA5}">
                      <a16:colId xmlns:a16="http://schemas.microsoft.com/office/drawing/2014/main" val="3394585505"/>
                    </a:ext>
                  </a:extLst>
                </a:gridCol>
                <a:gridCol w="2991690">
                  <a:extLst>
                    <a:ext uri="{9D8B030D-6E8A-4147-A177-3AD203B41FA5}">
                      <a16:colId xmlns:a16="http://schemas.microsoft.com/office/drawing/2014/main" val="1965042060"/>
                    </a:ext>
                  </a:extLst>
                </a:gridCol>
              </a:tblGrid>
              <a:tr h="105702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Operadores</a:t>
                      </a: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Exemplo </a:t>
                      </a: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52119"/>
                  </a:ext>
                </a:extLst>
              </a:tr>
              <a:tr h="1008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igual a 18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66237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56593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582254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=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036466"/>
                  </a:ext>
                </a:extLst>
              </a:tr>
              <a:tr h="960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&lt;&gt;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diferente de 18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91822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088887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288774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&lt;&gt;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78063"/>
                  </a:ext>
                </a:extLst>
              </a:tr>
              <a:tr h="960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e &gt;=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maior ou igual a 18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7917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623789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89210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&gt;=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539686"/>
                  </a:ext>
                </a:extLst>
              </a:tr>
              <a:tr h="1585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e &lt;=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domicílios com renda domiciliar per-capita menor ou igual a R$100,00;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0640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9813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pdad.dom2021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804043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renda_domiciliar_pc_r &lt;=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781155"/>
                  </a:ext>
                </a:extLst>
              </a:tr>
              <a:tr h="960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Between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entre 18 e 24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63438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45771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052231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BETWEEN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60446"/>
                  </a:ext>
                </a:extLst>
              </a:tr>
              <a:tr h="1585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between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que não tenham idade entre 18 e 24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0528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788220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931841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BETWEEN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263802"/>
                  </a:ext>
                </a:extLst>
              </a:tr>
              <a:tr h="1585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NULL </a:t>
                      </a:r>
                      <a:r>
                        <a:rPr lang="pt-BR" sz="600" b="0" i="0" u="none" strike="noStrike" cap="all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 </a:t>
                      </a:r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null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domicílios que tenham renda domiciliar per-capita real vazia;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820088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00190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pdad.dom2021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88192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renda_domiciliar_pc_r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360058"/>
                  </a:ext>
                </a:extLst>
              </a:tr>
              <a:tr h="15855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menor que 18 anos e com algum rendimento real entre R$100,00 e R$500,00;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74355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073129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31625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&lt;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54939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renda_ind_r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BETWEEN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100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500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632525"/>
                  </a:ext>
                </a:extLst>
              </a:tr>
              <a:tr h="15855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menor que 18 anos ou maior que 50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1507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432424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23213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&lt;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037599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&gt;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692075"/>
                  </a:ext>
                </a:extLst>
              </a:tr>
              <a:tr h="1585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as seguintes idades: 5, 50, 59 e 100;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5334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27444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66562"/>
                  </a:ext>
                </a:extLst>
              </a:tr>
              <a:tr h="1008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</a:t>
                      </a:r>
                      <a:r>
                        <a:rPr lang="pt-BR" sz="600" b="1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pt-BR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pt-BR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pt-BR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59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pt-BR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pt-B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321050" y="3177381"/>
          <a:ext cx="2501900" cy="1371600"/>
        </p:xfrm>
        <a:graphic>
          <a:graphicData uri="http://schemas.openxmlformats.org/drawingml/2006/table">
            <a:tbl>
              <a:tblPr/>
              <a:tblGrid>
                <a:gridCol w="789573">
                  <a:extLst>
                    <a:ext uri="{9D8B030D-6E8A-4147-A177-3AD203B41FA5}">
                      <a16:colId xmlns:a16="http://schemas.microsoft.com/office/drawing/2014/main" val="2583596948"/>
                    </a:ext>
                  </a:extLst>
                </a:gridCol>
                <a:gridCol w="1712327">
                  <a:extLst>
                    <a:ext uri="{9D8B030D-6E8A-4147-A177-3AD203B41FA5}">
                      <a16:colId xmlns:a16="http://schemas.microsoft.com/office/drawing/2014/main" val="3082379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Nível de </a:t>
                      </a:r>
                      <a:b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Precedência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Operadores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5214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Multiplicação (*)</a:t>
                      </a:r>
                      <a:b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Divisão (/)</a:t>
                      </a:r>
                      <a:b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 (%)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89679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Adição (+)</a:t>
                      </a:r>
                      <a:b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Subtração (–)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9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720840"/>
            <a:ext cx="42302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--Exemplo 1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B10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B11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B12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572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(B10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B11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B12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5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29864"/>
              </p:ext>
            </p:extLst>
          </p:nvPr>
        </p:nvGraphicFramePr>
        <p:xfrm>
          <a:off x="2870200" y="2043906"/>
          <a:ext cx="3403600" cy="363855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9581261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245919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Operador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Função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4866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aritmética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220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 o número de ocorrências de linhas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686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Maior valor na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698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Menor valor na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615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 todos os valores da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378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Desvio padrão estatístico na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9445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STDEVP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Desvio padrão populacional na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5865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Variação estatística dos valores da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7872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VARP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Variação populacional dos valores da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5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4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media,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soma,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contagem,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IS 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contagem_nulo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9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33217" t="-4528" r="33217" b="22202"/>
          <a:stretch/>
        </p:blipFill>
        <p:spPr>
          <a:xfrm>
            <a:off x="2267744" y="3066327"/>
            <a:ext cx="2295872" cy="33248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33217" t="-4528" r="33217" b="14726"/>
          <a:stretch/>
        </p:blipFill>
        <p:spPr>
          <a:xfrm>
            <a:off x="4563616" y="3066327"/>
            <a:ext cx="2295872" cy="3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E06,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media,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soma,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contagem,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contagem_nulo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E06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2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691680" y="1028343"/>
            <a:ext cx="540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media,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soma,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contagem,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contagem_nulo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3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Década de 70: Big </a:t>
            </a:r>
            <a:r>
              <a:rPr lang="pt-BR" sz="2400" dirty="0" err="1">
                <a:latin typeface="Calibri" panose="020F0502020204030204" pitchFamily="34" charset="0"/>
                <a:cs typeface="Arial" panose="020B0604020202020204" pitchFamily="34" charset="0"/>
              </a:rPr>
              <a:t>Bang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dos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-Server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Eis que surge: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pt-BR" sz="2400" i="1" dirty="0" err="1">
                <a:latin typeface="Calibri" panose="020F0502020204030204" pitchFamily="34" charset="0"/>
                <a:cs typeface="Arial" panose="020B0604020202020204" pitchFamily="34" charset="0"/>
              </a:rPr>
              <a:t>atabase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M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anagement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S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ystem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DBMS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), ou em bom português 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istema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G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erenciador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de B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anco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de D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ados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R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elacional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SGBD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Organização semelhante ao que se encontra em um sistema operacional: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Esquemas como se fossem diretórios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Tabelas como se fossem arquivos</a:t>
            </a:r>
          </a:p>
        </p:txBody>
      </p:sp>
    </p:spTree>
    <p:extLst>
      <p:ext uri="{BB962C8B-B14F-4D97-AF65-F5344CB8AC3E}">
        <p14:creationId xmlns:p14="http://schemas.microsoft.com/office/powerpoint/2010/main" val="3674518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01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"Soma do rendimento individual"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808080"/>
                </a:solidFill>
                <a:latin typeface="Consolas" panose="020B0609020204030204" pitchFamily="49" charset="0"/>
              </a:rPr>
              <a:t>--Exemplo 02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"Soma do rendimento individual"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&gt;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0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217640"/>
            <a:ext cx="4686300" cy="26574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223864" y="1946858"/>
            <a:ext cx="20162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172144" y="697582"/>
            <a:ext cx="781050" cy="3883546"/>
            <a:chOff x="172144" y="697582"/>
            <a:chExt cx="781050" cy="3883546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44" y="3190478"/>
              <a:ext cx="781050" cy="139065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44" y="697582"/>
              <a:ext cx="628650" cy="2171700"/>
            </a:xfrm>
            <a:prstGeom prst="rect">
              <a:avLst/>
            </a:prstGeom>
          </p:spPr>
        </p:pic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742" y="2048805"/>
            <a:ext cx="933450" cy="1181100"/>
          </a:xfrm>
          <a:prstGeom prst="rect">
            <a:avLst/>
          </a:prstGeom>
        </p:spPr>
      </p:pic>
      <p:cxnSp>
        <p:nvCxnSpPr>
          <p:cNvPr id="13" name="Conector Angulado 12"/>
          <p:cNvCxnSpPr>
            <a:stCxn id="10" idx="3"/>
            <a:endCxn id="8" idx="1"/>
          </p:cNvCxnSpPr>
          <p:nvPr/>
        </p:nvCxnSpPr>
        <p:spPr>
          <a:xfrm>
            <a:off x="876994" y="1783432"/>
            <a:ext cx="1346870" cy="8559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9" idx="3"/>
            <a:endCxn id="8" idx="1"/>
          </p:cNvCxnSpPr>
          <p:nvPr/>
        </p:nvCxnSpPr>
        <p:spPr>
          <a:xfrm flipV="1">
            <a:off x="953194" y="2639356"/>
            <a:ext cx="1270670" cy="1246447"/>
          </a:xfrm>
          <a:prstGeom prst="bentConnector3">
            <a:avLst>
              <a:gd name="adj1" fmla="val 47284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ta para a Direita 22"/>
          <p:cNvSpPr/>
          <p:nvPr/>
        </p:nvSpPr>
        <p:spPr>
          <a:xfrm>
            <a:off x="4283968" y="2495339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1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58234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m.E04,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d.PESO_DOM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qtd_resp_dom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pdad.dom2021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pdad.mor2021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d.A01nficha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m.A01nficha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m.E05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m.E04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42" y="1648755"/>
            <a:ext cx="933450" cy="19812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223864" y="1946858"/>
            <a:ext cx="20162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 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172144" y="697582"/>
            <a:ext cx="781050" cy="3883546"/>
            <a:chOff x="172144" y="697582"/>
            <a:chExt cx="781050" cy="3883546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44" y="3190478"/>
              <a:ext cx="781050" cy="139065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44" y="697582"/>
              <a:ext cx="628650" cy="2171700"/>
            </a:xfrm>
            <a:prstGeom prst="rect">
              <a:avLst/>
            </a:prstGeom>
          </p:spPr>
        </p:pic>
      </p:grpSp>
      <p:cxnSp>
        <p:nvCxnSpPr>
          <p:cNvPr id="13" name="Conector Angulado 12"/>
          <p:cNvCxnSpPr>
            <a:stCxn id="10" idx="3"/>
            <a:endCxn id="8" idx="1"/>
          </p:cNvCxnSpPr>
          <p:nvPr/>
        </p:nvCxnSpPr>
        <p:spPr>
          <a:xfrm>
            <a:off x="876994" y="1783432"/>
            <a:ext cx="1346870" cy="8559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9" idx="3"/>
            <a:endCxn id="8" idx="1"/>
          </p:cNvCxnSpPr>
          <p:nvPr/>
        </p:nvCxnSpPr>
        <p:spPr>
          <a:xfrm flipV="1">
            <a:off x="953194" y="2639356"/>
            <a:ext cx="1270670" cy="1246447"/>
          </a:xfrm>
          <a:prstGeom prst="bentConnector3">
            <a:avLst>
              <a:gd name="adj1" fmla="val 47284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ta para a Direita 22"/>
          <p:cNvSpPr/>
          <p:nvPr/>
        </p:nvSpPr>
        <p:spPr>
          <a:xfrm>
            <a:off x="4283968" y="2495339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0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58234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m.E04,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d.PESO_DOM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qtd_resp_dom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pdad.dom2021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 JOIN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pdad.mor2021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d.A01nficha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m.A01nficha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m.E05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m.E04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9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23864" y="1946858"/>
            <a:ext cx="20601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RIGHT 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sp>
        <p:nvSpPr>
          <p:cNvPr id="23" name="Seta para a Direita 22"/>
          <p:cNvSpPr/>
          <p:nvPr/>
        </p:nvSpPr>
        <p:spPr>
          <a:xfrm>
            <a:off x="4283968" y="2495339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42" y="1944030"/>
            <a:ext cx="933450" cy="139065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4" y="697582"/>
            <a:ext cx="628650" cy="2171700"/>
          </a:xfrm>
          <a:prstGeom prst="rect">
            <a:avLst/>
          </a:prstGeom>
        </p:spPr>
      </p:pic>
      <p:cxnSp>
        <p:nvCxnSpPr>
          <p:cNvPr id="18" name="Conector Angulado 17"/>
          <p:cNvCxnSpPr>
            <a:stCxn id="17" idx="3"/>
            <a:endCxn id="8" idx="1"/>
          </p:cNvCxnSpPr>
          <p:nvPr/>
        </p:nvCxnSpPr>
        <p:spPr>
          <a:xfrm>
            <a:off x="876994" y="1783432"/>
            <a:ext cx="1346870" cy="8559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20" idx="3"/>
            <a:endCxn id="8" idx="1"/>
          </p:cNvCxnSpPr>
          <p:nvPr/>
        </p:nvCxnSpPr>
        <p:spPr>
          <a:xfrm flipV="1">
            <a:off x="953194" y="2639356"/>
            <a:ext cx="1270670" cy="135122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4" y="3190478"/>
            <a:ext cx="781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07840" y="1946858"/>
            <a:ext cx="2492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FULL OUTER 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4" y="697582"/>
            <a:ext cx="628650" cy="2171700"/>
          </a:xfrm>
          <a:prstGeom prst="rect">
            <a:avLst/>
          </a:prstGeom>
        </p:spPr>
      </p:pic>
      <p:cxnSp>
        <p:nvCxnSpPr>
          <p:cNvPr id="13" name="Conector Angulado 12"/>
          <p:cNvCxnSpPr>
            <a:stCxn id="10" idx="3"/>
            <a:endCxn id="8" idx="1"/>
          </p:cNvCxnSpPr>
          <p:nvPr/>
        </p:nvCxnSpPr>
        <p:spPr>
          <a:xfrm>
            <a:off x="876994" y="1783432"/>
            <a:ext cx="1130846" cy="8559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3"/>
            <a:endCxn id="8" idx="1"/>
          </p:cNvCxnSpPr>
          <p:nvPr/>
        </p:nvCxnSpPr>
        <p:spPr>
          <a:xfrm flipV="1">
            <a:off x="953194" y="2639356"/>
            <a:ext cx="1054646" cy="135122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ta para a Direita 22"/>
          <p:cNvSpPr/>
          <p:nvPr/>
        </p:nvSpPr>
        <p:spPr>
          <a:xfrm>
            <a:off x="4283968" y="2495339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4" y="3190478"/>
            <a:ext cx="781050" cy="1600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742" y="1734480"/>
            <a:ext cx="933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400615" y="4077072"/>
            <a:ext cx="2492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t2.col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col4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 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</a:p>
          <a:p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 JOIN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tb_03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t3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t1.col1 =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t3.col1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sp>
        <p:nvSpPr>
          <p:cNvPr id="23" name="Seta para a Direita 22"/>
          <p:cNvSpPr/>
          <p:nvPr/>
        </p:nvSpPr>
        <p:spPr>
          <a:xfrm>
            <a:off x="6223781" y="4625553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Angulado 12"/>
          <p:cNvCxnSpPr>
            <a:stCxn id="6" idx="1"/>
            <a:endCxn id="3" idx="0"/>
          </p:cNvCxnSpPr>
          <p:nvPr/>
        </p:nvCxnSpPr>
        <p:spPr>
          <a:xfrm rot="10800000" flipV="1">
            <a:off x="314326" y="2745386"/>
            <a:ext cx="628649" cy="994094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7" idx="1"/>
            <a:endCxn id="3" idx="0"/>
          </p:cNvCxnSpPr>
          <p:nvPr/>
        </p:nvCxnSpPr>
        <p:spPr>
          <a:xfrm rot="10800000" flipV="1">
            <a:off x="314326" y="1153306"/>
            <a:ext cx="1881411" cy="2586173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9480"/>
            <a:ext cx="628650" cy="2209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1745261"/>
            <a:ext cx="781050" cy="20002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62757"/>
            <a:ext cx="781050" cy="11811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262" y="4077072"/>
            <a:ext cx="1238250" cy="2000250"/>
          </a:xfrm>
          <a:prstGeom prst="rect">
            <a:avLst/>
          </a:prstGeom>
        </p:spPr>
      </p:pic>
      <p:sp>
        <p:nvSpPr>
          <p:cNvPr id="27" name="Seta para a Direita 26"/>
          <p:cNvSpPr/>
          <p:nvPr/>
        </p:nvSpPr>
        <p:spPr>
          <a:xfrm>
            <a:off x="1665445" y="4625553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848" y="-738188"/>
            <a:ext cx="2762250" cy="14763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-2052736" y="35805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-718468"/>
            <a:ext cx="4752975" cy="36957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407172" y="2577604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645" y="-718468"/>
            <a:ext cx="4752975" cy="369570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8849841" y="2575371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60848" y="4073476"/>
            <a:ext cx="4752975" cy="36957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-972616" y="5949280"/>
            <a:ext cx="2436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Como a instalação será local, mantenha a opção “</a:t>
            </a:r>
            <a:r>
              <a:rPr lang="pt-BR" b="1" i="1" dirty="0" smtClean="0">
                <a:solidFill>
                  <a:srgbClr val="C00000"/>
                </a:solidFill>
              </a:rPr>
              <a:t>For me</a:t>
            </a:r>
            <a:r>
              <a:rPr lang="pt-BR" dirty="0" smtClean="0">
                <a:solidFill>
                  <a:srgbClr val="C00000"/>
                </a:solidFill>
              </a:rPr>
              <a:t>” selecionada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 flipH="1">
            <a:off x="-1404664" y="5968653"/>
            <a:ext cx="373746" cy="28197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-36512" y="7389440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175" y="4073476"/>
            <a:ext cx="4752975" cy="36957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500411" y="5985034"/>
            <a:ext cx="137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Marque todas as opções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6" name="Seta para a Direita 15"/>
          <p:cNvSpPr/>
          <p:nvPr/>
        </p:nvSpPr>
        <p:spPr>
          <a:xfrm flipH="1">
            <a:off x="5068362" y="6004407"/>
            <a:ext cx="432048" cy="28197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135334" y="738208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198" y="4073476"/>
            <a:ext cx="4752975" cy="3695700"/>
          </a:xfrm>
          <a:prstGeom prst="rect">
            <a:avLst/>
          </a:prstGeom>
        </p:spPr>
      </p:pic>
      <p:sp>
        <p:nvSpPr>
          <p:cNvPr id="19" name="Elipse 18"/>
          <p:cNvSpPr/>
          <p:nvPr/>
        </p:nvSpPr>
        <p:spPr>
          <a:xfrm>
            <a:off x="10328059" y="7372003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Angulado 20"/>
          <p:cNvCxnSpPr>
            <a:stCxn id="5" idx="4"/>
            <a:endCxn id="7" idx="2"/>
          </p:cNvCxnSpPr>
          <p:nvPr/>
        </p:nvCxnSpPr>
        <p:spPr>
          <a:xfrm rot="16200000" flipH="1">
            <a:off x="-126522" y="-776070"/>
            <a:ext cx="2039528" cy="5027860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7" idx="6"/>
            <a:endCxn id="9" idx="2"/>
          </p:cNvCxnSpPr>
          <p:nvPr/>
        </p:nvCxnSpPr>
        <p:spPr>
          <a:xfrm flipV="1">
            <a:off x="4271268" y="2755391"/>
            <a:ext cx="4578573" cy="2233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9" idx="4"/>
            <a:endCxn id="13" idx="2"/>
          </p:cNvCxnSpPr>
          <p:nvPr/>
        </p:nvCxnSpPr>
        <p:spPr>
          <a:xfrm rot="5400000">
            <a:off x="2305665" y="593235"/>
            <a:ext cx="4634049" cy="9318401"/>
          </a:xfrm>
          <a:prstGeom prst="bentConnector4">
            <a:avLst>
              <a:gd name="adj1" fmla="val 11060"/>
              <a:gd name="adj2" fmla="val 135571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3" idx="6"/>
            <a:endCxn id="17" idx="2"/>
          </p:cNvCxnSpPr>
          <p:nvPr/>
        </p:nvCxnSpPr>
        <p:spPr>
          <a:xfrm flipV="1">
            <a:off x="827584" y="7562106"/>
            <a:ext cx="4307750" cy="735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17" idx="6"/>
            <a:endCxn id="19" idx="2"/>
          </p:cNvCxnSpPr>
          <p:nvPr/>
        </p:nvCxnSpPr>
        <p:spPr>
          <a:xfrm flipV="1">
            <a:off x="5999430" y="7552023"/>
            <a:ext cx="4328629" cy="10083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77562" b="87073"/>
          <a:stretch/>
        </p:blipFill>
        <p:spPr>
          <a:xfrm>
            <a:off x="-4103440" y="0"/>
            <a:ext cx="4103440" cy="128059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-4038057" y="363216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0"/>
            <a:ext cx="7172325" cy="46958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52387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03440" y="6309320"/>
            <a:ext cx="7715250" cy="42767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6309320"/>
            <a:ext cx="3924300" cy="2638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17888" y="2227846"/>
            <a:ext cx="1296144" cy="1259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306594" y="4264068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245598" y="4775968"/>
            <a:ext cx="1044624" cy="462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706194" y="10146631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1149692" y="8521021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2708822" y="4798311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Angulado 18"/>
          <p:cNvCxnSpPr>
            <a:stCxn id="5" idx="4"/>
          </p:cNvCxnSpPr>
          <p:nvPr/>
        </p:nvCxnSpPr>
        <p:spPr>
          <a:xfrm rot="16200000" flipH="1">
            <a:off x="-1416912" y="-1681866"/>
            <a:ext cx="2129680" cy="6939923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2" idx="4"/>
            <a:endCxn id="14" idx="2"/>
          </p:cNvCxnSpPr>
          <p:nvPr/>
        </p:nvCxnSpPr>
        <p:spPr>
          <a:xfrm rot="16200000" flipH="1">
            <a:off x="4057761" y="3195255"/>
            <a:ext cx="957032" cy="1540634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4" idx="4"/>
            <a:endCxn id="15" idx="2"/>
          </p:cNvCxnSpPr>
          <p:nvPr/>
        </p:nvCxnSpPr>
        <p:spPr>
          <a:xfrm rot="16200000" flipH="1">
            <a:off x="7300495" y="3062255"/>
            <a:ext cx="383251" cy="3506956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-3946332" y="8209606"/>
            <a:ext cx="7558141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15" idx="4"/>
            <a:endCxn id="31" idx="0"/>
          </p:cNvCxnSpPr>
          <p:nvPr/>
        </p:nvCxnSpPr>
        <p:spPr>
          <a:xfrm rot="5400000">
            <a:off x="3314897" y="1756593"/>
            <a:ext cx="2970856" cy="9935171"/>
          </a:xfrm>
          <a:prstGeom prst="bentConnector3">
            <a:avLst>
              <a:gd name="adj1" fmla="val 25572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31" idx="4"/>
            <a:endCxn id="16" idx="2"/>
          </p:cNvCxnSpPr>
          <p:nvPr/>
        </p:nvCxnSpPr>
        <p:spPr>
          <a:xfrm rot="16200000" flipH="1">
            <a:off x="-109036" y="8511420"/>
            <a:ext cx="1757005" cy="1873455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16" idx="6"/>
            <a:endCxn id="17" idx="4"/>
          </p:cNvCxnSpPr>
          <p:nvPr/>
        </p:nvCxnSpPr>
        <p:spPr>
          <a:xfrm flipV="1">
            <a:off x="2570290" y="8881061"/>
            <a:ext cx="9011450" cy="1445590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17" idx="6"/>
            <a:endCxn id="18" idx="4"/>
          </p:cNvCxnSpPr>
          <p:nvPr/>
        </p:nvCxnSpPr>
        <p:spPr>
          <a:xfrm flipV="1">
            <a:off x="12013788" y="5158351"/>
            <a:ext cx="1127082" cy="3542690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4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2932F6-50FA-4E09-B1A6-02121A35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72" y="769444"/>
            <a:ext cx="6451857" cy="59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7686675" cy="62007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0"/>
            <a:ext cx="6534150" cy="50387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r="69950" b="39920"/>
          <a:stretch/>
        </p:blipFill>
        <p:spPr>
          <a:xfrm>
            <a:off x="-4212976" y="0"/>
            <a:ext cx="4121696" cy="515034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-2412776" y="1758864"/>
            <a:ext cx="225969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331640" y="1565616"/>
            <a:ext cx="933357" cy="309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974979" y="905334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612270" y="1570744"/>
            <a:ext cx="864676" cy="326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4746107" y="5762284"/>
            <a:ext cx="105436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1016344" y="980728"/>
            <a:ext cx="559914" cy="1839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Angulado 18"/>
          <p:cNvCxnSpPr>
            <a:stCxn id="5" idx="6"/>
            <a:endCxn id="12" idx="2"/>
          </p:cNvCxnSpPr>
          <p:nvPr/>
        </p:nvCxnSpPr>
        <p:spPr>
          <a:xfrm flipV="1">
            <a:off x="-153086" y="1720410"/>
            <a:ext cx="1484726" cy="21847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2" idx="6"/>
            <a:endCxn id="14" idx="2"/>
          </p:cNvCxnSpPr>
          <p:nvPr/>
        </p:nvCxnSpPr>
        <p:spPr>
          <a:xfrm flipV="1">
            <a:off x="2264997" y="1085354"/>
            <a:ext cx="4709982" cy="635056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4" idx="6"/>
            <a:endCxn id="15" idx="2"/>
          </p:cNvCxnSpPr>
          <p:nvPr/>
        </p:nvCxnSpPr>
        <p:spPr>
          <a:xfrm>
            <a:off x="7839075" y="1085354"/>
            <a:ext cx="1773195" cy="64873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15" idx="6"/>
            <a:endCxn id="18" idx="2"/>
          </p:cNvCxnSpPr>
          <p:nvPr/>
        </p:nvCxnSpPr>
        <p:spPr>
          <a:xfrm>
            <a:off x="10476946" y="1734086"/>
            <a:ext cx="539398" cy="166437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18" idx="4"/>
            <a:endCxn id="17" idx="2"/>
          </p:cNvCxnSpPr>
          <p:nvPr/>
        </p:nvCxnSpPr>
        <p:spPr>
          <a:xfrm rot="16200000" flipH="1">
            <a:off x="11460211" y="2656408"/>
            <a:ext cx="3121986" cy="3449806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43425" cy="30003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00375"/>
            <a:ext cx="7867650" cy="6381750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1259632" y="2575173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555776" y="6649405"/>
            <a:ext cx="122413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Angulado 13"/>
          <p:cNvCxnSpPr>
            <a:stCxn id="12" idx="4"/>
            <a:endCxn id="13" idx="2"/>
          </p:cNvCxnSpPr>
          <p:nvPr/>
        </p:nvCxnSpPr>
        <p:spPr>
          <a:xfrm rot="16200000" flipH="1">
            <a:off x="176622" y="4450271"/>
            <a:ext cx="3894212" cy="864096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4278" y="0"/>
            <a:ext cx="4424278" cy="38373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0"/>
            <a:ext cx="5657850" cy="40100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986"/>
            <a:ext cx="4419600" cy="3352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24278" y="4869160"/>
            <a:ext cx="4819650" cy="3448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175" y="4869160"/>
            <a:ext cx="4819650" cy="34480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4869160"/>
            <a:ext cx="4819650" cy="34480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24278" y="9348986"/>
            <a:ext cx="4819650" cy="34480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450" y="9348986"/>
            <a:ext cx="3467100" cy="367665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0275" y="9348986"/>
            <a:ext cx="3467100" cy="3676650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-4501008" y="946820"/>
            <a:ext cx="21602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736258" y="804900"/>
            <a:ext cx="150003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0600829" y="152676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1853316" y="295964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-2232728" y="5784056"/>
            <a:ext cx="109069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-2181928" y="6841232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-2132129" y="7919070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491880" y="5831284"/>
            <a:ext cx="338437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716016" y="7153448"/>
            <a:ext cx="720080" cy="596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0651629" y="5377904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1440021" y="7931770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-3306464" y="9693696"/>
            <a:ext cx="34563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-2135577" y="1239889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884019" y="12617016"/>
            <a:ext cx="1649881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1109077" y="12622088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Angulado 30"/>
          <p:cNvCxnSpPr>
            <a:stCxn id="16" idx="4"/>
            <a:endCxn id="17" idx="2"/>
          </p:cNvCxnSpPr>
          <p:nvPr/>
        </p:nvCxnSpPr>
        <p:spPr>
          <a:xfrm rot="5400000" flipH="1" flipV="1">
            <a:off x="996715" y="-3432683"/>
            <a:ext cx="321940" cy="9157146"/>
          </a:xfrm>
          <a:prstGeom prst="bentConnector4">
            <a:avLst>
              <a:gd name="adj1" fmla="val -71007"/>
              <a:gd name="adj2" fmla="val 55898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7" idx="4"/>
            <a:endCxn id="18" idx="2"/>
          </p:cNvCxnSpPr>
          <p:nvPr/>
        </p:nvCxnSpPr>
        <p:spPr>
          <a:xfrm rot="16200000" flipH="1">
            <a:off x="8272630" y="-621413"/>
            <a:ext cx="541846" cy="4114552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18" idx="6"/>
            <a:endCxn id="19" idx="0"/>
          </p:cNvCxnSpPr>
          <p:nvPr/>
        </p:nvCxnSpPr>
        <p:spPr>
          <a:xfrm>
            <a:off x="11464925" y="1706786"/>
            <a:ext cx="820439" cy="1252860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19" idx="4"/>
            <a:endCxn id="20" idx="0"/>
          </p:cNvCxnSpPr>
          <p:nvPr/>
        </p:nvCxnSpPr>
        <p:spPr>
          <a:xfrm rot="5400000">
            <a:off x="4066807" y="-2434501"/>
            <a:ext cx="2464370" cy="1397274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20" idx="4"/>
          </p:cNvCxnSpPr>
          <p:nvPr/>
        </p:nvCxnSpPr>
        <p:spPr>
          <a:xfrm rot="5400000">
            <a:off x="-2074611" y="6454003"/>
            <a:ext cx="697138" cy="773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21" idx="4"/>
            <a:endCxn id="22" idx="0"/>
          </p:cNvCxnSpPr>
          <p:nvPr/>
        </p:nvCxnSpPr>
        <p:spPr>
          <a:xfrm rot="16200000" flipH="1">
            <a:off x="-2083880" y="7535271"/>
            <a:ext cx="717798" cy="49799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22" idx="6"/>
            <a:endCxn id="23" idx="2"/>
          </p:cNvCxnSpPr>
          <p:nvPr/>
        </p:nvCxnSpPr>
        <p:spPr>
          <a:xfrm flipV="1">
            <a:off x="-1268033" y="6011304"/>
            <a:ext cx="4759913" cy="2087786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23" idx="4"/>
            <a:endCxn id="24" idx="0"/>
          </p:cNvCxnSpPr>
          <p:nvPr/>
        </p:nvCxnSpPr>
        <p:spPr>
          <a:xfrm rot="5400000">
            <a:off x="4649000" y="6618380"/>
            <a:ext cx="962124" cy="10801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4460296" y="7919070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Angulado 55"/>
          <p:cNvCxnSpPr>
            <a:stCxn id="24" idx="4"/>
            <a:endCxn id="55" idx="0"/>
          </p:cNvCxnSpPr>
          <p:nvPr/>
        </p:nvCxnSpPr>
        <p:spPr>
          <a:xfrm rot="5400000">
            <a:off x="4899405" y="7742419"/>
            <a:ext cx="169590" cy="18371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5" idx="6"/>
            <a:endCxn id="25" idx="2"/>
          </p:cNvCxnSpPr>
          <p:nvPr/>
        </p:nvCxnSpPr>
        <p:spPr>
          <a:xfrm flipV="1">
            <a:off x="5324392" y="5557924"/>
            <a:ext cx="5327237" cy="2541166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25" idx="4"/>
            <a:endCxn id="26" idx="0"/>
          </p:cNvCxnSpPr>
          <p:nvPr/>
        </p:nvCxnSpPr>
        <p:spPr>
          <a:xfrm rot="16200000" flipH="1">
            <a:off x="10380960" y="6440661"/>
            <a:ext cx="2193826" cy="78839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26" idx="4"/>
            <a:endCxn id="27" idx="0"/>
          </p:cNvCxnSpPr>
          <p:nvPr/>
        </p:nvCxnSpPr>
        <p:spPr>
          <a:xfrm rot="5400000">
            <a:off x="4445956" y="2267583"/>
            <a:ext cx="1401886" cy="13450341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endCxn id="28" idx="0"/>
          </p:cNvCxnSpPr>
          <p:nvPr/>
        </p:nvCxnSpPr>
        <p:spPr>
          <a:xfrm rot="5400000">
            <a:off x="-2620586" y="11356581"/>
            <a:ext cx="1959373" cy="125257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28" idx="6"/>
            <a:endCxn id="29" idx="2"/>
          </p:cNvCxnSpPr>
          <p:nvPr/>
        </p:nvCxnSpPr>
        <p:spPr>
          <a:xfrm>
            <a:off x="-1271481" y="12578916"/>
            <a:ext cx="4155500" cy="218120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29" idx="6"/>
            <a:endCxn id="30" idx="2"/>
          </p:cNvCxnSpPr>
          <p:nvPr/>
        </p:nvCxnSpPr>
        <p:spPr>
          <a:xfrm>
            <a:off x="4533900" y="12797036"/>
            <a:ext cx="6575177" cy="507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Tipo de SGBD: SQL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Local onde fica: SUTIC (1º andar do prédio da Codeplan)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IP de acesso: 10.72.31.174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Porta: 1433 (Padrão)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Quais informações disponíveis:</a:t>
            </a:r>
          </a:p>
        </p:txBody>
      </p:sp>
    </p:spTree>
    <p:extLst>
      <p:ext uri="{BB962C8B-B14F-4D97-AF65-F5344CB8AC3E}">
        <p14:creationId xmlns:p14="http://schemas.microsoft.com/office/powerpoint/2010/main" val="116130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cadunico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Informações dos Cadastro Único e da Folha de Pagamentos do Programa Bolsa Família do Governo Federal.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codhab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 de Habitação da Secretaria de Desenvolvimento Urbano e Habitação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dadosgdf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 e Folha de Pagamentos dos Servidores do GDF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educacenso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2400" dirty="0" err="1">
                <a:latin typeface="Calibri" panose="020F0502020204030204" pitchFamily="34" charset="0"/>
                <a:cs typeface="Arial" panose="020B0604020202020204" pitchFamily="34" charset="0"/>
              </a:rPr>
              <a:t>Microdados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do Censo da Educação Básica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endereços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Cadastros de endereços para amostragem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finpub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Dados sobre finanças públicas</a:t>
            </a:r>
          </a:p>
        </p:txBody>
      </p:sp>
    </p:spTree>
    <p:extLst>
      <p:ext uri="{BB962C8B-B14F-4D97-AF65-F5344CB8AC3E}">
        <p14:creationId xmlns:p14="http://schemas.microsoft.com/office/powerpoint/2010/main" val="70487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nfe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Nota Fiscal Eletrônica da Secretaria de Fazenda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pdad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Distrital por Amostra de Domicílios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pdad2018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Distrital por Amostra de Domicílios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pmad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Metropolitana por Amostra de Domicílio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ped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de Emprego e Desemprego do DIEESE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censo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Censo Demográfico do IBGE – 2000 e 2010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pnad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Nacional por Amostra de Domicílios – IBGE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pnadc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PNAD Contínua do IBGE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inflacao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Índice de Inflação do IBGE – IPCA e INPC</a:t>
            </a:r>
          </a:p>
        </p:txBody>
      </p:sp>
    </p:spTree>
    <p:extLst>
      <p:ext uri="{BB962C8B-B14F-4D97-AF65-F5344CB8AC3E}">
        <p14:creationId xmlns:p14="http://schemas.microsoft.com/office/powerpoint/2010/main" val="224336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pof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de Orçamento Familiar – IBGE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caged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 Geral de Empregados e Desempregados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dirty="0" err="1">
                <a:latin typeface="Calibri" panose="020F0502020204030204" pitchFamily="34" charset="0"/>
                <a:cs typeface="Arial" panose="020B0604020202020204" pitchFamily="34" charset="0"/>
              </a:rPr>
              <a:t>caged_id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CAGED com identificação dos trabalhadores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raisdes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Relação Anual de Informações Sociais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rais_id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RAIS com identificação de trabalhadores e empresas</a:t>
            </a:r>
          </a:p>
        </p:txBody>
      </p:sp>
    </p:spTree>
    <p:extLst>
      <p:ext uri="{BB962C8B-B14F-4D97-AF65-F5344CB8AC3E}">
        <p14:creationId xmlns:p14="http://schemas.microsoft.com/office/powerpoint/2010/main" val="2026243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10666</TotalTime>
  <Words>2340</Words>
  <Application>Microsoft Office PowerPoint</Application>
  <PresentationFormat>Apresentação na tela (4:3)</PresentationFormat>
  <Paragraphs>525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Consolas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Suda</dc:creator>
  <cp:lastModifiedBy>Luiz Rubens Camara de Araujo</cp:lastModifiedBy>
  <cp:revision>484</cp:revision>
  <cp:lastPrinted>2017-02-10T13:51:52Z</cp:lastPrinted>
  <dcterms:created xsi:type="dcterms:W3CDTF">2015-08-06T18:54:25Z</dcterms:created>
  <dcterms:modified xsi:type="dcterms:W3CDTF">2022-08-03T20:07:22Z</dcterms:modified>
</cp:coreProperties>
</file>