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18"/>
  </p:notesMasterIdLst>
  <p:sldIdLst>
    <p:sldId id="256" r:id="rId2"/>
    <p:sldId id="265" r:id="rId3"/>
    <p:sldId id="266" r:id="rId4"/>
    <p:sldId id="272" r:id="rId5"/>
    <p:sldId id="261" r:id="rId6"/>
    <p:sldId id="262" r:id="rId7"/>
    <p:sldId id="263" r:id="rId8"/>
    <p:sldId id="268" r:id="rId9"/>
    <p:sldId id="267" r:id="rId10"/>
    <p:sldId id="269" r:id="rId11"/>
    <p:sldId id="257" r:id="rId12"/>
    <p:sldId id="270" r:id="rId13"/>
    <p:sldId id="271" r:id="rId14"/>
    <p:sldId id="258" r:id="rId15"/>
    <p:sldId id="259" r:id="rId16"/>
    <p:sldId id="264"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413" autoAdjust="0"/>
    <p:restoredTop sz="94660"/>
  </p:normalViewPr>
  <p:slideViewPr>
    <p:cSldViewPr snapToGrid="0">
      <p:cViewPr varScale="1">
        <p:scale>
          <a:sx n="108" d="100"/>
          <a:sy n="108" d="100"/>
        </p:scale>
        <p:origin x="690"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33769F9-FFD3-4B98-9033-A69790CEFFB8}" type="datetimeFigureOut">
              <a:rPr lang="zh-TW" altLang="en-US" smtClean="0"/>
              <a:t>01/06</a:t>
            </a:fld>
            <a:endParaRPr lang="zh-TW" altLang="en-US"/>
          </a:p>
        </p:txBody>
      </p:sp>
      <p:sp>
        <p:nvSpPr>
          <p:cNvPr id="4" name="投影片圖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363443-123A-476E-89D6-73AD4FCF4857}" type="slidenum">
              <a:rPr lang="zh-TW" altLang="en-US" smtClean="0"/>
              <a:t>‹#›</a:t>
            </a:fld>
            <a:endParaRPr lang="zh-TW" altLang="en-US"/>
          </a:p>
        </p:txBody>
      </p:sp>
    </p:spTree>
    <p:extLst>
      <p:ext uri="{BB962C8B-B14F-4D97-AF65-F5344CB8AC3E}">
        <p14:creationId xmlns:p14="http://schemas.microsoft.com/office/powerpoint/2010/main" val="39847699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10363443-123A-476E-89D6-73AD4FCF4857}" type="slidenum">
              <a:rPr lang="zh-TW" altLang="en-US" smtClean="0"/>
              <a:t>6</a:t>
            </a:fld>
            <a:endParaRPr lang="zh-TW" altLang="en-US"/>
          </a:p>
        </p:txBody>
      </p:sp>
    </p:spTree>
    <p:extLst>
      <p:ext uri="{BB962C8B-B14F-4D97-AF65-F5344CB8AC3E}">
        <p14:creationId xmlns:p14="http://schemas.microsoft.com/office/powerpoint/2010/main" val="22366825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rot="10800000">
              <a:off x="0" y="0"/>
              <a:ext cx="842596" cy="5666154"/>
            </a:xfrm>
            <a:prstGeom prst="triangle">
              <a:avLst>
                <a:gd name="adj" fmla="val 10000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lumMod val="75000"/>
                  </a:schemeClr>
                </a:solidFill>
              </a:defRPr>
            </a:lvl1pPr>
          </a:lstStyle>
          <a:p>
            <a:r>
              <a:rPr lang="zh-TW" altLang="en-US"/>
              <a:t>按一下以編輯母片標題樣式</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按一下以編輯母片子標題樣式</a:t>
            </a:r>
            <a:endParaRPr lang="en-US" dirty="0"/>
          </a:p>
        </p:txBody>
      </p:sp>
      <p:sp>
        <p:nvSpPr>
          <p:cNvPr id="4" name="Date Placeholder 3"/>
          <p:cNvSpPr>
            <a:spLocks noGrp="1"/>
          </p:cNvSpPr>
          <p:nvPr>
            <p:ph type="dt" sz="half" idx="10"/>
          </p:nvPr>
        </p:nvSpPr>
        <p:spPr/>
        <p:txBody>
          <a:bodyPr/>
          <a:lstStyle/>
          <a:p>
            <a:fld id="{A7E627A1-5FE3-460D-9D82-25AB8CA2A876}" type="datetimeFigureOut">
              <a:rPr lang="zh-TW" altLang="en-US" smtClean="0"/>
              <a:t>01/06</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8899B3CF-8A4F-4C17-8F72-516D260E9976}" type="slidenum">
              <a:rPr lang="zh-TW" altLang="en-US" smtClean="0"/>
              <a:t>‹#›</a:t>
            </a:fld>
            <a:endParaRPr lang="zh-TW" altLang="en-US"/>
          </a:p>
        </p:txBody>
      </p:sp>
    </p:spTree>
    <p:extLst>
      <p:ext uri="{BB962C8B-B14F-4D97-AF65-F5344CB8AC3E}">
        <p14:creationId xmlns:p14="http://schemas.microsoft.com/office/powerpoint/2010/main" val="31004675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標題與輔助字幕">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zh-TW" altLang="en-US"/>
              <a:t>按一下以編輯母片標題樣式</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A7E627A1-5FE3-460D-9D82-25AB8CA2A876}" type="datetimeFigureOut">
              <a:rPr lang="zh-TW" altLang="en-US" smtClean="0"/>
              <a:t>01/06</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8899B3CF-8A4F-4C17-8F72-516D260E9976}" type="slidenum">
              <a:rPr lang="zh-TW" altLang="en-US" smtClean="0"/>
              <a:t>‹#›</a:t>
            </a:fld>
            <a:endParaRPr lang="zh-TW" altLang="en-US"/>
          </a:p>
        </p:txBody>
      </p:sp>
    </p:spTree>
    <p:extLst>
      <p:ext uri="{BB962C8B-B14F-4D97-AF65-F5344CB8AC3E}">
        <p14:creationId xmlns:p14="http://schemas.microsoft.com/office/powerpoint/2010/main" val="10425224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引述 (含輔助字幕)">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TW" altLang="en-US"/>
              <a:t>按一下以編輯母片標題樣式</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a:t>按一下以編輯母片文字樣式</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A7E627A1-5FE3-460D-9D82-25AB8CA2A876}" type="datetimeFigureOut">
              <a:rPr lang="zh-TW" altLang="en-US" smtClean="0"/>
              <a:t>01/06</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8899B3CF-8A4F-4C17-8F72-516D260E9976}" type="slidenum">
              <a:rPr lang="zh-TW" altLang="en-US" smtClean="0"/>
              <a:t>‹#›</a:t>
            </a:fld>
            <a:endParaRPr lang="zh-TW" alt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7121486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zh-TW" altLang="en-US"/>
              <a:t>按一下以編輯母片標題樣式</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A7E627A1-5FE3-460D-9D82-25AB8CA2A876}" type="datetimeFigureOut">
              <a:rPr lang="zh-TW" altLang="en-US" smtClean="0"/>
              <a:t>01/06</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8899B3CF-8A4F-4C17-8F72-516D260E9976}" type="slidenum">
              <a:rPr lang="zh-TW" altLang="en-US" smtClean="0"/>
              <a:t>‹#›</a:t>
            </a:fld>
            <a:endParaRPr lang="zh-TW" altLang="en-US"/>
          </a:p>
        </p:txBody>
      </p:sp>
    </p:spTree>
    <p:extLst>
      <p:ext uri="{BB962C8B-B14F-4D97-AF65-F5344CB8AC3E}">
        <p14:creationId xmlns:p14="http://schemas.microsoft.com/office/powerpoint/2010/main" val="27570295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述名片">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TW" altLang="en-US"/>
              <a:t>按一下以編輯母片標題樣式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a:t>按一下以編輯母片文字樣式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A7E627A1-5FE3-460D-9D82-25AB8CA2A876}" type="datetimeFigureOut">
              <a:rPr lang="zh-TW" altLang="en-US" smtClean="0"/>
              <a:t>01/06</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8899B3CF-8A4F-4C17-8F72-516D260E9976}" type="slidenum">
              <a:rPr lang="zh-TW" altLang="en-US" smtClean="0"/>
              <a:t>‹#›</a:t>
            </a:fld>
            <a:endParaRPr lang="zh-TW" alt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42799687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是非題">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zh-TW" altLang="en-US"/>
              <a:t>按一下以編輯母片標題樣式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a:t>按一下以編輯母片文字樣式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A7E627A1-5FE3-460D-9D82-25AB8CA2A876}" type="datetimeFigureOut">
              <a:rPr lang="zh-TW" altLang="en-US" smtClean="0"/>
              <a:t>01/06</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8899B3CF-8A4F-4C17-8F72-516D260E9976}" type="slidenum">
              <a:rPr lang="zh-TW" altLang="en-US" smtClean="0"/>
              <a:t>‹#›</a:t>
            </a:fld>
            <a:endParaRPr lang="zh-TW" altLang="en-US"/>
          </a:p>
        </p:txBody>
      </p:sp>
    </p:spTree>
    <p:extLst>
      <p:ext uri="{BB962C8B-B14F-4D97-AF65-F5344CB8AC3E}">
        <p14:creationId xmlns:p14="http://schemas.microsoft.com/office/powerpoint/2010/main" val="12360222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Vertical Text Placeholder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A7E627A1-5FE3-460D-9D82-25AB8CA2A876}" type="datetimeFigureOut">
              <a:rPr lang="zh-TW" altLang="en-US" smtClean="0"/>
              <a:t>01/06</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8899B3CF-8A4F-4C17-8F72-516D260E9976}" type="slidenum">
              <a:rPr lang="zh-TW" altLang="en-US" smtClean="0"/>
              <a:t>‹#›</a:t>
            </a:fld>
            <a:endParaRPr lang="zh-TW" altLang="en-US"/>
          </a:p>
        </p:txBody>
      </p:sp>
    </p:spTree>
    <p:extLst>
      <p:ext uri="{BB962C8B-B14F-4D97-AF65-F5344CB8AC3E}">
        <p14:creationId xmlns:p14="http://schemas.microsoft.com/office/powerpoint/2010/main" val="23491536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A7E627A1-5FE3-460D-9D82-25AB8CA2A876}" type="datetimeFigureOut">
              <a:rPr lang="zh-TW" altLang="en-US" smtClean="0"/>
              <a:t>01/06</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8899B3CF-8A4F-4C17-8F72-516D260E9976}" type="slidenum">
              <a:rPr lang="zh-TW" altLang="en-US" smtClean="0"/>
              <a:t>‹#›</a:t>
            </a:fld>
            <a:endParaRPr lang="zh-TW" altLang="en-US"/>
          </a:p>
        </p:txBody>
      </p:sp>
    </p:spTree>
    <p:extLst>
      <p:ext uri="{BB962C8B-B14F-4D97-AF65-F5344CB8AC3E}">
        <p14:creationId xmlns:p14="http://schemas.microsoft.com/office/powerpoint/2010/main" val="42130361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A7E627A1-5FE3-460D-9D82-25AB8CA2A876}" type="datetimeFigureOut">
              <a:rPr lang="zh-TW" altLang="en-US" smtClean="0"/>
              <a:t>01/06</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8899B3CF-8A4F-4C17-8F72-516D260E9976}" type="slidenum">
              <a:rPr lang="zh-TW" altLang="en-US" smtClean="0"/>
              <a:t>‹#›</a:t>
            </a:fld>
            <a:endParaRPr lang="zh-TW" altLang="en-US"/>
          </a:p>
        </p:txBody>
      </p:sp>
    </p:spTree>
    <p:extLst>
      <p:ext uri="{BB962C8B-B14F-4D97-AF65-F5344CB8AC3E}">
        <p14:creationId xmlns:p14="http://schemas.microsoft.com/office/powerpoint/2010/main" val="40984782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zh-TW" altLang="en-US"/>
              <a:t>按一下以編輯母片標題樣式</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A7E627A1-5FE3-460D-9D82-25AB8CA2A876}" type="datetimeFigureOut">
              <a:rPr lang="zh-TW" altLang="en-US" smtClean="0"/>
              <a:t>01/06</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8899B3CF-8A4F-4C17-8F72-516D260E9976}" type="slidenum">
              <a:rPr lang="zh-TW" altLang="en-US" smtClean="0"/>
              <a:t>‹#›</a:t>
            </a:fld>
            <a:endParaRPr lang="zh-TW" altLang="en-US"/>
          </a:p>
        </p:txBody>
      </p:sp>
    </p:spTree>
    <p:extLst>
      <p:ext uri="{BB962C8B-B14F-4D97-AF65-F5344CB8AC3E}">
        <p14:creationId xmlns:p14="http://schemas.microsoft.com/office/powerpoint/2010/main" val="39394331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fld id="{A7E627A1-5FE3-460D-9D82-25AB8CA2A876}" type="datetimeFigureOut">
              <a:rPr lang="zh-TW" altLang="en-US" smtClean="0"/>
              <a:t>01/06</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8899B3CF-8A4F-4C17-8F72-516D260E9976}" type="slidenum">
              <a:rPr lang="zh-TW" altLang="en-US" smtClean="0"/>
              <a:t>‹#›</a:t>
            </a:fld>
            <a:endParaRPr lang="zh-TW" altLang="en-US"/>
          </a:p>
        </p:txBody>
      </p:sp>
    </p:spTree>
    <p:extLst>
      <p:ext uri="{BB962C8B-B14F-4D97-AF65-F5344CB8AC3E}">
        <p14:creationId xmlns:p14="http://schemas.microsoft.com/office/powerpoint/2010/main" val="6172019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TW" altLang="en-US"/>
              <a:t>按一下以編輯母片標題樣式</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fld id="{A7E627A1-5FE3-460D-9D82-25AB8CA2A876}" type="datetimeFigureOut">
              <a:rPr lang="zh-TW" altLang="en-US" smtClean="0"/>
              <a:t>01/06</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8899B3CF-8A4F-4C17-8F72-516D260E9976}" type="slidenum">
              <a:rPr lang="zh-TW" altLang="en-US" smtClean="0"/>
              <a:t>‹#›</a:t>
            </a:fld>
            <a:endParaRPr lang="zh-TW" altLang="en-US"/>
          </a:p>
        </p:txBody>
      </p:sp>
    </p:spTree>
    <p:extLst>
      <p:ext uri="{BB962C8B-B14F-4D97-AF65-F5344CB8AC3E}">
        <p14:creationId xmlns:p14="http://schemas.microsoft.com/office/powerpoint/2010/main" val="7718291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zh-TW" altLang="en-US"/>
              <a:t>按一下以編輯母片標題樣式</a:t>
            </a:r>
            <a:endParaRPr lang="en-US" dirty="0"/>
          </a:p>
        </p:txBody>
      </p:sp>
      <p:sp>
        <p:nvSpPr>
          <p:cNvPr id="3" name="Date Placeholder 2"/>
          <p:cNvSpPr>
            <a:spLocks noGrp="1"/>
          </p:cNvSpPr>
          <p:nvPr>
            <p:ph type="dt" sz="half" idx="10"/>
          </p:nvPr>
        </p:nvSpPr>
        <p:spPr/>
        <p:txBody>
          <a:bodyPr/>
          <a:lstStyle/>
          <a:p>
            <a:fld id="{A7E627A1-5FE3-460D-9D82-25AB8CA2A876}" type="datetimeFigureOut">
              <a:rPr lang="zh-TW" altLang="en-US" smtClean="0"/>
              <a:t>01/06</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8899B3CF-8A4F-4C17-8F72-516D260E9976}" type="slidenum">
              <a:rPr lang="zh-TW" altLang="en-US" smtClean="0"/>
              <a:t>‹#›</a:t>
            </a:fld>
            <a:endParaRPr lang="zh-TW" altLang="en-US"/>
          </a:p>
        </p:txBody>
      </p:sp>
    </p:spTree>
    <p:extLst>
      <p:ext uri="{BB962C8B-B14F-4D97-AF65-F5344CB8AC3E}">
        <p14:creationId xmlns:p14="http://schemas.microsoft.com/office/powerpoint/2010/main" val="38586190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E627A1-5FE3-460D-9D82-25AB8CA2A876}" type="datetimeFigureOut">
              <a:rPr lang="zh-TW" altLang="en-US" smtClean="0"/>
              <a:t>01/06</a:t>
            </a:fld>
            <a:endParaRPr lang="zh-TW" altLang="en-US"/>
          </a:p>
        </p:txBody>
      </p:sp>
      <p:sp>
        <p:nvSpPr>
          <p:cNvPr id="3" name="Footer Placeholder 2"/>
          <p:cNvSpPr>
            <a:spLocks noGrp="1"/>
          </p:cNvSpPr>
          <p:nvPr>
            <p:ph type="ftr" sz="quarter" idx="11"/>
          </p:nvPr>
        </p:nvSpPr>
        <p:spPr/>
        <p:txBody>
          <a:bodyPr/>
          <a:lstStyle/>
          <a:p>
            <a:endParaRPr lang="zh-TW" altLang="en-US"/>
          </a:p>
        </p:txBody>
      </p:sp>
      <p:sp>
        <p:nvSpPr>
          <p:cNvPr id="4" name="Slide Number Placeholder 3"/>
          <p:cNvSpPr>
            <a:spLocks noGrp="1"/>
          </p:cNvSpPr>
          <p:nvPr>
            <p:ph type="sldNum" sz="quarter" idx="12"/>
          </p:nvPr>
        </p:nvSpPr>
        <p:spPr/>
        <p:txBody>
          <a:bodyPr/>
          <a:lstStyle/>
          <a:p>
            <a:fld id="{8899B3CF-8A4F-4C17-8F72-516D260E9976}" type="slidenum">
              <a:rPr lang="zh-TW" altLang="en-US" smtClean="0"/>
              <a:t>‹#›</a:t>
            </a:fld>
            <a:endParaRPr lang="zh-TW" altLang="en-US"/>
          </a:p>
        </p:txBody>
      </p:sp>
    </p:spTree>
    <p:extLst>
      <p:ext uri="{BB962C8B-B14F-4D97-AF65-F5344CB8AC3E}">
        <p14:creationId xmlns:p14="http://schemas.microsoft.com/office/powerpoint/2010/main" val="28215583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zh-TW" altLang="en-US"/>
              <a:t>按一下以編輯母片標題樣式</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A7E627A1-5FE3-460D-9D82-25AB8CA2A876}" type="datetimeFigureOut">
              <a:rPr lang="zh-TW" altLang="en-US" smtClean="0"/>
              <a:t>01/06</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8899B3CF-8A4F-4C17-8F72-516D260E9976}" type="slidenum">
              <a:rPr lang="zh-TW" altLang="en-US" smtClean="0"/>
              <a:t>‹#›</a:t>
            </a:fld>
            <a:endParaRPr lang="zh-TW" altLang="en-US"/>
          </a:p>
        </p:txBody>
      </p:sp>
    </p:spTree>
    <p:extLst>
      <p:ext uri="{BB962C8B-B14F-4D97-AF65-F5344CB8AC3E}">
        <p14:creationId xmlns:p14="http://schemas.microsoft.com/office/powerpoint/2010/main" val="31737950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TW" altLang="en-US"/>
              <a:t>按一下圖示以新增圖片</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A7E627A1-5FE3-460D-9D82-25AB8CA2A876}" type="datetimeFigureOut">
              <a:rPr lang="zh-TW" altLang="en-US" smtClean="0"/>
              <a:t>01/06</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8899B3CF-8A4F-4C17-8F72-516D260E9976}" type="slidenum">
              <a:rPr lang="zh-TW" altLang="en-US" smtClean="0"/>
              <a:t>‹#›</a:t>
            </a:fld>
            <a:endParaRPr lang="zh-TW" altLang="en-US"/>
          </a:p>
        </p:txBody>
      </p:sp>
    </p:spTree>
    <p:extLst>
      <p:ext uri="{BB962C8B-B14F-4D97-AF65-F5344CB8AC3E}">
        <p14:creationId xmlns:p14="http://schemas.microsoft.com/office/powerpoint/2010/main" val="25134873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9" name="Group 28"/>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0" y="4013200"/>
              <a:ext cx="448733" cy="2844800"/>
            </a:xfrm>
            <a:prstGeom prst="triangle">
              <a:avLst>
                <a:gd name="adj" fmla="val 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7E627A1-5FE3-460D-9D82-25AB8CA2A876}" type="datetimeFigureOut">
              <a:rPr lang="zh-TW" altLang="en-US" smtClean="0"/>
              <a:t>01/06</a:t>
            </a:fld>
            <a:endParaRPr lang="zh-TW" alt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zh-TW" alt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lumMod val="75000"/>
                  </a:schemeClr>
                </a:solidFill>
              </a:defRPr>
            </a:lvl1pPr>
          </a:lstStyle>
          <a:p>
            <a:fld id="{8899B3CF-8A4F-4C17-8F72-516D260E9976}" type="slidenum">
              <a:rPr lang="zh-TW" altLang="en-US" smtClean="0"/>
              <a:t>‹#›</a:t>
            </a:fld>
            <a:endParaRPr lang="zh-TW" altLang="en-US"/>
          </a:p>
        </p:txBody>
      </p:sp>
    </p:spTree>
    <p:extLst>
      <p:ext uri="{BB962C8B-B14F-4D97-AF65-F5344CB8AC3E}">
        <p14:creationId xmlns:p14="http://schemas.microsoft.com/office/powerpoint/2010/main" val="3900380704"/>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75000"/>
          </a:schemeClr>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080528F-95C4-479F-8B88-8EFF789E9D93}"/>
              </a:ext>
            </a:extLst>
          </p:cNvPr>
          <p:cNvSpPr>
            <a:spLocks noGrp="1"/>
          </p:cNvSpPr>
          <p:nvPr>
            <p:ph type="ctrTitle"/>
          </p:nvPr>
        </p:nvSpPr>
        <p:spPr>
          <a:xfrm>
            <a:off x="499621" y="2404531"/>
            <a:ext cx="9274003" cy="1646302"/>
          </a:xfrm>
        </p:spPr>
        <p:txBody>
          <a:bodyPr/>
          <a:lstStyle/>
          <a:p>
            <a:r>
              <a:rPr lang="zh-TW" altLang="en-US" b="1" dirty="0"/>
              <a:t>虛擬貨幣日內分析及交易策略</a:t>
            </a:r>
            <a:br>
              <a:rPr lang="en-US" altLang="zh-TW" b="1" dirty="0"/>
            </a:br>
            <a:r>
              <a:rPr lang="zh-TW" altLang="en-US" sz="3200" b="1" dirty="0"/>
              <a:t>以台灣</a:t>
            </a:r>
            <a:r>
              <a:rPr lang="en-US" altLang="zh-TW" sz="3200" b="1" dirty="0"/>
              <a:t>MAX</a:t>
            </a:r>
            <a:r>
              <a:rPr lang="zh-TW" altLang="en-US" sz="3200" b="1" dirty="0"/>
              <a:t>交易所為例</a:t>
            </a:r>
            <a:endParaRPr lang="zh-TW" altLang="en-US" b="1" dirty="0"/>
          </a:p>
        </p:txBody>
      </p:sp>
      <p:sp>
        <p:nvSpPr>
          <p:cNvPr id="3" name="副標題 2">
            <a:extLst>
              <a:ext uri="{FF2B5EF4-FFF2-40B4-BE49-F238E27FC236}">
                <a16:creationId xmlns:a16="http://schemas.microsoft.com/office/drawing/2014/main" id="{3913EB40-7C93-4337-ACBA-2B4E4605DD3A}"/>
              </a:ext>
            </a:extLst>
          </p:cNvPr>
          <p:cNvSpPr>
            <a:spLocks noGrp="1"/>
          </p:cNvSpPr>
          <p:nvPr>
            <p:ph type="subTitle" idx="1"/>
          </p:nvPr>
        </p:nvSpPr>
        <p:spPr>
          <a:xfrm>
            <a:off x="2006688" y="4050833"/>
            <a:ext cx="7766936" cy="1096899"/>
          </a:xfrm>
        </p:spPr>
        <p:txBody>
          <a:bodyPr/>
          <a:lstStyle/>
          <a:p>
            <a:r>
              <a:rPr lang="en-US" altLang="zh-TW" b="1" dirty="0"/>
              <a:t>Cryptocurrencies Intraday Analysis in Taiwan MAX Exchange</a:t>
            </a:r>
            <a:endParaRPr lang="zh-TW" altLang="en-US" b="1" dirty="0"/>
          </a:p>
        </p:txBody>
      </p:sp>
      <p:sp>
        <p:nvSpPr>
          <p:cNvPr id="5" name="矩形 4"/>
          <p:cNvSpPr/>
          <p:nvPr/>
        </p:nvSpPr>
        <p:spPr>
          <a:xfrm>
            <a:off x="3318800" y="4886098"/>
            <a:ext cx="6096000" cy="1477328"/>
          </a:xfrm>
          <a:prstGeom prst="rect">
            <a:avLst/>
          </a:prstGeom>
        </p:spPr>
        <p:txBody>
          <a:bodyPr>
            <a:spAutoFit/>
          </a:bodyPr>
          <a:lstStyle/>
          <a:p>
            <a:endParaRPr lang="en-US" altLang="zh-TW" b="1" dirty="0"/>
          </a:p>
          <a:p>
            <a:r>
              <a:rPr lang="zh-TW" altLang="en-US" b="1" dirty="0"/>
              <a:t>組員</a:t>
            </a:r>
          </a:p>
          <a:p>
            <a:r>
              <a:rPr lang="zh-TW" altLang="en-US" b="1" dirty="0"/>
              <a:t>資管系 </a:t>
            </a:r>
            <a:r>
              <a:rPr lang="en-US" altLang="zh-TW" b="1" dirty="0"/>
              <a:t>B064020005 </a:t>
            </a:r>
            <a:r>
              <a:rPr lang="zh-TW" altLang="en-US" b="1" dirty="0"/>
              <a:t>林岳賢</a:t>
            </a:r>
          </a:p>
          <a:p>
            <a:r>
              <a:rPr lang="zh-TW" altLang="en-US" b="1" dirty="0"/>
              <a:t>資管系 </a:t>
            </a:r>
            <a:r>
              <a:rPr lang="en-US" altLang="zh-TW" b="1" dirty="0"/>
              <a:t>B064020026 </a:t>
            </a:r>
            <a:r>
              <a:rPr lang="zh-TW" altLang="en-US" b="1" dirty="0"/>
              <a:t>李昀澍</a:t>
            </a:r>
          </a:p>
          <a:p>
            <a:r>
              <a:rPr lang="zh-TW" altLang="en-US" b="1" dirty="0"/>
              <a:t>資管系 </a:t>
            </a:r>
            <a:r>
              <a:rPr lang="en-US" altLang="zh-TW" b="1" dirty="0"/>
              <a:t>B064020053 </a:t>
            </a:r>
            <a:r>
              <a:rPr lang="zh-TW" altLang="en-US" b="1" dirty="0"/>
              <a:t>陳聖勳   </a:t>
            </a:r>
            <a:r>
              <a:rPr lang="en-US" altLang="zh-TW" b="1" dirty="0"/>
              <a:t>2021.01.06</a:t>
            </a:r>
            <a:endParaRPr lang="zh-TW" altLang="en-US" b="1" dirty="0"/>
          </a:p>
        </p:txBody>
      </p:sp>
    </p:spTree>
    <p:extLst>
      <p:ext uri="{BB962C8B-B14F-4D97-AF65-F5344CB8AC3E}">
        <p14:creationId xmlns:p14="http://schemas.microsoft.com/office/powerpoint/2010/main" val="36319951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71" name="Group 70">
            <a:extLst>
              <a:ext uri="{FF2B5EF4-FFF2-40B4-BE49-F238E27FC236}">
                <a16:creationId xmlns:a16="http://schemas.microsoft.com/office/drawing/2014/main" id="{9AE27B9D-0F04-458B-A718-F84902C79F7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72" name="Straight Connector 71">
              <a:extLst>
                <a:ext uri="{FF2B5EF4-FFF2-40B4-BE49-F238E27FC236}">
                  <a16:creationId xmlns:a16="http://schemas.microsoft.com/office/drawing/2014/main" id="{47AB6435-428E-44C8-A107-8435183F655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73" name="Straight Connector 72">
              <a:extLst>
                <a:ext uri="{FF2B5EF4-FFF2-40B4-BE49-F238E27FC236}">
                  <a16:creationId xmlns:a16="http://schemas.microsoft.com/office/drawing/2014/main" id="{3659658D-9AE1-44D3-B002-2BA204AB902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74" name="Rectangle 23">
              <a:extLst>
                <a:ext uri="{FF2B5EF4-FFF2-40B4-BE49-F238E27FC236}">
                  <a16:creationId xmlns:a16="http://schemas.microsoft.com/office/drawing/2014/main" id="{2083C874-CFCD-47ED-9F98-DDB125C9C0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75" name="Rectangle 25">
              <a:extLst>
                <a:ext uri="{FF2B5EF4-FFF2-40B4-BE49-F238E27FC236}">
                  <a16:creationId xmlns:a16="http://schemas.microsoft.com/office/drawing/2014/main" id="{605E9946-A240-42E3-B6CD-E6691BF467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6" name="Isosceles Triangle 75">
              <a:extLst>
                <a:ext uri="{FF2B5EF4-FFF2-40B4-BE49-F238E27FC236}">
                  <a16:creationId xmlns:a16="http://schemas.microsoft.com/office/drawing/2014/main" id="{315B1B45-25C3-4C58-8EB8-41BCFA02A6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77" name="Rectangle 27">
              <a:extLst>
                <a:ext uri="{FF2B5EF4-FFF2-40B4-BE49-F238E27FC236}">
                  <a16:creationId xmlns:a16="http://schemas.microsoft.com/office/drawing/2014/main" id="{87983A9A-7A69-406F-AFEA-AD2AE87E1F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8" name="Rectangle 28">
              <a:extLst>
                <a:ext uri="{FF2B5EF4-FFF2-40B4-BE49-F238E27FC236}">
                  <a16:creationId xmlns:a16="http://schemas.microsoft.com/office/drawing/2014/main" id="{FFCBC4EF-C03E-4EED-9E9A-3097DECC00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9" name="Rectangle 29">
              <a:extLst>
                <a:ext uri="{FF2B5EF4-FFF2-40B4-BE49-F238E27FC236}">
                  <a16:creationId xmlns:a16="http://schemas.microsoft.com/office/drawing/2014/main" id="{F56545EE-F94F-4B4C-AA43-9D67456645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0" name="Isosceles Triangle 79">
              <a:extLst>
                <a:ext uri="{FF2B5EF4-FFF2-40B4-BE49-F238E27FC236}">
                  <a16:creationId xmlns:a16="http://schemas.microsoft.com/office/drawing/2014/main" id="{2FE2A6B2-D45B-484C-BAFD-3F45082664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81" name="Isosceles Triangle 80">
              <a:extLst>
                <a:ext uri="{FF2B5EF4-FFF2-40B4-BE49-F238E27FC236}">
                  <a16:creationId xmlns:a16="http://schemas.microsoft.com/office/drawing/2014/main" id="{EC2132BF-207E-4FB2-B0FE-E6FD0A1D18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pic>
        <p:nvPicPr>
          <p:cNvPr id="3074" name="Picture 2" descr="Dogge (@anonimxs) | Twitter">
            <a:extLst>
              <a:ext uri="{FF2B5EF4-FFF2-40B4-BE49-F238E27FC236}">
                <a16:creationId xmlns:a16="http://schemas.microsoft.com/office/drawing/2014/main" id="{987ABAB6-9F2F-4AA0-99B5-22B4336384D1}"/>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10465" r="17337"/>
          <a:stretch/>
        </p:blipFill>
        <p:spPr bwMode="auto">
          <a:xfrm>
            <a:off x="4269854" y="-1"/>
            <a:ext cx="7922146" cy="6858001"/>
          </a:xfrm>
          <a:custGeom>
            <a:avLst/>
            <a:gdLst/>
            <a:ahLst/>
            <a:cxnLst/>
            <a:rect l="l" t="t" r="r" b="b"/>
            <a:pathLst>
              <a:path w="7922146" h="6858001">
                <a:moveTo>
                  <a:pt x="379987" y="0"/>
                </a:moveTo>
                <a:lnTo>
                  <a:pt x="5304971" y="0"/>
                </a:lnTo>
                <a:lnTo>
                  <a:pt x="7065281" y="0"/>
                </a:lnTo>
                <a:lnTo>
                  <a:pt x="7397540" y="0"/>
                </a:lnTo>
                <a:lnTo>
                  <a:pt x="7397540" y="1"/>
                </a:lnTo>
                <a:lnTo>
                  <a:pt x="7922146" y="1"/>
                </a:lnTo>
                <a:lnTo>
                  <a:pt x="7922146" y="6858001"/>
                </a:lnTo>
                <a:lnTo>
                  <a:pt x="7065281" y="6858001"/>
                </a:lnTo>
                <a:lnTo>
                  <a:pt x="7065281" y="6858000"/>
                </a:lnTo>
                <a:lnTo>
                  <a:pt x="5932989" y="6858000"/>
                </a:lnTo>
                <a:lnTo>
                  <a:pt x="5932989" y="6858001"/>
                </a:lnTo>
                <a:lnTo>
                  <a:pt x="27809" y="6858001"/>
                </a:lnTo>
                <a:lnTo>
                  <a:pt x="1803228" y="4521201"/>
                </a:lnTo>
                <a:close/>
                <a:moveTo>
                  <a:pt x="0" y="0"/>
                </a:moveTo>
                <a:lnTo>
                  <a:pt x="379987" y="0"/>
                </a:lnTo>
                <a:lnTo>
                  <a:pt x="0" y="407"/>
                </a:lnTo>
                <a:close/>
              </a:path>
            </a:pathLst>
          </a:custGeom>
          <a:noFill/>
          <a:extLst>
            <a:ext uri="{909E8E84-426E-40DD-AFC4-6F175D3DCCD1}">
              <a14:hiddenFill xmlns:a14="http://schemas.microsoft.com/office/drawing/2010/main">
                <a:solidFill>
                  <a:srgbClr val="FFFFFF"/>
                </a:solidFill>
              </a14:hiddenFill>
            </a:ext>
          </a:extLst>
        </p:spPr>
      </p:pic>
      <p:sp>
        <p:nvSpPr>
          <p:cNvPr id="2" name="標題 1">
            <a:extLst>
              <a:ext uri="{FF2B5EF4-FFF2-40B4-BE49-F238E27FC236}">
                <a16:creationId xmlns:a16="http://schemas.microsoft.com/office/drawing/2014/main" id="{E3CD1E07-D204-41CA-9F10-AF2F69A7696E}"/>
              </a:ext>
            </a:extLst>
          </p:cNvPr>
          <p:cNvSpPr>
            <a:spLocks noGrp="1"/>
          </p:cNvSpPr>
          <p:nvPr>
            <p:ph type="title"/>
          </p:nvPr>
        </p:nvSpPr>
        <p:spPr>
          <a:xfrm>
            <a:off x="668867" y="1678666"/>
            <a:ext cx="4088190" cy="2369093"/>
          </a:xfrm>
        </p:spPr>
        <p:txBody>
          <a:bodyPr vert="horz" lIns="91440" tIns="45720" rIns="91440" bIns="45720" rtlCol="0" anchor="b">
            <a:normAutofit/>
          </a:bodyPr>
          <a:lstStyle/>
          <a:p>
            <a:pPr algn="r"/>
            <a:r>
              <a:rPr lang="zh-TW" altLang="en-US" sz="4800"/>
              <a:t>交易策略</a:t>
            </a:r>
          </a:p>
        </p:txBody>
      </p:sp>
      <p:cxnSp>
        <p:nvCxnSpPr>
          <p:cNvPr id="83" name="Straight Connector 82">
            <a:extLst>
              <a:ext uri="{FF2B5EF4-FFF2-40B4-BE49-F238E27FC236}">
                <a16:creationId xmlns:a16="http://schemas.microsoft.com/office/drawing/2014/main" id="{A57C1A16-B8AB-4D99-A195-A38F556A648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85" name="Straight Connector 84">
            <a:extLst>
              <a:ext uri="{FF2B5EF4-FFF2-40B4-BE49-F238E27FC236}">
                <a16:creationId xmlns:a16="http://schemas.microsoft.com/office/drawing/2014/main" id="{F8A9B20B-D1DD-4573-B5EC-55802951923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87" name="Rectangle 23">
            <a:extLst>
              <a:ext uri="{FF2B5EF4-FFF2-40B4-BE49-F238E27FC236}">
                <a16:creationId xmlns:a16="http://schemas.microsoft.com/office/drawing/2014/main" id="{66D61E08-70C3-48D8-BEA0-787111DC30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9" name="Rectangle 25">
            <a:extLst>
              <a:ext uri="{FF2B5EF4-FFF2-40B4-BE49-F238E27FC236}">
                <a16:creationId xmlns:a16="http://schemas.microsoft.com/office/drawing/2014/main" id="{FC55298F-0AE5-478E-AD2B-03C2614C58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1" name="Isosceles Triangle 24">
            <a:extLst>
              <a:ext uri="{FF2B5EF4-FFF2-40B4-BE49-F238E27FC236}">
                <a16:creationId xmlns:a16="http://schemas.microsoft.com/office/drawing/2014/main" id="{C180E4EA-0B63-4779-A895-7E90E71088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93" name="Rectangle 27">
            <a:extLst>
              <a:ext uri="{FF2B5EF4-FFF2-40B4-BE49-F238E27FC236}">
                <a16:creationId xmlns:a16="http://schemas.microsoft.com/office/drawing/2014/main" id="{CEE01D9D-3DE8-4EED-B0D3-8F3C79CC76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sp>
      <p:sp>
        <p:nvSpPr>
          <p:cNvPr id="95" name="Rectangle 28">
            <a:extLst>
              <a:ext uri="{FF2B5EF4-FFF2-40B4-BE49-F238E27FC236}">
                <a16:creationId xmlns:a16="http://schemas.microsoft.com/office/drawing/2014/main" id="{89AF5CE9-607F-43F4-8983-DCD6DA4051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7" name="Rectangle 29">
            <a:extLst>
              <a:ext uri="{FF2B5EF4-FFF2-40B4-BE49-F238E27FC236}">
                <a16:creationId xmlns:a16="http://schemas.microsoft.com/office/drawing/2014/main" id="{6EEA2DBD-9E1E-4521-8C01-F32AD18A89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99" name="Isosceles Triangle 29">
            <a:extLst>
              <a:ext uri="{FF2B5EF4-FFF2-40B4-BE49-F238E27FC236}">
                <a16:creationId xmlns:a16="http://schemas.microsoft.com/office/drawing/2014/main" id="{15BBD2C1-BA9B-46A9-A27A-33498B1692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3373822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2ED20C1-8AAA-4FB1-B03C-07B7BFE486A0}"/>
              </a:ext>
            </a:extLst>
          </p:cNvPr>
          <p:cNvSpPr>
            <a:spLocks noGrp="1"/>
          </p:cNvSpPr>
          <p:nvPr>
            <p:ph type="title"/>
          </p:nvPr>
        </p:nvSpPr>
        <p:spPr/>
        <p:txBody>
          <a:bodyPr/>
          <a:lstStyle/>
          <a:p>
            <a:r>
              <a:rPr lang="zh-TW" altLang="en-US" dirty="0"/>
              <a:t>價差策略</a:t>
            </a:r>
          </a:p>
        </p:txBody>
      </p:sp>
      <p:sp>
        <p:nvSpPr>
          <p:cNvPr id="3" name="內容版面配置區 2">
            <a:extLst>
              <a:ext uri="{FF2B5EF4-FFF2-40B4-BE49-F238E27FC236}">
                <a16:creationId xmlns:a16="http://schemas.microsoft.com/office/drawing/2014/main" id="{3279677F-F394-4D5A-94B6-4D6E2685F9D2}"/>
              </a:ext>
            </a:extLst>
          </p:cNvPr>
          <p:cNvSpPr>
            <a:spLocks noGrp="1"/>
          </p:cNvSpPr>
          <p:nvPr>
            <p:ph idx="1"/>
          </p:nvPr>
        </p:nvSpPr>
        <p:spPr>
          <a:xfrm>
            <a:off x="677334" y="2068225"/>
            <a:ext cx="5092095" cy="3880773"/>
          </a:xfrm>
        </p:spPr>
        <p:txBody>
          <a:bodyPr>
            <a:normAutofit/>
          </a:bodyPr>
          <a:lstStyle/>
          <a:p>
            <a:r>
              <a:rPr lang="zh-TW" altLang="en-US" sz="2000" dirty="0"/>
              <a:t>使用</a:t>
            </a:r>
            <a:r>
              <a:rPr lang="en-US" altLang="zh-TW" sz="2000" dirty="0" err="1"/>
              <a:t>Binance</a:t>
            </a:r>
            <a:r>
              <a:rPr lang="zh-TW" altLang="en-US" sz="2000" dirty="0"/>
              <a:t>幣安的價格作為目標價格，如果幣安價格價差大於</a:t>
            </a:r>
            <a:r>
              <a:rPr lang="en-US" altLang="zh-TW" sz="2000" dirty="0"/>
              <a:t>Max</a:t>
            </a:r>
            <a:r>
              <a:rPr lang="zh-TW" altLang="en-US" sz="2000" dirty="0"/>
              <a:t>價格</a:t>
            </a:r>
            <a:r>
              <a:rPr lang="en-US" altLang="zh-TW" sz="2000" dirty="0"/>
              <a:t>1.002</a:t>
            </a:r>
            <a:r>
              <a:rPr lang="zh-TW" altLang="en-US" sz="2000" dirty="0"/>
              <a:t>即可用現在價格購買</a:t>
            </a:r>
            <a:r>
              <a:rPr lang="en-US" altLang="zh-TW" sz="2000" dirty="0"/>
              <a:t>max</a:t>
            </a:r>
            <a:r>
              <a:rPr lang="zh-TW" altLang="en-US" sz="2000" dirty="0"/>
              <a:t>交易所</a:t>
            </a:r>
            <a:r>
              <a:rPr lang="en-US" altLang="zh-TW" sz="2000" dirty="0"/>
              <a:t>pair</a:t>
            </a:r>
            <a:r>
              <a:rPr lang="zh-TW" altLang="en-US" sz="2000" dirty="0"/>
              <a:t>，並下一單限價單。</a:t>
            </a:r>
            <a:endParaRPr lang="en-US" altLang="zh-TW" sz="2000" dirty="0"/>
          </a:p>
          <a:p>
            <a:pPr marL="0" indent="0">
              <a:buNone/>
            </a:pPr>
            <a:endParaRPr lang="en-US" altLang="zh-TW" sz="2000" dirty="0"/>
          </a:p>
          <a:p>
            <a:r>
              <a:rPr lang="zh-TW" altLang="en-US" sz="2000" dirty="0"/>
              <a:t>實際</a:t>
            </a:r>
            <a:r>
              <a:rPr lang="en-US" altLang="zh-TW" sz="2000" dirty="0"/>
              <a:t>API</a:t>
            </a:r>
            <a:r>
              <a:rPr lang="zh-TW" altLang="en-US" sz="2000" dirty="0"/>
              <a:t>不斷出問題，需要再做許多調整才能上線，且</a:t>
            </a:r>
            <a:r>
              <a:rPr lang="en-US" altLang="zh-TW" sz="2000" dirty="0"/>
              <a:t>API</a:t>
            </a:r>
            <a:r>
              <a:rPr lang="zh-TW" altLang="en-US" sz="2000" dirty="0"/>
              <a:t>拉到價格後買入價格其實就會高於</a:t>
            </a:r>
            <a:r>
              <a:rPr lang="en-US" altLang="zh-TW" sz="2000" dirty="0"/>
              <a:t>API</a:t>
            </a:r>
            <a:r>
              <a:rPr lang="zh-TW" altLang="en-US" sz="2000" dirty="0"/>
              <a:t>所得到的價格，可能中間的時間要再做加快。</a:t>
            </a:r>
          </a:p>
        </p:txBody>
      </p:sp>
      <p:pic>
        <p:nvPicPr>
          <p:cNvPr id="6" name="圖片 5">
            <a:extLst>
              <a:ext uri="{FF2B5EF4-FFF2-40B4-BE49-F238E27FC236}">
                <a16:creationId xmlns:a16="http://schemas.microsoft.com/office/drawing/2014/main" id="{4FC2A00B-31FD-445D-BC3D-CE32D86F5C8B}"/>
              </a:ext>
            </a:extLst>
          </p:cNvPr>
          <p:cNvPicPr>
            <a:picLocks noChangeAspect="1"/>
          </p:cNvPicPr>
          <p:nvPr/>
        </p:nvPicPr>
        <p:blipFill>
          <a:blip r:embed="rId2"/>
          <a:stretch>
            <a:fillRect/>
          </a:stretch>
        </p:blipFill>
        <p:spPr>
          <a:xfrm>
            <a:off x="7062433" y="0"/>
            <a:ext cx="4452233" cy="6858000"/>
          </a:xfrm>
          <a:prstGeom prst="rect">
            <a:avLst/>
          </a:prstGeom>
        </p:spPr>
      </p:pic>
    </p:spTree>
    <p:extLst>
      <p:ext uri="{BB962C8B-B14F-4D97-AF65-F5344CB8AC3E}">
        <p14:creationId xmlns:p14="http://schemas.microsoft.com/office/powerpoint/2010/main" val="4105949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DE316B9-874C-4B9F-A030-928EE681D021}"/>
              </a:ext>
            </a:extLst>
          </p:cNvPr>
          <p:cNvSpPr>
            <a:spLocks noGrp="1"/>
          </p:cNvSpPr>
          <p:nvPr>
            <p:ph type="title"/>
          </p:nvPr>
        </p:nvSpPr>
        <p:spPr/>
        <p:txBody>
          <a:bodyPr/>
          <a:lstStyle/>
          <a:p>
            <a:r>
              <a:rPr lang="zh-TW" altLang="en-US" dirty="0"/>
              <a:t>價差策略回測</a:t>
            </a:r>
          </a:p>
        </p:txBody>
      </p:sp>
      <p:pic>
        <p:nvPicPr>
          <p:cNvPr id="9" name="內容版面配置區 8">
            <a:extLst>
              <a:ext uri="{FF2B5EF4-FFF2-40B4-BE49-F238E27FC236}">
                <a16:creationId xmlns:a16="http://schemas.microsoft.com/office/drawing/2014/main" id="{ACCE254A-789E-41BD-81D4-50C786EE197D}"/>
              </a:ext>
            </a:extLst>
          </p:cNvPr>
          <p:cNvPicPr>
            <a:picLocks noGrp="1" noChangeAspect="1"/>
          </p:cNvPicPr>
          <p:nvPr>
            <p:ph idx="1"/>
          </p:nvPr>
        </p:nvPicPr>
        <p:blipFill>
          <a:blip r:embed="rId2"/>
          <a:stretch>
            <a:fillRect/>
          </a:stretch>
        </p:blipFill>
        <p:spPr>
          <a:xfrm>
            <a:off x="6069632" y="185854"/>
            <a:ext cx="3758690" cy="1844152"/>
          </a:xfrm>
        </p:spPr>
      </p:pic>
      <p:pic>
        <p:nvPicPr>
          <p:cNvPr id="5" name="圖片 4">
            <a:extLst>
              <a:ext uri="{FF2B5EF4-FFF2-40B4-BE49-F238E27FC236}">
                <a16:creationId xmlns:a16="http://schemas.microsoft.com/office/drawing/2014/main" id="{8BF25CD2-BA62-45A7-B184-CA6D85694D0F}"/>
              </a:ext>
            </a:extLst>
          </p:cNvPr>
          <p:cNvPicPr>
            <a:picLocks noChangeAspect="1"/>
          </p:cNvPicPr>
          <p:nvPr/>
        </p:nvPicPr>
        <p:blipFill>
          <a:blip r:embed="rId3"/>
          <a:stretch>
            <a:fillRect/>
          </a:stretch>
        </p:blipFill>
        <p:spPr>
          <a:xfrm>
            <a:off x="501195" y="1805011"/>
            <a:ext cx="3883026" cy="1941513"/>
          </a:xfrm>
          <a:prstGeom prst="rect">
            <a:avLst/>
          </a:prstGeom>
        </p:spPr>
      </p:pic>
      <p:pic>
        <p:nvPicPr>
          <p:cNvPr id="7" name="圖片 6">
            <a:extLst>
              <a:ext uri="{FF2B5EF4-FFF2-40B4-BE49-F238E27FC236}">
                <a16:creationId xmlns:a16="http://schemas.microsoft.com/office/drawing/2014/main" id="{960E54C6-3B7E-4597-AF8A-AEE7E0ABDE6A}"/>
              </a:ext>
            </a:extLst>
          </p:cNvPr>
          <p:cNvPicPr>
            <a:picLocks noChangeAspect="1"/>
          </p:cNvPicPr>
          <p:nvPr/>
        </p:nvPicPr>
        <p:blipFill>
          <a:blip r:embed="rId4"/>
          <a:stretch>
            <a:fillRect/>
          </a:stretch>
        </p:blipFill>
        <p:spPr>
          <a:xfrm>
            <a:off x="501195" y="3940297"/>
            <a:ext cx="3570062" cy="1739922"/>
          </a:xfrm>
          <a:prstGeom prst="rect">
            <a:avLst/>
          </a:prstGeom>
        </p:spPr>
      </p:pic>
      <p:pic>
        <p:nvPicPr>
          <p:cNvPr id="11" name="圖片 10">
            <a:extLst>
              <a:ext uri="{FF2B5EF4-FFF2-40B4-BE49-F238E27FC236}">
                <a16:creationId xmlns:a16="http://schemas.microsoft.com/office/drawing/2014/main" id="{3BF6D806-800C-4E3B-A107-3DE8BCF02588}"/>
              </a:ext>
            </a:extLst>
          </p:cNvPr>
          <p:cNvPicPr>
            <a:picLocks noChangeAspect="1"/>
          </p:cNvPicPr>
          <p:nvPr/>
        </p:nvPicPr>
        <p:blipFill>
          <a:blip r:embed="rId5"/>
          <a:stretch>
            <a:fillRect/>
          </a:stretch>
        </p:blipFill>
        <p:spPr>
          <a:xfrm>
            <a:off x="6069632" y="2042909"/>
            <a:ext cx="3883027" cy="1897388"/>
          </a:xfrm>
          <a:prstGeom prst="rect">
            <a:avLst/>
          </a:prstGeom>
        </p:spPr>
      </p:pic>
      <p:pic>
        <p:nvPicPr>
          <p:cNvPr id="13" name="圖片 12">
            <a:extLst>
              <a:ext uri="{FF2B5EF4-FFF2-40B4-BE49-F238E27FC236}">
                <a16:creationId xmlns:a16="http://schemas.microsoft.com/office/drawing/2014/main" id="{41E6D8F6-9D4D-40D1-9D9A-46160C5AAEF2}"/>
              </a:ext>
            </a:extLst>
          </p:cNvPr>
          <p:cNvPicPr>
            <a:picLocks noChangeAspect="1"/>
          </p:cNvPicPr>
          <p:nvPr/>
        </p:nvPicPr>
        <p:blipFill rotWithShape="1">
          <a:blip r:embed="rId6"/>
          <a:srcRect r="3963"/>
          <a:stretch/>
        </p:blipFill>
        <p:spPr>
          <a:xfrm>
            <a:off x="6057780" y="4254456"/>
            <a:ext cx="3883027" cy="1953992"/>
          </a:xfrm>
          <a:prstGeom prst="rect">
            <a:avLst/>
          </a:prstGeom>
        </p:spPr>
      </p:pic>
      <p:sp>
        <p:nvSpPr>
          <p:cNvPr id="14" name="框架 13">
            <a:extLst>
              <a:ext uri="{FF2B5EF4-FFF2-40B4-BE49-F238E27FC236}">
                <a16:creationId xmlns:a16="http://schemas.microsoft.com/office/drawing/2014/main" id="{69CF569D-773D-4D80-9B6F-669255CFCDCB}"/>
              </a:ext>
            </a:extLst>
          </p:cNvPr>
          <p:cNvSpPr/>
          <p:nvPr/>
        </p:nvSpPr>
        <p:spPr>
          <a:xfrm>
            <a:off x="501195" y="3940297"/>
            <a:ext cx="3776891" cy="1739922"/>
          </a:xfrm>
          <a:prstGeom prst="frame">
            <a:avLst>
              <a:gd name="adj1" fmla="val 383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chemeClr val="tx1"/>
              </a:solidFill>
            </a:endParaRPr>
          </a:p>
        </p:txBody>
      </p:sp>
    </p:spTree>
    <p:extLst>
      <p:ext uri="{BB962C8B-B14F-4D97-AF65-F5344CB8AC3E}">
        <p14:creationId xmlns:p14="http://schemas.microsoft.com/office/powerpoint/2010/main" val="10221573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9EBD865-84CA-417A-AD0F-4CD8728812B9}"/>
              </a:ext>
            </a:extLst>
          </p:cNvPr>
          <p:cNvSpPr>
            <a:spLocks noGrp="1"/>
          </p:cNvSpPr>
          <p:nvPr>
            <p:ph type="title"/>
          </p:nvPr>
        </p:nvSpPr>
        <p:spPr/>
        <p:txBody>
          <a:bodyPr/>
          <a:lstStyle/>
          <a:p>
            <a:r>
              <a:rPr lang="zh-TW" altLang="en-US" dirty="0"/>
              <a:t>實際交易績效</a:t>
            </a:r>
          </a:p>
        </p:txBody>
      </p:sp>
      <p:pic>
        <p:nvPicPr>
          <p:cNvPr id="9" name="內容版面配置區 8">
            <a:extLst>
              <a:ext uri="{FF2B5EF4-FFF2-40B4-BE49-F238E27FC236}">
                <a16:creationId xmlns:a16="http://schemas.microsoft.com/office/drawing/2014/main" id="{6E70A33E-FCB8-4615-B376-64232982F8CF}"/>
              </a:ext>
            </a:extLst>
          </p:cNvPr>
          <p:cNvPicPr>
            <a:picLocks noGrp="1"/>
          </p:cNvPicPr>
          <p:nvPr>
            <p:ph idx="1"/>
          </p:nvPr>
        </p:nvPicPr>
        <p:blipFill>
          <a:blip r:embed="rId2"/>
          <a:stretch>
            <a:fillRect/>
          </a:stretch>
        </p:blipFill>
        <p:spPr>
          <a:xfrm>
            <a:off x="505478" y="2772530"/>
            <a:ext cx="6291775" cy="3881437"/>
          </a:xfrm>
          <a:prstGeom prst="rect">
            <a:avLst/>
          </a:prstGeom>
        </p:spPr>
      </p:pic>
      <p:pic>
        <p:nvPicPr>
          <p:cNvPr id="8" name="圖片 7">
            <a:extLst>
              <a:ext uri="{FF2B5EF4-FFF2-40B4-BE49-F238E27FC236}">
                <a16:creationId xmlns:a16="http://schemas.microsoft.com/office/drawing/2014/main" id="{0EFE2EEA-6DC4-43DA-9B4C-CBD1E55B16F7}"/>
              </a:ext>
            </a:extLst>
          </p:cNvPr>
          <p:cNvPicPr/>
          <p:nvPr/>
        </p:nvPicPr>
        <p:blipFill>
          <a:blip r:embed="rId3"/>
          <a:stretch>
            <a:fillRect/>
          </a:stretch>
        </p:blipFill>
        <p:spPr>
          <a:xfrm>
            <a:off x="5733235" y="2816661"/>
            <a:ext cx="6088652" cy="3793173"/>
          </a:xfrm>
          <a:prstGeom prst="rect">
            <a:avLst/>
          </a:prstGeom>
        </p:spPr>
      </p:pic>
      <p:grpSp>
        <p:nvGrpSpPr>
          <p:cNvPr id="11" name="群組 10">
            <a:extLst>
              <a:ext uri="{FF2B5EF4-FFF2-40B4-BE49-F238E27FC236}">
                <a16:creationId xmlns:a16="http://schemas.microsoft.com/office/drawing/2014/main" id="{3394C956-1F24-40CF-9A9E-8949E93C9B24}"/>
              </a:ext>
            </a:extLst>
          </p:cNvPr>
          <p:cNvGrpSpPr/>
          <p:nvPr/>
        </p:nvGrpSpPr>
        <p:grpSpPr>
          <a:xfrm>
            <a:off x="1178077" y="1617320"/>
            <a:ext cx="7830643" cy="756210"/>
            <a:chOff x="1178077" y="1617320"/>
            <a:chExt cx="7830643" cy="756210"/>
          </a:xfrm>
        </p:grpSpPr>
        <p:pic>
          <p:nvPicPr>
            <p:cNvPr id="5" name="圖片 4">
              <a:extLst>
                <a:ext uri="{FF2B5EF4-FFF2-40B4-BE49-F238E27FC236}">
                  <a16:creationId xmlns:a16="http://schemas.microsoft.com/office/drawing/2014/main" id="{18A9D857-E77C-4A0D-B826-DC87ED9A1F8F}"/>
                </a:ext>
              </a:extLst>
            </p:cNvPr>
            <p:cNvPicPr>
              <a:picLocks noChangeAspect="1"/>
            </p:cNvPicPr>
            <p:nvPr/>
          </p:nvPicPr>
          <p:blipFill rotWithShape="1">
            <a:blip r:embed="rId4"/>
            <a:srcRect b="58248"/>
            <a:stretch/>
          </p:blipFill>
          <p:spPr>
            <a:xfrm>
              <a:off x="1178077" y="1617320"/>
              <a:ext cx="7830643" cy="445474"/>
            </a:xfrm>
            <a:prstGeom prst="rect">
              <a:avLst/>
            </a:prstGeom>
          </p:spPr>
        </p:pic>
        <p:pic>
          <p:nvPicPr>
            <p:cNvPr id="10" name="圖片 9">
              <a:extLst>
                <a:ext uri="{FF2B5EF4-FFF2-40B4-BE49-F238E27FC236}">
                  <a16:creationId xmlns:a16="http://schemas.microsoft.com/office/drawing/2014/main" id="{D8C2AC4F-04C4-4EFE-9CD9-1EC10059C991}"/>
                </a:ext>
              </a:extLst>
            </p:cNvPr>
            <p:cNvPicPr>
              <a:picLocks noChangeAspect="1"/>
            </p:cNvPicPr>
            <p:nvPr/>
          </p:nvPicPr>
          <p:blipFill rotWithShape="1">
            <a:blip r:embed="rId4"/>
            <a:srcRect t="66520"/>
            <a:stretch/>
          </p:blipFill>
          <p:spPr>
            <a:xfrm>
              <a:off x="1178077" y="2016318"/>
              <a:ext cx="7830643" cy="357212"/>
            </a:xfrm>
            <a:prstGeom prst="rect">
              <a:avLst/>
            </a:prstGeom>
          </p:spPr>
        </p:pic>
      </p:grpSp>
    </p:spTree>
    <p:extLst>
      <p:ext uri="{BB962C8B-B14F-4D97-AF65-F5344CB8AC3E}">
        <p14:creationId xmlns:p14="http://schemas.microsoft.com/office/powerpoint/2010/main" val="14647672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0920C9D-109C-4814-B725-75AF02BA0CD1}"/>
              </a:ext>
            </a:extLst>
          </p:cNvPr>
          <p:cNvSpPr>
            <a:spLocks noGrp="1"/>
          </p:cNvSpPr>
          <p:nvPr>
            <p:ph type="title"/>
          </p:nvPr>
        </p:nvSpPr>
        <p:spPr/>
        <p:txBody>
          <a:bodyPr/>
          <a:lstStyle/>
          <a:p>
            <a:r>
              <a:rPr lang="zh-TW" altLang="en-US" dirty="0"/>
              <a:t>布林通道策略</a:t>
            </a:r>
          </a:p>
        </p:txBody>
      </p:sp>
      <p:sp>
        <p:nvSpPr>
          <p:cNvPr id="3" name="內容版面配置區 2">
            <a:extLst>
              <a:ext uri="{FF2B5EF4-FFF2-40B4-BE49-F238E27FC236}">
                <a16:creationId xmlns:a16="http://schemas.microsoft.com/office/drawing/2014/main" id="{785E6583-CB21-4B23-92C0-ED2EB9270883}"/>
              </a:ext>
            </a:extLst>
          </p:cNvPr>
          <p:cNvSpPr>
            <a:spLocks noGrp="1"/>
          </p:cNvSpPr>
          <p:nvPr>
            <p:ph idx="1"/>
          </p:nvPr>
        </p:nvSpPr>
        <p:spPr>
          <a:xfrm>
            <a:off x="563417" y="2022022"/>
            <a:ext cx="2585535" cy="4381613"/>
          </a:xfrm>
        </p:spPr>
        <p:txBody>
          <a:bodyPr>
            <a:normAutofit/>
          </a:bodyPr>
          <a:lstStyle/>
          <a:p>
            <a:pPr marL="514350" indent="-514350">
              <a:buAutoNum type="arabicPeriod"/>
            </a:pPr>
            <a:r>
              <a:rPr lang="zh-TW" altLang="en-US" dirty="0"/>
              <a:t>取得價格</a:t>
            </a:r>
            <a:r>
              <a:rPr lang="zh-TW" altLang="en-US" b="1" u="sng" dirty="0"/>
              <a:t>穿越支撐線</a:t>
            </a:r>
            <a:r>
              <a:rPr lang="zh-TW" altLang="en-US" dirty="0"/>
              <a:t>時作為買入信號</a:t>
            </a:r>
            <a:endParaRPr lang="en-US" altLang="zh-TW" dirty="0"/>
          </a:p>
          <a:p>
            <a:pPr marL="514350" indent="-514350">
              <a:buAutoNum type="arabicPeriod"/>
            </a:pPr>
            <a:r>
              <a:rPr lang="zh-TW" altLang="en-US" dirty="0"/>
              <a:t>價格</a:t>
            </a:r>
            <a:r>
              <a:rPr lang="zh-TW" altLang="en-US" b="1" u="sng" dirty="0"/>
              <a:t>觸碰壓力線</a:t>
            </a:r>
            <a:r>
              <a:rPr lang="zh-TW" altLang="en-US" dirty="0"/>
              <a:t>作為賣出信號</a:t>
            </a:r>
            <a:endParaRPr lang="en-US" altLang="zh-TW" dirty="0"/>
          </a:p>
          <a:p>
            <a:pPr marL="514350" indent="-514350">
              <a:buAutoNum type="arabicPeriod"/>
            </a:pPr>
            <a:r>
              <a:rPr lang="zh-TW" altLang="en-US" dirty="0"/>
              <a:t>價格</a:t>
            </a:r>
            <a:r>
              <a:rPr lang="zh-TW" altLang="en-US" b="1" u="sng" dirty="0"/>
              <a:t>由上往下觸碰中線</a:t>
            </a:r>
            <a:r>
              <a:rPr lang="zh-TW" altLang="en-US" dirty="0"/>
              <a:t>退場</a:t>
            </a:r>
            <a:endParaRPr lang="en-US" altLang="zh-TW" dirty="0"/>
          </a:p>
        </p:txBody>
      </p:sp>
      <p:pic>
        <p:nvPicPr>
          <p:cNvPr id="9" name="圖片 8">
            <a:extLst>
              <a:ext uri="{FF2B5EF4-FFF2-40B4-BE49-F238E27FC236}">
                <a16:creationId xmlns:a16="http://schemas.microsoft.com/office/drawing/2014/main" id="{C23EC9CD-14E4-44CD-AE89-1778F3C7BFC9}"/>
              </a:ext>
            </a:extLst>
          </p:cNvPr>
          <p:cNvPicPr>
            <a:picLocks noChangeAspect="1"/>
          </p:cNvPicPr>
          <p:nvPr/>
        </p:nvPicPr>
        <p:blipFill>
          <a:blip r:embed="rId2"/>
          <a:stretch>
            <a:fillRect/>
          </a:stretch>
        </p:blipFill>
        <p:spPr>
          <a:xfrm>
            <a:off x="3148952" y="2022022"/>
            <a:ext cx="8752263" cy="3455142"/>
          </a:xfrm>
          <a:prstGeom prst="rect">
            <a:avLst/>
          </a:prstGeom>
        </p:spPr>
      </p:pic>
      <p:pic>
        <p:nvPicPr>
          <p:cNvPr id="13" name="圖片 12">
            <a:extLst>
              <a:ext uri="{FF2B5EF4-FFF2-40B4-BE49-F238E27FC236}">
                <a16:creationId xmlns:a16="http://schemas.microsoft.com/office/drawing/2014/main" id="{AC56AB64-FCAC-4CB3-A3C8-92F1420E5E7E}"/>
              </a:ext>
            </a:extLst>
          </p:cNvPr>
          <p:cNvPicPr>
            <a:picLocks noChangeAspect="1"/>
          </p:cNvPicPr>
          <p:nvPr/>
        </p:nvPicPr>
        <p:blipFill>
          <a:blip r:embed="rId3"/>
          <a:stretch>
            <a:fillRect/>
          </a:stretch>
        </p:blipFill>
        <p:spPr>
          <a:xfrm>
            <a:off x="3791644" y="1162915"/>
            <a:ext cx="6386602" cy="673620"/>
          </a:xfrm>
          <a:prstGeom prst="rect">
            <a:avLst/>
          </a:prstGeom>
        </p:spPr>
      </p:pic>
      <p:sp>
        <p:nvSpPr>
          <p:cNvPr id="14" name="文字方塊 13">
            <a:extLst>
              <a:ext uri="{FF2B5EF4-FFF2-40B4-BE49-F238E27FC236}">
                <a16:creationId xmlns:a16="http://schemas.microsoft.com/office/drawing/2014/main" id="{91E78042-29A0-4F74-9BFC-CDE25D39B657}"/>
              </a:ext>
            </a:extLst>
          </p:cNvPr>
          <p:cNvSpPr txBox="1"/>
          <p:nvPr/>
        </p:nvSpPr>
        <p:spPr>
          <a:xfrm>
            <a:off x="3148952" y="5757304"/>
            <a:ext cx="4430199" cy="646331"/>
          </a:xfrm>
          <a:prstGeom prst="rect">
            <a:avLst/>
          </a:prstGeom>
          <a:noFill/>
        </p:spPr>
        <p:txBody>
          <a:bodyPr wrap="square" rtlCol="0">
            <a:spAutoFit/>
          </a:bodyPr>
          <a:lstStyle/>
          <a:p>
            <a:r>
              <a:rPr lang="zh-TW" altLang="en-US" dirty="0"/>
              <a:t>↑以</a:t>
            </a:r>
            <a:r>
              <a:rPr lang="en-US" altLang="zh-TW" dirty="0" err="1"/>
              <a:t>TradingView</a:t>
            </a:r>
            <a:r>
              <a:rPr lang="zh-TW" altLang="en-US" dirty="0"/>
              <a:t>，</a:t>
            </a:r>
            <a:r>
              <a:rPr lang="en-US" altLang="zh-TW" dirty="0"/>
              <a:t>BCHUSDT</a:t>
            </a:r>
            <a:r>
              <a:rPr lang="zh-TW" altLang="en-US" dirty="0"/>
              <a:t>，</a:t>
            </a:r>
            <a:endParaRPr lang="en-US" altLang="zh-TW" dirty="0"/>
          </a:p>
          <a:p>
            <a:r>
              <a:rPr lang="zh-TW" altLang="en-US" dirty="0"/>
              <a:t>   </a:t>
            </a:r>
            <a:r>
              <a:rPr lang="en-US" altLang="zh-TW" dirty="0"/>
              <a:t>30</a:t>
            </a:r>
            <a:r>
              <a:rPr lang="zh-TW" altLang="en-US" dirty="0"/>
              <a:t>分</a:t>
            </a:r>
            <a:r>
              <a:rPr lang="en-US" altLang="zh-TW" dirty="0"/>
              <a:t>/</a:t>
            </a:r>
            <a:r>
              <a:rPr lang="zh-TW" altLang="en-US" dirty="0"/>
              <a:t>近一個月 為例子</a:t>
            </a:r>
          </a:p>
        </p:txBody>
      </p:sp>
    </p:spTree>
    <p:extLst>
      <p:ext uri="{BB962C8B-B14F-4D97-AF65-F5344CB8AC3E}">
        <p14:creationId xmlns:p14="http://schemas.microsoft.com/office/powerpoint/2010/main" val="13855885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59C2F75-B047-431D-8809-6B661254937B}"/>
              </a:ext>
            </a:extLst>
          </p:cNvPr>
          <p:cNvSpPr>
            <a:spLocks noGrp="1"/>
          </p:cNvSpPr>
          <p:nvPr>
            <p:ph type="title"/>
          </p:nvPr>
        </p:nvSpPr>
        <p:spPr/>
        <p:txBody>
          <a:bodyPr/>
          <a:lstStyle/>
          <a:p>
            <a:r>
              <a:rPr lang="en-US" altLang="zh-TW" dirty="0"/>
              <a:t>MAX</a:t>
            </a:r>
            <a:r>
              <a:rPr lang="zh-TW" altLang="en-US" dirty="0"/>
              <a:t>價差限價單策略</a:t>
            </a:r>
          </a:p>
        </p:txBody>
      </p:sp>
      <p:sp>
        <p:nvSpPr>
          <p:cNvPr id="3" name="內容版面配置區 2">
            <a:extLst>
              <a:ext uri="{FF2B5EF4-FFF2-40B4-BE49-F238E27FC236}">
                <a16:creationId xmlns:a16="http://schemas.microsoft.com/office/drawing/2014/main" id="{60C84311-3C97-42B3-A9B0-3293B7D085F5}"/>
              </a:ext>
            </a:extLst>
          </p:cNvPr>
          <p:cNvSpPr>
            <a:spLocks noGrp="1"/>
          </p:cNvSpPr>
          <p:nvPr>
            <p:ph idx="1"/>
          </p:nvPr>
        </p:nvSpPr>
        <p:spPr>
          <a:xfrm>
            <a:off x="677334" y="1292373"/>
            <a:ext cx="9279466" cy="3880773"/>
          </a:xfrm>
        </p:spPr>
        <p:txBody>
          <a:bodyPr/>
          <a:lstStyle/>
          <a:p>
            <a:r>
              <a:rPr lang="zh-TW" altLang="en-US" dirty="0"/>
              <a:t>過往一天</a:t>
            </a:r>
            <a:r>
              <a:rPr lang="en-US" altLang="zh-TW" dirty="0"/>
              <a:t>MAX</a:t>
            </a:r>
            <a:r>
              <a:rPr lang="zh-TW" altLang="en-US" dirty="0"/>
              <a:t>交易所的</a:t>
            </a:r>
            <a:r>
              <a:rPr lang="en-US" altLang="zh-TW" dirty="0"/>
              <a:t>high</a:t>
            </a:r>
            <a:r>
              <a:rPr lang="zh-TW" altLang="en-US" dirty="0"/>
              <a:t>和</a:t>
            </a:r>
            <a:r>
              <a:rPr lang="en-US" altLang="zh-TW" dirty="0"/>
              <a:t>low</a:t>
            </a:r>
            <a:r>
              <a:rPr lang="zh-TW" altLang="en-US" dirty="0"/>
              <a:t>，大約為</a:t>
            </a:r>
            <a:r>
              <a:rPr lang="en-US" altLang="zh-TW" dirty="0"/>
              <a:t>1~3 tick(0.001)</a:t>
            </a:r>
            <a:r>
              <a:rPr lang="zh-TW" altLang="en-US" dirty="0"/>
              <a:t>，一次就可獲利大約</a:t>
            </a:r>
            <a:r>
              <a:rPr lang="en-US" altLang="zh-TW" dirty="0"/>
              <a:t>0.7~1.6%</a:t>
            </a:r>
            <a:r>
              <a:rPr lang="zh-TW" altLang="en-US" dirty="0"/>
              <a:t>左右，買限價單於</a:t>
            </a:r>
            <a:r>
              <a:rPr lang="en-US" altLang="zh-TW" dirty="0"/>
              <a:t>low price</a:t>
            </a:r>
            <a:r>
              <a:rPr lang="zh-TW" altLang="en-US" dirty="0"/>
              <a:t>，買到後自動賣限價單</a:t>
            </a:r>
            <a:r>
              <a:rPr lang="en-US" altLang="zh-TW" dirty="0"/>
              <a:t>high price</a:t>
            </a:r>
            <a:r>
              <a:rPr lang="zh-TW" altLang="en-US" dirty="0"/>
              <a:t>，不斷來回循環。</a:t>
            </a:r>
          </a:p>
        </p:txBody>
      </p:sp>
      <p:pic>
        <p:nvPicPr>
          <p:cNvPr id="4" name="圖片 3"/>
          <p:cNvPicPr>
            <a:picLocks noChangeAspect="1"/>
          </p:cNvPicPr>
          <p:nvPr/>
        </p:nvPicPr>
        <p:blipFill>
          <a:blip r:embed="rId2"/>
          <a:stretch>
            <a:fillRect/>
          </a:stretch>
        </p:blipFill>
        <p:spPr>
          <a:xfrm>
            <a:off x="1047827" y="1967344"/>
            <a:ext cx="8539519" cy="4836228"/>
          </a:xfrm>
          <a:prstGeom prst="rect">
            <a:avLst/>
          </a:prstGeom>
        </p:spPr>
      </p:pic>
    </p:spTree>
    <p:extLst>
      <p:ext uri="{BB962C8B-B14F-4D97-AF65-F5344CB8AC3E}">
        <p14:creationId xmlns:p14="http://schemas.microsoft.com/office/powerpoint/2010/main" val="16523386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E5FA7A6-C731-4AAB-B79A-36CFE29DF8EF}"/>
              </a:ext>
            </a:extLst>
          </p:cNvPr>
          <p:cNvSpPr>
            <a:spLocks noGrp="1"/>
          </p:cNvSpPr>
          <p:nvPr>
            <p:ph type="title"/>
          </p:nvPr>
        </p:nvSpPr>
        <p:spPr/>
        <p:txBody>
          <a:bodyPr/>
          <a:lstStyle/>
          <a:p>
            <a:r>
              <a:rPr lang="zh-TW" altLang="en-US" dirty="0"/>
              <a:t>結論與心得</a:t>
            </a:r>
          </a:p>
        </p:txBody>
      </p:sp>
      <p:sp>
        <p:nvSpPr>
          <p:cNvPr id="3" name="內容版面配置區 2">
            <a:extLst>
              <a:ext uri="{FF2B5EF4-FFF2-40B4-BE49-F238E27FC236}">
                <a16:creationId xmlns:a16="http://schemas.microsoft.com/office/drawing/2014/main" id="{43396D8E-185B-42EF-A1ED-F07884BC020E}"/>
              </a:ext>
            </a:extLst>
          </p:cNvPr>
          <p:cNvSpPr>
            <a:spLocks noGrp="1"/>
          </p:cNvSpPr>
          <p:nvPr>
            <p:ph idx="1"/>
          </p:nvPr>
        </p:nvSpPr>
        <p:spPr>
          <a:xfrm>
            <a:off x="677334" y="1865026"/>
            <a:ext cx="7995611" cy="3880773"/>
          </a:xfrm>
        </p:spPr>
        <p:txBody>
          <a:bodyPr>
            <a:normAutofit/>
          </a:bodyPr>
          <a:lstStyle/>
          <a:p>
            <a:r>
              <a:rPr lang="zh-TW" altLang="en-US" sz="2000" dirty="0"/>
              <a:t>可以利用國外有交易量的大型交易所上一期的價格作為台灣交易所得目前價格作為預測。</a:t>
            </a:r>
            <a:endParaRPr lang="en-US" altLang="zh-TW" sz="2000" dirty="0"/>
          </a:p>
          <a:p>
            <a:r>
              <a:rPr lang="en-US" altLang="zh-TW" sz="2000" dirty="0"/>
              <a:t>Google Trends</a:t>
            </a:r>
            <a:r>
              <a:rPr lang="zh-TW" altLang="en-US" sz="2000" dirty="0"/>
              <a:t>與虛擬貨幣價格上升趨勢有相關，可做投資虛擬貨幣的參考。</a:t>
            </a:r>
            <a:endParaRPr lang="en-US" altLang="zh-TW" sz="2000" dirty="0"/>
          </a:p>
          <a:p>
            <a:endParaRPr lang="zh-TW" altLang="en-US" sz="2000" dirty="0"/>
          </a:p>
        </p:txBody>
      </p:sp>
      <p:sp>
        <p:nvSpPr>
          <p:cNvPr id="4" name="內容版面配置區 2">
            <a:extLst>
              <a:ext uri="{FF2B5EF4-FFF2-40B4-BE49-F238E27FC236}">
                <a16:creationId xmlns:a16="http://schemas.microsoft.com/office/drawing/2014/main" id="{5D8F25B0-E8ED-4451-B8D8-69337BA06DA4}"/>
              </a:ext>
            </a:extLst>
          </p:cNvPr>
          <p:cNvSpPr txBox="1">
            <a:spLocks/>
          </p:cNvSpPr>
          <p:nvPr/>
        </p:nvSpPr>
        <p:spPr>
          <a:xfrm>
            <a:off x="677334" y="4376466"/>
            <a:ext cx="8060266" cy="147093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lumMod val="75000"/>
                </a:schemeClr>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zh-TW" altLang="en-US" sz="2000" dirty="0"/>
              <a:t>自動交易機器人的交易頻率上升，帶來的風險會高很多，實際績效可能會不如回測中的績效美好。</a:t>
            </a:r>
            <a:endParaRPr lang="en-US" altLang="zh-TW" sz="2000" dirty="0"/>
          </a:p>
          <a:p>
            <a:r>
              <a:rPr lang="en-US" altLang="zh-TW" sz="2000" dirty="0"/>
              <a:t>MAX</a:t>
            </a:r>
            <a:r>
              <a:rPr lang="zh-TW" altLang="en-US" sz="2000" dirty="0"/>
              <a:t>交易所主要</a:t>
            </a:r>
            <a:r>
              <a:rPr lang="en-US" altLang="zh-TW" sz="2000" dirty="0"/>
              <a:t>BTC</a:t>
            </a:r>
            <a:r>
              <a:rPr lang="zh-TW" altLang="en-US" sz="2000" dirty="0"/>
              <a:t>的交易量偏向在美國股市開盤前</a:t>
            </a:r>
            <a:r>
              <a:rPr lang="en-US" altLang="zh-TW" sz="2000" dirty="0"/>
              <a:t>(</a:t>
            </a:r>
            <a:r>
              <a:rPr lang="zh-TW" altLang="en-US" sz="2000" dirty="0"/>
              <a:t>大概</a:t>
            </a:r>
            <a:r>
              <a:rPr lang="en-US" altLang="zh-TW" sz="2000" dirty="0"/>
              <a:t>22:00)</a:t>
            </a:r>
            <a:r>
              <a:rPr lang="zh-TW" altLang="en-US" sz="2000" dirty="0"/>
              <a:t>，之後想做高頻交易可以在選在這時段時間選擇來做交易。</a:t>
            </a:r>
            <a:endParaRPr lang="en-US" altLang="zh-TW" sz="2000" dirty="0"/>
          </a:p>
          <a:p>
            <a:endParaRPr lang="zh-TW" altLang="en-US" sz="2000" dirty="0"/>
          </a:p>
        </p:txBody>
      </p:sp>
    </p:spTree>
    <p:extLst>
      <p:ext uri="{BB962C8B-B14F-4D97-AF65-F5344CB8AC3E}">
        <p14:creationId xmlns:p14="http://schemas.microsoft.com/office/powerpoint/2010/main" val="21967775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8044CB0-4EDB-4DFD-8879-A9F2785DEC8C}"/>
              </a:ext>
            </a:extLst>
          </p:cNvPr>
          <p:cNvSpPr>
            <a:spLocks noGrp="1"/>
          </p:cNvSpPr>
          <p:nvPr>
            <p:ph type="title"/>
          </p:nvPr>
        </p:nvSpPr>
        <p:spPr/>
        <p:txBody>
          <a:bodyPr/>
          <a:lstStyle/>
          <a:p>
            <a:r>
              <a:rPr lang="en-US" altLang="zh-TW" dirty="0"/>
              <a:t>Key</a:t>
            </a:r>
            <a:r>
              <a:rPr lang="zh-TW" altLang="en-US" dirty="0"/>
              <a:t> </a:t>
            </a:r>
            <a:r>
              <a:rPr lang="en-US" altLang="zh-TW" dirty="0"/>
              <a:t>Messages</a:t>
            </a:r>
            <a:endParaRPr lang="zh-TW" altLang="en-US" dirty="0"/>
          </a:p>
        </p:txBody>
      </p:sp>
      <p:sp>
        <p:nvSpPr>
          <p:cNvPr id="3" name="內容版面配置區 2">
            <a:extLst>
              <a:ext uri="{FF2B5EF4-FFF2-40B4-BE49-F238E27FC236}">
                <a16:creationId xmlns:a16="http://schemas.microsoft.com/office/drawing/2014/main" id="{77221C46-B4D8-4405-B09F-1D5B96537A1F}"/>
              </a:ext>
            </a:extLst>
          </p:cNvPr>
          <p:cNvSpPr>
            <a:spLocks noGrp="1"/>
          </p:cNvSpPr>
          <p:nvPr>
            <p:ph idx="1"/>
          </p:nvPr>
        </p:nvSpPr>
        <p:spPr>
          <a:xfrm>
            <a:off x="603443" y="2012809"/>
            <a:ext cx="8355830" cy="3880773"/>
          </a:xfrm>
        </p:spPr>
        <p:txBody>
          <a:bodyPr>
            <a:normAutofit/>
          </a:bodyPr>
          <a:lstStyle/>
          <a:p>
            <a:r>
              <a:rPr lang="zh-TW" altLang="en-US" sz="2400" dirty="0"/>
              <a:t>幣安交易所</a:t>
            </a:r>
            <a:r>
              <a:rPr lang="en-US" altLang="zh-TW" sz="2400" dirty="0"/>
              <a:t>(</a:t>
            </a:r>
            <a:r>
              <a:rPr lang="en-US" altLang="zh-TW" sz="2400" dirty="0" err="1"/>
              <a:t>Binance</a:t>
            </a:r>
            <a:r>
              <a:rPr lang="en-US" altLang="zh-TW" sz="2400" dirty="0"/>
              <a:t>)</a:t>
            </a:r>
            <a:r>
              <a:rPr lang="zh-TW" altLang="en-US" sz="2400" dirty="0"/>
              <a:t>的前一期價格與</a:t>
            </a:r>
            <a:r>
              <a:rPr lang="en-US" altLang="zh-TW" sz="2400" dirty="0"/>
              <a:t>MAX</a:t>
            </a:r>
            <a:r>
              <a:rPr lang="zh-TW" altLang="en-US" sz="2400" dirty="0"/>
              <a:t>交易所</a:t>
            </a:r>
            <a:r>
              <a:rPr lang="zh-TW" altLang="en-US" sz="2400" b="1" dirty="0">
                <a:solidFill>
                  <a:srgbClr val="FF0000"/>
                </a:solidFill>
              </a:rPr>
              <a:t>正相關</a:t>
            </a:r>
            <a:r>
              <a:rPr lang="zh-TW" altLang="en-US" sz="2400" b="1" dirty="0"/>
              <a:t>。</a:t>
            </a:r>
            <a:endParaRPr lang="en-US" altLang="zh-TW" sz="2400" b="1" dirty="0"/>
          </a:p>
          <a:p>
            <a:endParaRPr lang="en-US" altLang="zh-TW" sz="2400" b="1" dirty="0"/>
          </a:p>
          <a:p>
            <a:r>
              <a:rPr lang="en-US" altLang="zh-TW" sz="2400" b="1" dirty="0">
                <a:solidFill>
                  <a:srgbClr val="FF0000"/>
                </a:solidFill>
              </a:rPr>
              <a:t>Google Trends</a:t>
            </a:r>
            <a:r>
              <a:rPr lang="zh-TW" altLang="en-US" sz="2400" b="1" dirty="0"/>
              <a:t>的全球的搜索量</a:t>
            </a:r>
            <a:r>
              <a:rPr lang="zh-TW" altLang="en-US" sz="2400" dirty="0"/>
              <a:t>也和</a:t>
            </a:r>
            <a:r>
              <a:rPr lang="zh-TW" altLang="en-US" sz="2400" b="1" dirty="0">
                <a:solidFill>
                  <a:srgbClr val="FF0000"/>
                </a:solidFill>
              </a:rPr>
              <a:t>價格</a:t>
            </a:r>
            <a:r>
              <a:rPr lang="zh-TW" altLang="en-US" sz="2400" dirty="0"/>
              <a:t>有關聯。</a:t>
            </a:r>
            <a:endParaRPr lang="en-US" altLang="zh-TW" sz="2400" dirty="0"/>
          </a:p>
          <a:p>
            <a:endParaRPr lang="en-US" altLang="zh-TW" sz="2400" dirty="0"/>
          </a:p>
          <a:p>
            <a:r>
              <a:rPr lang="zh-TW" altLang="en-US" sz="2400" dirty="0"/>
              <a:t>價差策略在回測理論上獲利是可行的，但實際</a:t>
            </a:r>
            <a:r>
              <a:rPr lang="en-US" altLang="zh-TW" sz="2400" dirty="0"/>
              <a:t>API</a:t>
            </a:r>
            <a:r>
              <a:rPr lang="zh-TW" altLang="en-US" sz="2400" dirty="0"/>
              <a:t>技術上需要再克服。</a:t>
            </a:r>
            <a:endParaRPr lang="en-US" altLang="zh-TW" sz="2400" dirty="0"/>
          </a:p>
        </p:txBody>
      </p:sp>
    </p:spTree>
    <p:extLst>
      <p:ext uri="{BB962C8B-B14F-4D97-AF65-F5344CB8AC3E}">
        <p14:creationId xmlns:p14="http://schemas.microsoft.com/office/powerpoint/2010/main" val="37941927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AD0BACA-C060-47D6-940C-3C4C7D6FD49F}"/>
              </a:ext>
            </a:extLst>
          </p:cNvPr>
          <p:cNvSpPr>
            <a:spLocks noGrp="1"/>
          </p:cNvSpPr>
          <p:nvPr>
            <p:ph type="title"/>
          </p:nvPr>
        </p:nvSpPr>
        <p:spPr/>
        <p:txBody>
          <a:bodyPr/>
          <a:lstStyle/>
          <a:p>
            <a:r>
              <a:rPr lang="zh-TW" altLang="en-US" dirty="0"/>
              <a:t>因果圖</a:t>
            </a:r>
          </a:p>
        </p:txBody>
      </p:sp>
      <p:sp>
        <p:nvSpPr>
          <p:cNvPr id="4" name="內容版面配置區 2">
            <a:extLst>
              <a:ext uri="{FF2B5EF4-FFF2-40B4-BE49-F238E27FC236}">
                <a16:creationId xmlns:a16="http://schemas.microsoft.com/office/drawing/2014/main" id="{14041F0B-C6DB-476F-ADEC-5C6F36F8B0E5}"/>
              </a:ext>
            </a:extLst>
          </p:cNvPr>
          <p:cNvSpPr>
            <a:spLocks noGrp="1"/>
          </p:cNvSpPr>
          <p:nvPr/>
        </p:nvSpPr>
        <p:spPr>
          <a:xfrm>
            <a:off x="1467797" y="3158761"/>
            <a:ext cx="2463180" cy="1089234"/>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lumMod val="75000"/>
                </a:schemeClr>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zh-TW" altLang="en-US" sz="2800" b="1" dirty="0"/>
              <a:t>幣安交易所</a:t>
            </a:r>
            <a:endParaRPr lang="en-US" altLang="zh-TW" sz="2800" b="1" dirty="0"/>
          </a:p>
          <a:p>
            <a:pPr marL="0" indent="0">
              <a:buNone/>
            </a:pPr>
            <a:r>
              <a:rPr lang="zh-TW" altLang="en-US" sz="2800" b="1" dirty="0"/>
              <a:t>前</a:t>
            </a:r>
            <a:r>
              <a:rPr lang="en-US" altLang="zh-TW" sz="2800" b="1" dirty="0"/>
              <a:t>1</a:t>
            </a:r>
            <a:r>
              <a:rPr lang="zh-TW" altLang="en-US" sz="2800" b="1" dirty="0"/>
              <a:t>分鐘價格</a:t>
            </a:r>
          </a:p>
        </p:txBody>
      </p:sp>
      <p:sp>
        <p:nvSpPr>
          <p:cNvPr id="5" name="箭號: 向右 4">
            <a:extLst>
              <a:ext uri="{FF2B5EF4-FFF2-40B4-BE49-F238E27FC236}">
                <a16:creationId xmlns:a16="http://schemas.microsoft.com/office/drawing/2014/main" id="{4003915D-4A60-4719-94A6-D1C3607B8C55}"/>
              </a:ext>
            </a:extLst>
          </p:cNvPr>
          <p:cNvSpPr/>
          <p:nvPr/>
        </p:nvSpPr>
        <p:spPr>
          <a:xfrm>
            <a:off x="4511220" y="3336885"/>
            <a:ext cx="1713390" cy="701336"/>
          </a:xfrm>
          <a:prstGeom prst="rightArrow">
            <a:avLst>
              <a:gd name="adj1" fmla="val 33870"/>
              <a:gd name="adj2" fmla="val 5403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TW" altLang="en-US"/>
          </a:p>
        </p:txBody>
      </p:sp>
      <p:sp>
        <p:nvSpPr>
          <p:cNvPr id="6" name="內容版面配置區 2">
            <a:extLst>
              <a:ext uri="{FF2B5EF4-FFF2-40B4-BE49-F238E27FC236}">
                <a16:creationId xmlns:a16="http://schemas.microsoft.com/office/drawing/2014/main" id="{33220F74-5ABF-4FC1-89FD-4101DBF06BBC}"/>
              </a:ext>
            </a:extLst>
          </p:cNvPr>
          <p:cNvSpPr txBox="1">
            <a:spLocks/>
          </p:cNvSpPr>
          <p:nvPr/>
        </p:nvSpPr>
        <p:spPr>
          <a:xfrm>
            <a:off x="7198625" y="3429000"/>
            <a:ext cx="2859774" cy="818314"/>
          </a:xfrm>
          <a:prstGeom prst="rect">
            <a:avLst/>
          </a:prstGeom>
        </p:spPr>
        <p:txBody>
          <a:bodyPr vert="horz" lIns="91440" tIns="45720" rIns="91440" bIns="45720" rtlCol="0">
            <a:norm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Font typeface="Wingdings 3" charset="2"/>
              <a:buNone/>
            </a:pPr>
            <a:r>
              <a:rPr lang="en-US" altLang="zh-TW" sz="2800" b="1" dirty="0"/>
              <a:t>MAX</a:t>
            </a:r>
            <a:r>
              <a:rPr lang="zh-TW" altLang="en-US" sz="2800" b="1" dirty="0"/>
              <a:t>交易所價格</a:t>
            </a:r>
          </a:p>
        </p:txBody>
      </p:sp>
      <p:sp>
        <p:nvSpPr>
          <p:cNvPr id="7" name="加號 6">
            <a:extLst>
              <a:ext uri="{FF2B5EF4-FFF2-40B4-BE49-F238E27FC236}">
                <a16:creationId xmlns:a16="http://schemas.microsoft.com/office/drawing/2014/main" id="{6C69A0C6-89B8-43F2-B82E-B9E1EB3D9155}"/>
              </a:ext>
            </a:extLst>
          </p:cNvPr>
          <p:cNvSpPr/>
          <p:nvPr/>
        </p:nvSpPr>
        <p:spPr>
          <a:xfrm>
            <a:off x="4991201" y="2553996"/>
            <a:ext cx="595304" cy="604765"/>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TW" altLang="en-US"/>
          </a:p>
        </p:txBody>
      </p:sp>
    </p:spTree>
    <p:extLst>
      <p:ext uri="{BB962C8B-B14F-4D97-AF65-F5344CB8AC3E}">
        <p14:creationId xmlns:p14="http://schemas.microsoft.com/office/powerpoint/2010/main" val="31099804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51AA82A-FDB0-4283-9FE8-770D80A52EC8}"/>
              </a:ext>
            </a:extLst>
          </p:cNvPr>
          <p:cNvSpPr>
            <a:spLocks noGrp="1"/>
          </p:cNvSpPr>
          <p:nvPr>
            <p:ph type="title"/>
          </p:nvPr>
        </p:nvSpPr>
        <p:spPr/>
        <p:txBody>
          <a:bodyPr/>
          <a:lstStyle/>
          <a:p>
            <a:r>
              <a:rPr lang="zh-TW" altLang="en-US" b="1" dirty="0"/>
              <a:t>數據</a:t>
            </a:r>
            <a:r>
              <a:rPr lang="en-US" altLang="zh-TW" dirty="0"/>
              <a:t>:</a:t>
            </a:r>
            <a:r>
              <a:rPr lang="zh-TW" altLang="en-US" dirty="0"/>
              <a:t> </a:t>
            </a:r>
            <a:r>
              <a:rPr lang="en-US" altLang="zh-TW" dirty="0" err="1"/>
              <a:t>Binance</a:t>
            </a:r>
            <a:r>
              <a:rPr lang="en-US" altLang="zh-TW" dirty="0"/>
              <a:t> </a:t>
            </a:r>
            <a:r>
              <a:rPr lang="zh-TW" altLang="en-US" dirty="0"/>
              <a:t>及 </a:t>
            </a:r>
            <a:r>
              <a:rPr lang="en-US" altLang="zh-TW" dirty="0"/>
              <a:t>MAX </a:t>
            </a:r>
            <a:r>
              <a:rPr lang="zh-TW" altLang="en-US" dirty="0"/>
              <a:t>交易所資料</a:t>
            </a:r>
          </a:p>
        </p:txBody>
      </p:sp>
      <p:sp>
        <p:nvSpPr>
          <p:cNvPr id="3" name="內容版面配置區 2">
            <a:extLst>
              <a:ext uri="{FF2B5EF4-FFF2-40B4-BE49-F238E27FC236}">
                <a16:creationId xmlns:a16="http://schemas.microsoft.com/office/drawing/2014/main" id="{F01BAC41-B3B5-41D3-9225-ACAEC559B919}"/>
              </a:ext>
            </a:extLst>
          </p:cNvPr>
          <p:cNvSpPr>
            <a:spLocks noGrp="1"/>
          </p:cNvSpPr>
          <p:nvPr>
            <p:ph idx="1"/>
          </p:nvPr>
        </p:nvSpPr>
        <p:spPr>
          <a:xfrm>
            <a:off x="677334" y="1837316"/>
            <a:ext cx="8596668" cy="3880773"/>
          </a:xfrm>
        </p:spPr>
        <p:txBody>
          <a:bodyPr/>
          <a:lstStyle/>
          <a:p>
            <a:r>
              <a:rPr lang="zh-TW" altLang="en-US" sz="2000" dirty="0"/>
              <a:t>樣本時間</a:t>
            </a:r>
            <a:r>
              <a:rPr lang="en-US" altLang="zh-TW" sz="2000" dirty="0"/>
              <a:t>:</a:t>
            </a:r>
            <a:r>
              <a:rPr lang="zh-TW" altLang="en-US" sz="2000" dirty="0"/>
              <a:t> </a:t>
            </a:r>
            <a:r>
              <a:rPr lang="en-US" altLang="zh-TW" sz="2000" b="1" dirty="0"/>
              <a:t>2018-01-01 ~ 2020-12-31</a:t>
            </a:r>
            <a:r>
              <a:rPr lang="zh-TW" altLang="en-US" sz="2000" b="1" dirty="0"/>
              <a:t> </a:t>
            </a:r>
            <a:r>
              <a:rPr lang="en-US" altLang="zh-TW" sz="2000" dirty="0"/>
              <a:t>(</a:t>
            </a:r>
            <a:r>
              <a:rPr lang="zh-TW" altLang="en-US" sz="2000" dirty="0"/>
              <a:t>共三年資料</a:t>
            </a:r>
            <a:r>
              <a:rPr lang="en-US" altLang="zh-TW" sz="2000" dirty="0"/>
              <a:t>)</a:t>
            </a:r>
          </a:p>
          <a:p>
            <a:r>
              <a:rPr lang="zh-TW" altLang="en-US" sz="2000" dirty="0"/>
              <a:t>由幣安</a:t>
            </a:r>
            <a:r>
              <a:rPr lang="en-US" altLang="zh-TW" sz="2000" dirty="0" err="1"/>
              <a:t>Binance</a:t>
            </a:r>
            <a:r>
              <a:rPr lang="zh-TW" altLang="en-US" sz="2000" dirty="0"/>
              <a:t> </a:t>
            </a:r>
            <a:r>
              <a:rPr lang="en-US" altLang="zh-TW" sz="2000" dirty="0"/>
              <a:t>API</a:t>
            </a:r>
            <a:r>
              <a:rPr lang="zh-TW" altLang="en-US" sz="2000" dirty="0"/>
              <a:t> 所提供每分鐘的價格及交易量</a:t>
            </a:r>
            <a:endParaRPr lang="en-US" altLang="zh-TW" sz="2000" dirty="0"/>
          </a:p>
          <a:p>
            <a:r>
              <a:rPr lang="zh-TW" altLang="en-US" sz="2000" dirty="0"/>
              <a:t>由</a:t>
            </a:r>
            <a:r>
              <a:rPr lang="en-US" altLang="zh-TW" sz="2000" dirty="0"/>
              <a:t>MAX API</a:t>
            </a:r>
            <a:r>
              <a:rPr lang="zh-TW" altLang="en-US" sz="2000" dirty="0"/>
              <a:t>所提供每分鐘的價格及交易量 </a:t>
            </a:r>
            <a:r>
              <a:rPr lang="en-US" altLang="zh-TW" sz="2000" dirty="0"/>
              <a:t>(K</a:t>
            </a:r>
            <a:r>
              <a:rPr lang="zh-TW" altLang="en-US" sz="2000" dirty="0"/>
              <a:t>線</a:t>
            </a:r>
            <a:r>
              <a:rPr lang="en-US" altLang="zh-TW" sz="2000" dirty="0"/>
              <a:t>)</a:t>
            </a:r>
          </a:p>
          <a:p>
            <a:endParaRPr lang="zh-TW" altLang="en-US" dirty="0"/>
          </a:p>
        </p:txBody>
      </p:sp>
      <p:grpSp>
        <p:nvGrpSpPr>
          <p:cNvPr id="4" name="群組 3">
            <a:extLst>
              <a:ext uri="{FF2B5EF4-FFF2-40B4-BE49-F238E27FC236}">
                <a16:creationId xmlns:a16="http://schemas.microsoft.com/office/drawing/2014/main" id="{39352901-5DE1-4C94-A652-B15EDB2E403A}"/>
              </a:ext>
            </a:extLst>
          </p:cNvPr>
          <p:cNvGrpSpPr/>
          <p:nvPr/>
        </p:nvGrpSpPr>
        <p:grpSpPr>
          <a:xfrm>
            <a:off x="1571134" y="4109953"/>
            <a:ext cx="5611997" cy="2143125"/>
            <a:chOff x="6096000" y="2913619"/>
            <a:chExt cx="5611997" cy="2143125"/>
          </a:xfrm>
        </p:grpSpPr>
        <p:pic>
          <p:nvPicPr>
            <p:cNvPr id="2050" name="Picture 2" descr="MAX - MaiCoin Asset Exchange 數位資產交易所was... - MAX - MaiCoin Asset Exchange  數位資產交易所">
              <a:extLst>
                <a:ext uri="{FF2B5EF4-FFF2-40B4-BE49-F238E27FC236}">
                  <a16:creationId xmlns:a16="http://schemas.microsoft.com/office/drawing/2014/main" id="{F63EAA2B-1CF0-4C47-AE3B-D3952208642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2913619"/>
              <a:ext cx="2143125" cy="214312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台灣能用的比特幣交易所「幣安Binance」，不用實名認證，支援比特幣、乙太幣、萊特幣、瑞波幣等">
              <a:extLst>
                <a:ext uri="{FF2B5EF4-FFF2-40B4-BE49-F238E27FC236}">
                  <a16:creationId xmlns:a16="http://schemas.microsoft.com/office/drawing/2014/main" id="{37D1D269-C8C1-4194-801F-E1D5F2AC926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39125" y="2913619"/>
              <a:ext cx="3468872" cy="2143125"/>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6781109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82A3F41-89B6-4282-A52E-6E9ABEA13E5A}"/>
              </a:ext>
            </a:extLst>
          </p:cNvPr>
          <p:cNvSpPr>
            <a:spLocks noGrp="1"/>
          </p:cNvSpPr>
          <p:nvPr>
            <p:ph type="title"/>
          </p:nvPr>
        </p:nvSpPr>
        <p:spPr/>
        <p:txBody>
          <a:bodyPr/>
          <a:lstStyle/>
          <a:p>
            <a:r>
              <a:rPr lang="en-US" altLang="zh-TW" dirty="0"/>
              <a:t>BINANCE </a:t>
            </a:r>
            <a:r>
              <a:rPr lang="zh-TW" altLang="en-US" dirty="0"/>
              <a:t>跟 </a:t>
            </a:r>
            <a:r>
              <a:rPr lang="en-US" altLang="zh-TW" dirty="0"/>
              <a:t>MAX</a:t>
            </a:r>
            <a:r>
              <a:rPr lang="zh-TW" altLang="en-US" dirty="0"/>
              <a:t> 交易所的差異</a:t>
            </a:r>
            <a:r>
              <a:rPr lang="en-US" altLang="zh-TW" dirty="0"/>
              <a:t>(1)</a:t>
            </a:r>
            <a:endParaRPr lang="zh-TW" altLang="en-US" dirty="0"/>
          </a:p>
        </p:txBody>
      </p:sp>
      <p:sp>
        <p:nvSpPr>
          <p:cNvPr id="5" name="內容版面配置區 2">
            <a:extLst>
              <a:ext uri="{FF2B5EF4-FFF2-40B4-BE49-F238E27FC236}">
                <a16:creationId xmlns:a16="http://schemas.microsoft.com/office/drawing/2014/main" id="{308E1BB7-BE8F-404C-8246-E0257EA22747}"/>
              </a:ext>
            </a:extLst>
          </p:cNvPr>
          <p:cNvSpPr>
            <a:spLocks noGrp="1"/>
          </p:cNvSpPr>
          <p:nvPr>
            <p:ph idx="1"/>
          </p:nvPr>
        </p:nvSpPr>
        <p:spPr>
          <a:xfrm>
            <a:off x="545359" y="1488613"/>
            <a:ext cx="4290592" cy="441787"/>
          </a:xfrm>
        </p:spPr>
        <p:txBody>
          <a:bodyPr>
            <a:normAutofit/>
          </a:bodyPr>
          <a:lstStyle/>
          <a:p>
            <a:r>
              <a:rPr lang="en-US" altLang="zh-TW" dirty="0"/>
              <a:t>BTC</a:t>
            </a:r>
            <a:r>
              <a:rPr lang="zh-TW" altLang="en-US" dirty="0"/>
              <a:t>交易量</a:t>
            </a:r>
            <a:r>
              <a:rPr lang="en-US" altLang="zh-TW" dirty="0">
                <a:sym typeface="Wingdings" panose="05000000000000000000" pitchFamily="2" charset="2"/>
              </a:rPr>
              <a:t></a:t>
            </a:r>
            <a:r>
              <a:rPr lang="en-US" altLang="zh-TW" dirty="0"/>
              <a:t>MAX</a:t>
            </a:r>
            <a:r>
              <a:rPr lang="zh-TW" altLang="en-US" dirty="0"/>
              <a:t>和幣安大約差</a:t>
            </a:r>
            <a:r>
              <a:rPr lang="en-US" altLang="zh-TW" dirty="0"/>
              <a:t>100</a:t>
            </a:r>
            <a:r>
              <a:rPr lang="zh-TW" altLang="en-US" dirty="0"/>
              <a:t>倍</a:t>
            </a:r>
            <a:endParaRPr lang="en-US" altLang="zh-TW" dirty="0"/>
          </a:p>
          <a:p>
            <a:endParaRPr lang="zh-TW" altLang="en-US" dirty="0"/>
          </a:p>
        </p:txBody>
      </p:sp>
      <p:sp>
        <p:nvSpPr>
          <p:cNvPr id="6" name="內容版面配置區 2">
            <a:extLst>
              <a:ext uri="{FF2B5EF4-FFF2-40B4-BE49-F238E27FC236}">
                <a16:creationId xmlns:a16="http://schemas.microsoft.com/office/drawing/2014/main" id="{BC2888AB-882D-48E5-8894-E23234D5D3FB}"/>
              </a:ext>
            </a:extLst>
          </p:cNvPr>
          <p:cNvSpPr txBox="1">
            <a:spLocks/>
          </p:cNvSpPr>
          <p:nvPr/>
        </p:nvSpPr>
        <p:spPr>
          <a:xfrm>
            <a:off x="6401928" y="1488613"/>
            <a:ext cx="4290592" cy="44178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lumMod val="75000"/>
                </a:schemeClr>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altLang="zh-TW" dirty="0"/>
              <a:t>ETH</a:t>
            </a:r>
            <a:r>
              <a:rPr lang="zh-TW" altLang="en-US" dirty="0"/>
              <a:t>交易量</a:t>
            </a:r>
            <a:r>
              <a:rPr lang="en-US" altLang="zh-TW" dirty="0">
                <a:sym typeface="Wingdings" panose="05000000000000000000" pitchFamily="2" charset="2"/>
              </a:rPr>
              <a:t></a:t>
            </a:r>
            <a:r>
              <a:rPr lang="en-US" altLang="zh-TW" dirty="0"/>
              <a:t>MAX</a:t>
            </a:r>
            <a:r>
              <a:rPr lang="zh-TW" altLang="en-US" dirty="0"/>
              <a:t>和幣安大約差</a:t>
            </a:r>
            <a:r>
              <a:rPr lang="en-US" altLang="zh-TW" dirty="0"/>
              <a:t>50</a:t>
            </a:r>
            <a:r>
              <a:rPr lang="zh-TW" altLang="en-US" dirty="0"/>
              <a:t>倍</a:t>
            </a:r>
            <a:endParaRPr lang="en-US" altLang="zh-TW" dirty="0"/>
          </a:p>
          <a:p>
            <a:endParaRPr lang="zh-TW" altLang="en-US" dirty="0"/>
          </a:p>
        </p:txBody>
      </p:sp>
      <p:sp>
        <p:nvSpPr>
          <p:cNvPr id="3" name="AutoShape 2">
            <a:extLst>
              <a:ext uri="{FF2B5EF4-FFF2-40B4-BE49-F238E27FC236}">
                <a16:creationId xmlns:a16="http://schemas.microsoft.com/office/drawing/2014/main" id="{BC6F1017-4BF1-453D-A58B-B8415F02B295}"/>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TW" altLang="en-US"/>
          </a:p>
        </p:txBody>
      </p:sp>
      <p:pic>
        <p:nvPicPr>
          <p:cNvPr id="7" name="圖片 6">
            <a:extLst>
              <a:ext uri="{FF2B5EF4-FFF2-40B4-BE49-F238E27FC236}">
                <a16:creationId xmlns:a16="http://schemas.microsoft.com/office/drawing/2014/main" id="{DEE2C250-1240-4488-90E2-45AA4B7C25C3}"/>
              </a:ext>
            </a:extLst>
          </p:cNvPr>
          <p:cNvPicPr>
            <a:picLocks noChangeAspect="1"/>
          </p:cNvPicPr>
          <p:nvPr/>
        </p:nvPicPr>
        <p:blipFill>
          <a:blip r:embed="rId2"/>
          <a:stretch>
            <a:fillRect/>
          </a:stretch>
        </p:blipFill>
        <p:spPr>
          <a:xfrm>
            <a:off x="54672" y="2450818"/>
            <a:ext cx="5888928" cy="3632918"/>
          </a:xfrm>
          <a:prstGeom prst="rect">
            <a:avLst/>
          </a:prstGeom>
        </p:spPr>
      </p:pic>
      <p:pic>
        <p:nvPicPr>
          <p:cNvPr id="9" name="圖片 8">
            <a:extLst>
              <a:ext uri="{FF2B5EF4-FFF2-40B4-BE49-F238E27FC236}">
                <a16:creationId xmlns:a16="http://schemas.microsoft.com/office/drawing/2014/main" id="{569A59B7-3CC1-4455-9CF9-11C5935FDF39}"/>
              </a:ext>
            </a:extLst>
          </p:cNvPr>
          <p:cNvPicPr>
            <a:picLocks noChangeAspect="1"/>
          </p:cNvPicPr>
          <p:nvPr/>
        </p:nvPicPr>
        <p:blipFill>
          <a:blip r:embed="rId3"/>
          <a:stretch>
            <a:fillRect/>
          </a:stretch>
        </p:blipFill>
        <p:spPr>
          <a:xfrm>
            <a:off x="6026954" y="2544124"/>
            <a:ext cx="5888928" cy="3632918"/>
          </a:xfrm>
          <a:prstGeom prst="rect">
            <a:avLst/>
          </a:prstGeom>
        </p:spPr>
      </p:pic>
      <p:cxnSp>
        <p:nvCxnSpPr>
          <p:cNvPr id="12" name="直線接點 11">
            <a:extLst>
              <a:ext uri="{FF2B5EF4-FFF2-40B4-BE49-F238E27FC236}">
                <a16:creationId xmlns:a16="http://schemas.microsoft.com/office/drawing/2014/main" id="{334527D9-50D6-4EDD-8933-DF7D4181A63C}"/>
              </a:ext>
            </a:extLst>
          </p:cNvPr>
          <p:cNvCxnSpPr/>
          <p:nvPr/>
        </p:nvCxnSpPr>
        <p:spPr>
          <a:xfrm>
            <a:off x="1521408" y="2828083"/>
            <a:ext cx="0" cy="123164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直線接點 12">
            <a:extLst>
              <a:ext uri="{FF2B5EF4-FFF2-40B4-BE49-F238E27FC236}">
                <a16:creationId xmlns:a16="http://schemas.microsoft.com/office/drawing/2014/main" id="{6A7E9574-6872-463C-A680-7A3BF6940D31}"/>
              </a:ext>
            </a:extLst>
          </p:cNvPr>
          <p:cNvCxnSpPr/>
          <p:nvPr/>
        </p:nvCxnSpPr>
        <p:spPr>
          <a:xfrm>
            <a:off x="7744408" y="2965580"/>
            <a:ext cx="0" cy="123164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直線接點 13">
            <a:extLst>
              <a:ext uri="{FF2B5EF4-FFF2-40B4-BE49-F238E27FC236}">
                <a16:creationId xmlns:a16="http://schemas.microsoft.com/office/drawing/2014/main" id="{D4AF334C-4DDF-4190-9B66-216DF02F2189}"/>
              </a:ext>
            </a:extLst>
          </p:cNvPr>
          <p:cNvCxnSpPr/>
          <p:nvPr/>
        </p:nvCxnSpPr>
        <p:spPr>
          <a:xfrm>
            <a:off x="768933" y="4456277"/>
            <a:ext cx="0" cy="1231640"/>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5" name="直線接點 14">
            <a:extLst>
              <a:ext uri="{FF2B5EF4-FFF2-40B4-BE49-F238E27FC236}">
                <a16:creationId xmlns:a16="http://schemas.microsoft.com/office/drawing/2014/main" id="{ACA97664-2BC0-4B30-9C70-393C75CE9704}"/>
              </a:ext>
            </a:extLst>
          </p:cNvPr>
          <p:cNvCxnSpPr/>
          <p:nvPr/>
        </p:nvCxnSpPr>
        <p:spPr>
          <a:xfrm>
            <a:off x="6782383" y="4583277"/>
            <a:ext cx="0" cy="1231640"/>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sp>
        <p:nvSpPr>
          <p:cNvPr id="10" name="矩形: 圓角 9">
            <a:extLst>
              <a:ext uri="{FF2B5EF4-FFF2-40B4-BE49-F238E27FC236}">
                <a16:creationId xmlns:a16="http://schemas.microsoft.com/office/drawing/2014/main" id="{820CD6D8-A951-4791-83F6-09AB4A236F51}"/>
              </a:ext>
            </a:extLst>
          </p:cNvPr>
          <p:cNvSpPr/>
          <p:nvPr/>
        </p:nvSpPr>
        <p:spPr>
          <a:xfrm>
            <a:off x="4450079" y="2450818"/>
            <a:ext cx="1264915" cy="377265"/>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t>尖峰</a:t>
            </a:r>
            <a:r>
              <a:rPr lang="en-US" altLang="zh-TW" dirty="0"/>
              <a:t>:</a:t>
            </a:r>
            <a:r>
              <a:rPr lang="zh-TW" altLang="en-US" dirty="0"/>
              <a:t> </a:t>
            </a:r>
            <a:r>
              <a:rPr lang="en-US" altLang="zh-TW" dirty="0"/>
              <a:t>16</a:t>
            </a:r>
            <a:endParaRPr lang="zh-TW" altLang="en-US" dirty="0"/>
          </a:p>
        </p:txBody>
      </p:sp>
      <p:sp>
        <p:nvSpPr>
          <p:cNvPr id="17" name="矩形: 圓角 16">
            <a:extLst>
              <a:ext uri="{FF2B5EF4-FFF2-40B4-BE49-F238E27FC236}">
                <a16:creationId xmlns:a16="http://schemas.microsoft.com/office/drawing/2014/main" id="{91665E22-02D5-45A5-BE2C-2AB130577E79}"/>
              </a:ext>
            </a:extLst>
          </p:cNvPr>
          <p:cNvSpPr/>
          <p:nvPr/>
        </p:nvSpPr>
        <p:spPr>
          <a:xfrm>
            <a:off x="10576559" y="2450818"/>
            <a:ext cx="1264915" cy="377265"/>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t>尖峰</a:t>
            </a:r>
            <a:r>
              <a:rPr lang="en-US" altLang="zh-TW" dirty="0"/>
              <a:t>:</a:t>
            </a:r>
            <a:r>
              <a:rPr lang="zh-TW" altLang="en-US" dirty="0"/>
              <a:t> </a:t>
            </a:r>
            <a:r>
              <a:rPr lang="en-US" altLang="zh-TW" dirty="0"/>
              <a:t>22</a:t>
            </a:r>
            <a:endParaRPr lang="zh-TW" altLang="en-US" dirty="0"/>
          </a:p>
        </p:txBody>
      </p:sp>
    </p:spTree>
    <p:extLst>
      <p:ext uri="{BB962C8B-B14F-4D97-AF65-F5344CB8AC3E}">
        <p14:creationId xmlns:p14="http://schemas.microsoft.com/office/powerpoint/2010/main" val="9563232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1D0859E-0D9C-4020-B0B4-7B3CCE05D7D0}"/>
              </a:ext>
            </a:extLst>
          </p:cNvPr>
          <p:cNvSpPr>
            <a:spLocks noGrp="1"/>
          </p:cNvSpPr>
          <p:nvPr>
            <p:ph type="title"/>
          </p:nvPr>
        </p:nvSpPr>
        <p:spPr/>
        <p:txBody>
          <a:bodyPr/>
          <a:lstStyle/>
          <a:p>
            <a:r>
              <a:rPr lang="en-US" altLang="zh-TW" dirty="0"/>
              <a:t>BINANCE </a:t>
            </a:r>
            <a:r>
              <a:rPr lang="zh-TW" altLang="en-US" dirty="0"/>
              <a:t>跟 </a:t>
            </a:r>
            <a:r>
              <a:rPr lang="en-US" altLang="zh-TW" dirty="0"/>
              <a:t>MAX</a:t>
            </a:r>
            <a:r>
              <a:rPr lang="zh-TW" altLang="en-US" dirty="0"/>
              <a:t> 交易所的差異</a:t>
            </a:r>
            <a:r>
              <a:rPr lang="en-US" altLang="zh-TW" dirty="0"/>
              <a:t>(2)</a:t>
            </a:r>
            <a:endParaRPr lang="zh-TW" altLang="en-US" dirty="0"/>
          </a:p>
        </p:txBody>
      </p:sp>
      <p:sp>
        <p:nvSpPr>
          <p:cNvPr id="6" name="內容版面配置區 2">
            <a:extLst>
              <a:ext uri="{FF2B5EF4-FFF2-40B4-BE49-F238E27FC236}">
                <a16:creationId xmlns:a16="http://schemas.microsoft.com/office/drawing/2014/main" id="{308E1BB7-BE8F-404C-8246-E0257EA22747}"/>
              </a:ext>
            </a:extLst>
          </p:cNvPr>
          <p:cNvSpPr>
            <a:spLocks noGrp="1"/>
          </p:cNvSpPr>
          <p:nvPr>
            <p:ph idx="1"/>
          </p:nvPr>
        </p:nvSpPr>
        <p:spPr>
          <a:xfrm>
            <a:off x="499177" y="1377776"/>
            <a:ext cx="4290592" cy="441787"/>
          </a:xfrm>
        </p:spPr>
        <p:txBody>
          <a:bodyPr>
            <a:normAutofit/>
          </a:bodyPr>
          <a:lstStyle/>
          <a:p>
            <a:r>
              <a:rPr lang="en-US" altLang="zh-TW" dirty="0"/>
              <a:t>LTC</a:t>
            </a:r>
            <a:endParaRPr lang="zh-TW" altLang="en-US" dirty="0"/>
          </a:p>
        </p:txBody>
      </p:sp>
      <p:sp>
        <p:nvSpPr>
          <p:cNvPr id="7" name="內容版面配置區 2">
            <a:extLst>
              <a:ext uri="{FF2B5EF4-FFF2-40B4-BE49-F238E27FC236}">
                <a16:creationId xmlns:a16="http://schemas.microsoft.com/office/drawing/2014/main" id="{308E1BB7-BE8F-404C-8246-E0257EA22747}"/>
              </a:ext>
            </a:extLst>
          </p:cNvPr>
          <p:cNvSpPr txBox="1">
            <a:spLocks/>
          </p:cNvSpPr>
          <p:nvPr/>
        </p:nvSpPr>
        <p:spPr>
          <a:xfrm>
            <a:off x="6404904" y="1377776"/>
            <a:ext cx="4290592" cy="44178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lumMod val="75000"/>
                </a:schemeClr>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altLang="zh-TW" dirty="0"/>
              <a:t>XRP</a:t>
            </a:r>
            <a:endParaRPr lang="zh-TW" altLang="en-US" dirty="0"/>
          </a:p>
        </p:txBody>
      </p:sp>
      <p:pic>
        <p:nvPicPr>
          <p:cNvPr id="3" name="圖片 2">
            <a:extLst>
              <a:ext uri="{FF2B5EF4-FFF2-40B4-BE49-F238E27FC236}">
                <a16:creationId xmlns:a16="http://schemas.microsoft.com/office/drawing/2014/main" id="{ADE6D476-93F3-4865-B104-EDB72C7D176F}"/>
              </a:ext>
            </a:extLst>
          </p:cNvPr>
          <p:cNvPicPr>
            <a:picLocks noChangeAspect="1"/>
          </p:cNvPicPr>
          <p:nvPr/>
        </p:nvPicPr>
        <p:blipFill>
          <a:blip r:embed="rId3"/>
          <a:stretch>
            <a:fillRect/>
          </a:stretch>
        </p:blipFill>
        <p:spPr>
          <a:xfrm>
            <a:off x="410471" y="2303749"/>
            <a:ext cx="5355670" cy="3303947"/>
          </a:xfrm>
          <a:prstGeom prst="rect">
            <a:avLst/>
          </a:prstGeom>
        </p:spPr>
      </p:pic>
      <p:pic>
        <p:nvPicPr>
          <p:cNvPr id="4" name="圖片 3">
            <a:extLst>
              <a:ext uri="{FF2B5EF4-FFF2-40B4-BE49-F238E27FC236}">
                <a16:creationId xmlns:a16="http://schemas.microsoft.com/office/drawing/2014/main" id="{01D36C84-F6AA-4E23-A6DE-86E7337ADCC1}"/>
              </a:ext>
            </a:extLst>
          </p:cNvPr>
          <p:cNvPicPr>
            <a:picLocks noChangeAspect="1"/>
          </p:cNvPicPr>
          <p:nvPr/>
        </p:nvPicPr>
        <p:blipFill>
          <a:blip r:embed="rId4"/>
          <a:stretch>
            <a:fillRect/>
          </a:stretch>
        </p:blipFill>
        <p:spPr>
          <a:xfrm>
            <a:off x="5955919" y="2303749"/>
            <a:ext cx="5825610" cy="3593857"/>
          </a:xfrm>
          <a:prstGeom prst="rect">
            <a:avLst/>
          </a:prstGeom>
        </p:spPr>
      </p:pic>
      <p:cxnSp>
        <p:nvCxnSpPr>
          <p:cNvPr id="8" name="直線接點 7">
            <a:extLst>
              <a:ext uri="{FF2B5EF4-FFF2-40B4-BE49-F238E27FC236}">
                <a16:creationId xmlns:a16="http://schemas.microsoft.com/office/drawing/2014/main" id="{DD6C80E8-2B8E-4345-9D9B-0AB5AF3DBC83}"/>
              </a:ext>
            </a:extLst>
          </p:cNvPr>
          <p:cNvCxnSpPr/>
          <p:nvPr/>
        </p:nvCxnSpPr>
        <p:spPr>
          <a:xfrm>
            <a:off x="1800808" y="2631233"/>
            <a:ext cx="0" cy="123164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直線接點 10">
            <a:extLst>
              <a:ext uri="{FF2B5EF4-FFF2-40B4-BE49-F238E27FC236}">
                <a16:creationId xmlns:a16="http://schemas.microsoft.com/office/drawing/2014/main" id="{0C584B62-8D7F-413F-ABCB-0E9A411F7586}"/>
              </a:ext>
            </a:extLst>
          </p:cNvPr>
          <p:cNvCxnSpPr/>
          <p:nvPr/>
        </p:nvCxnSpPr>
        <p:spPr>
          <a:xfrm>
            <a:off x="1086433" y="4100677"/>
            <a:ext cx="0" cy="1231640"/>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2" name="直線接點 11">
            <a:extLst>
              <a:ext uri="{FF2B5EF4-FFF2-40B4-BE49-F238E27FC236}">
                <a16:creationId xmlns:a16="http://schemas.microsoft.com/office/drawing/2014/main" id="{99E7F8F9-6933-4307-9617-F42922FF35E7}"/>
              </a:ext>
            </a:extLst>
          </p:cNvPr>
          <p:cNvCxnSpPr/>
          <p:nvPr/>
        </p:nvCxnSpPr>
        <p:spPr>
          <a:xfrm>
            <a:off x="6833183" y="4303877"/>
            <a:ext cx="0" cy="1231640"/>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3" name="直線接點 12">
            <a:extLst>
              <a:ext uri="{FF2B5EF4-FFF2-40B4-BE49-F238E27FC236}">
                <a16:creationId xmlns:a16="http://schemas.microsoft.com/office/drawing/2014/main" id="{ACC46096-91E4-423C-8D50-004056A2871C}"/>
              </a:ext>
            </a:extLst>
          </p:cNvPr>
          <p:cNvCxnSpPr/>
          <p:nvPr/>
        </p:nvCxnSpPr>
        <p:spPr>
          <a:xfrm>
            <a:off x="7706308" y="2724082"/>
            <a:ext cx="0" cy="1231640"/>
          </a:xfrm>
          <a:prstGeom prst="line">
            <a:avLst/>
          </a:prstGeom>
        </p:spPr>
        <p:style>
          <a:lnRef idx="1">
            <a:schemeClr val="accent1"/>
          </a:lnRef>
          <a:fillRef idx="0">
            <a:schemeClr val="accent1"/>
          </a:fillRef>
          <a:effectRef idx="0">
            <a:schemeClr val="accent1"/>
          </a:effectRef>
          <a:fontRef idx="minor">
            <a:schemeClr val="tx1"/>
          </a:fontRef>
        </p:style>
      </p:cxnSp>
      <p:sp>
        <p:nvSpPr>
          <p:cNvPr id="14" name="矩形: 圓角 13">
            <a:extLst>
              <a:ext uri="{FF2B5EF4-FFF2-40B4-BE49-F238E27FC236}">
                <a16:creationId xmlns:a16="http://schemas.microsoft.com/office/drawing/2014/main" id="{B3875B46-7592-427E-B6E9-A8AD2B23A2B5}"/>
              </a:ext>
            </a:extLst>
          </p:cNvPr>
          <p:cNvSpPr/>
          <p:nvPr/>
        </p:nvSpPr>
        <p:spPr>
          <a:xfrm>
            <a:off x="4343210" y="2225953"/>
            <a:ext cx="1264915" cy="377265"/>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t>尖峰</a:t>
            </a:r>
            <a:r>
              <a:rPr lang="en-US" altLang="zh-TW" dirty="0"/>
              <a:t>:</a:t>
            </a:r>
            <a:r>
              <a:rPr lang="zh-TW" altLang="en-US" dirty="0"/>
              <a:t> </a:t>
            </a:r>
            <a:r>
              <a:rPr lang="en-US" altLang="zh-TW" dirty="0"/>
              <a:t>16</a:t>
            </a:r>
            <a:endParaRPr lang="zh-TW" altLang="en-US" dirty="0"/>
          </a:p>
        </p:txBody>
      </p:sp>
      <p:sp>
        <p:nvSpPr>
          <p:cNvPr id="15" name="矩形: 圓角 14">
            <a:extLst>
              <a:ext uri="{FF2B5EF4-FFF2-40B4-BE49-F238E27FC236}">
                <a16:creationId xmlns:a16="http://schemas.microsoft.com/office/drawing/2014/main" id="{53B995F0-3759-464A-B608-61D833392D07}"/>
              </a:ext>
            </a:extLst>
          </p:cNvPr>
          <p:cNvSpPr/>
          <p:nvPr/>
        </p:nvSpPr>
        <p:spPr>
          <a:xfrm>
            <a:off x="10431779" y="2225952"/>
            <a:ext cx="1264915" cy="377265"/>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t>尖峰</a:t>
            </a:r>
            <a:r>
              <a:rPr lang="en-US" altLang="zh-TW" dirty="0"/>
              <a:t>:</a:t>
            </a:r>
            <a:r>
              <a:rPr lang="zh-TW" altLang="en-US" dirty="0"/>
              <a:t> </a:t>
            </a:r>
            <a:r>
              <a:rPr lang="en-US" altLang="zh-TW" dirty="0"/>
              <a:t>22</a:t>
            </a:r>
            <a:endParaRPr lang="zh-TW" altLang="en-US" dirty="0"/>
          </a:p>
        </p:txBody>
      </p:sp>
    </p:spTree>
    <p:extLst>
      <p:ext uri="{BB962C8B-B14F-4D97-AF65-F5344CB8AC3E}">
        <p14:creationId xmlns:p14="http://schemas.microsoft.com/office/powerpoint/2010/main" val="34395948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B517E8A-15A5-4316-AB92-EDF5915833BF}"/>
              </a:ext>
            </a:extLst>
          </p:cNvPr>
          <p:cNvSpPr>
            <a:spLocks noGrp="1"/>
          </p:cNvSpPr>
          <p:nvPr>
            <p:ph type="title"/>
          </p:nvPr>
        </p:nvSpPr>
        <p:spPr/>
        <p:txBody>
          <a:bodyPr/>
          <a:lstStyle/>
          <a:p>
            <a:r>
              <a:rPr lang="en-US" altLang="zh-TW" dirty="0"/>
              <a:t>BINANCE </a:t>
            </a:r>
            <a:r>
              <a:rPr lang="zh-TW" altLang="en-US" dirty="0"/>
              <a:t>跟 </a:t>
            </a:r>
            <a:r>
              <a:rPr lang="en-US" altLang="zh-TW" dirty="0"/>
              <a:t>MAX</a:t>
            </a:r>
            <a:r>
              <a:rPr lang="zh-TW" altLang="en-US" dirty="0"/>
              <a:t> 交易所的差異</a:t>
            </a:r>
            <a:r>
              <a:rPr lang="en-US" altLang="zh-TW" dirty="0"/>
              <a:t>(3)</a:t>
            </a:r>
            <a:endParaRPr lang="zh-TW" altLang="en-US" dirty="0"/>
          </a:p>
        </p:txBody>
      </p:sp>
      <p:graphicFrame>
        <p:nvGraphicFramePr>
          <p:cNvPr id="7" name="表格 7">
            <a:extLst>
              <a:ext uri="{FF2B5EF4-FFF2-40B4-BE49-F238E27FC236}">
                <a16:creationId xmlns:a16="http://schemas.microsoft.com/office/drawing/2014/main" id="{A629A147-39AD-479B-8DFC-90CFC628C4F1}"/>
              </a:ext>
            </a:extLst>
          </p:cNvPr>
          <p:cNvGraphicFramePr>
            <a:graphicFrameLocks noGrp="1"/>
          </p:cNvGraphicFramePr>
          <p:nvPr>
            <p:extLst>
              <p:ext uri="{D42A27DB-BD31-4B8C-83A1-F6EECF244321}">
                <p14:modId xmlns:p14="http://schemas.microsoft.com/office/powerpoint/2010/main" val="3412959127"/>
              </p:ext>
            </p:extLst>
          </p:nvPr>
        </p:nvGraphicFramePr>
        <p:xfrm>
          <a:off x="7091626" y="2312585"/>
          <a:ext cx="4364751" cy="2615016"/>
        </p:xfrm>
        <a:graphic>
          <a:graphicData uri="http://schemas.openxmlformats.org/drawingml/2006/table">
            <a:tbl>
              <a:tblPr firstRow="1" bandRow="1">
                <a:tableStyleId>{5C22544A-7EE6-4342-B048-85BDC9FD1C3A}</a:tableStyleId>
              </a:tblPr>
              <a:tblGrid>
                <a:gridCol w="1454917">
                  <a:extLst>
                    <a:ext uri="{9D8B030D-6E8A-4147-A177-3AD203B41FA5}">
                      <a16:colId xmlns:a16="http://schemas.microsoft.com/office/drawing/2014/main" val="108173134"/>
                    </a:ext>
                  </a:extLst>
                </a:gridCol>
                <a:gridCol w="1454917">
                  <a:extLst>
                    <a:ext uri="{9D8B030D-6E8A-4147-A177-3AD203B41FA5}">
                      <a16:colId xmlns:a16="http://schemas.microsoft.com/office/drawing/2014/main" val="1249044996"/>
                    </a:ext>
                  </a:extLst>
                </a:gridCol>
                <a:gridCol w="1454917">
                  <a:extLst>
                    <a:ext uri="{9D8B030D-6E8A-4147-A177-3AD203B41FA5}">
                      <a16:colId xmlns:a16="http://schemas.microsoft.com/office/drawing/2014/main" val="2761346998"/>
                    </a:ext>
                  </a:extLst>
                </a:gridCol>
              </a:tblGrid>
              <a:tr h="482007">
                <a:tc>
                  <a:txBody>
                    <a:bodyPr/>
                    <a:lstStyle/>
                    <a:p>
                      <a:pPr algn="ctr"/>
                      <a:endParaRPr lang="zh-TW" altLang="en-US" b="1" dirty="0"/>
                    </a:p>
                  </a:txBody>
                  <a:tcPr anchor="ctr"/>
                </a:tc>
                <a:tc>
                  <a:txBody>
                    <a:bodyPr/>
                    <a:lstStyle/>
                    <a:p>
                      <a:pPr algn="ctr"/>
                      <a:r>
                        <a:rPr lang="en-US" altLang="zh-TW" b="1" dirty="0"/>
                        <a:t>BINANCE</a:t>
                      </a:r>
                      <a:endParaRPr lang="zh-TW" altLang="en-US" b="1" dirty="0"/>
                    </a:p>
                  </a:txBody>
                  <a:tcPr anchor="ctr"/>
                </a:tc>
                <a:tc>
                  <a:txBody>
                    <a:bodyPr/>
                    <a:lstStyle/>
                    <a:p>
                      <a:pPr algn="ctr"/>
                      <a:r>
                        <a:rPr lang="en-US" altLang="zh-TW" b="1" dirty="0"/>
                        <a:t>MAX</a:t>
                      </a:r>
                      <a:endParaRPr lang="zh-TW" altLang="en-US" b="1" dirty="0"/>
                    </a:p>
                  </a:txBody>
                  <a:tcPr anchor="ctr"/>
                </a:tc>
                <a:extLst>
                  <a:ext uri="{0D108BD9-81ED-4DB2-BD59-A6C34878D82A}">
                    <a16:rowId xmlns:a16="http://schemas.microsoft.com/office/drawing/2014/main" val="2311498259"/>
                  </a:ext>
                </a:extLst>
              </a:tr>
              <a:tr h="711003">
                <a:tc>
                  <a:txBody>
                    <a:bodyPr/>
                    <a:lstStyle/>
                    <a:p>
                      <a:pPr algn="ctr"/>
                      <a:r>
                        <a:rPr lang="zh-TW" altLang="en-US" b="1" dirty="0"/>
                        <a:t>交易量</a:t>
                      </a:r>
                    </a:p>
                  </a:txBody>
                  <a:tcPr anchor="ctr"/>
                </a:tc>
                <a:tc>
                  <a:txBody>
                    <a:bodyPr/>
                    <a:lstStyle/>
                    <a:p>
                      <a:pPr algn="ctr"/>
                      <a:r>
                        <a:rPr lang="zh-TW" altLang="en-US" b="1" dirty="0"/>
                        <a:t>大</a:t>
                      </a:r>
                    </a:p>
                  </a:txBody>
                  <a:tcPr anchor="ctr"/>
                </a:tc>
                <a:tc>
                  <a:txBody>
                    <a:bodyPr/>
                    <a:lstStyle/>
                    <a:p>
                      <a:pPr algn="ctr"/>
                      <a:r>
                        <a:rPr lang="zh-TW" altLang="en-US" b="1" dirty="0"/>
                        <a:t>小</a:t>
                      </a:r>
                    </a:p>
                  </a:txBody>
                  <a:tcPr anchor="ctr"/>
                </a:tc>
                <a:extLst>
                  <a:ext uri="{0D108BD9-81ED-4DB2-BD59-A6C34878D82A}">
                    <a16:rowId xmlns:a16="http://schemas.microsoft.com/office/drawing/2014/main" val="3097213661"/>
                  </a:ext>
                </a:extLst>
              </a:tr>
              <a:tr h="711003">
                <a:tc>
                  <a:txBody>
                    <a:bodyPr/>
                    <a:lstStyle/>
                    <a:p>
                      <a:pPr algn="ctr"/>
                      <a:r>
                        <a:rPr lang="zh-TW" altLang="en-US" b="1" dirty="0"/>
                        <a:t>流動性</a:t>
                      </a:r>
                    </a:p>
                  </a:txBody>
                  <a:tcPr anchor="ctr"/>
                </a:tc>
                <a:tc>
                  <a:txBody>
                    <a:bodyPr/>
                    <a:lstStyle/>
                    <a:p>
                      <a:pPr algn="ctr"/>
                      <a:r>
                        <a:rPr lang="zh-TW" altLang="en-US" b="1" dirty="0"/>
                        <a:t>好</a:t>
                      </a:r>
                    </a:p>
                  </a:txBody>
                  <a:tcPr anchor="ctr"/>
                </a:tc>
                <a:tc>
                  <a:txBody>
                    <a:bodyPr/>
                    <a:lstStyle/>
                    <a:p>
                      <a:pPr algn="ctr"/>
                      <a:r>
                        <a:rPr lang="zh-TW" altLang="en-US" b="1" dirty="0"/>
                        <a:t>差</a:t>
                      </a:r>
                    </a:p>
                  </a:txBody>
                  <a:tcPr anchor="ctr"/>
                </a:tc>
                <a:extLst>
                  <a:ext uri="{0D108BD9-81ED-4DB2-BD59-A6C34878D82A}">
                    <a16:rowId xmlns:a16="http://schemas.microsoft.com/office/drawing/2014/main" val="374409699"/>
                  </a:ext>
                </a:extLst>
              </a:tr>
              <a:tr h="711003">
                <a:tc>
                  <a:txBody>
                    <a:bodyPr/>
                    <a:lstStyle/>
                    <a:p>
                      <a:pPr algn="ctr"/>
                      <a:r>
                        <a:rPr lang="zh-TW" altLang="en-US" b="1" dirty="0"/>
                        <a:t>波動度</a:t>
                      </a:r>
                    </a:p>
                  </a:txBody>
                  <a:tcPr anchor="ctr"/>
                </a:tc>
                <a:tc>
                  <a:txBody>
                    <a:bodyPr/>
                    <a:lstStyle/>
                    <a:p>
                      <a:pPr algn="ctr"/>
                      <a:r>
                        <a:rPr lang="zh-TW" altLang="en-US" b="1" dirty="0"/>
                        <a:t>小</a:t>
                      </a:r>
                    </a:p>
                  </a:txBody>
                  <a:tcPr anchor="ctr"/>
                </a:tc>
                <a:tc>
                  <a:txBody>
                    <a:bodyPr/>
                    <a:lstStyle/>
                    <a:p>
                      <a:pPr algn="ctr"/>
                      <a:r>
                        <a:rPr lang="zh-TW" altLang="en-US" b="1" dirty="0"/>
                        <a:t>大</a:t>
                      </a:r>
                    </a:p>
                  </a:txBody>
                  <a:tcPr anchor="ctr"/>
                </a:tc>
                <a:extLst>
                  <a:ext uri="{0D108BD9-81ED-4DB2-BD59-A6C34878D82A}">
                    <a16:rowId xmlns:a16="http://schemas.microsoft.com/office/drawing/2014/main" val="298362962"/>
                  </a:ext>
                </a:extLst>
              </a:tr>
            </a:tbl>
          </a:graphicData>
        </a:graphic>
      </p:graphicFrame>
      <p:sp>
        <p:nvSpPr>
          <p:cNvPr id="8" name="內容版面配置區 2">
            <a:extLst>
              <a:ext uri="{FF2B5EF4-FFF2-40B4-BE49-F238E27FC236}">
                <a16:creationId xmlns:a16="http://schemas.microsoft.com/office/drawing/2014/main" id="{01C49AFF-1EAE-4964-916C-90A674B95F02}"/>
              </a:ext>
            </a:extLst>
          </p:cNvPr>
          <p:cNvSpPr>
            <a:spLocks noGrp="1"/>
          </p:cNvSpPr>
          <p:nvPr>
            <p:ph idx="1"/>
          </p:nvPr>
        </p:nvSpPr>
        <p:spPr>
          <a:xfrm>
            <a:off x="1440904" y="6027506"/>
            <a:ext cx="7392011" cy="441787"/>
          </a:xfrm>
        </p:spPr>
        <p:txBody>
          <a:bodyPr>
            <a:normAutofit fontScale="92500"/>
          </a:bodyPr>
          <a:lstStyle/>
          <a:p>
            <a:r>
              <a:rPr lang="zh-TW" altLang="en-US" dirty="0"/>
              <a:t>在台灣時間</a:t>
            </a:r>
            <a:r>
              <a:rPr lang="en-US" altLang="zh-TW" dirty="0"/>
              <a:t>(UTC+8)</a:t>
            </a:r>
            <a:r>
              <a:rPr lang="zh-TW" altLang="en-US" dirty="0"/>
              <a:t> </a:t>
            </a:r>
            <a:r>
              <a:rPr lang="en-US" altLang="zh-TW" b="1" dirty="0"/>
              <a:t>00:00</a:t>
            </a:r>
            <a:r>
              <a:rPr lang="zh-TW" altLang="en-US" dirty="0"/>
              <a:t>時</a:t>
            </a:r>
            <a:r>
              <a:rPr lang="zh-TW" altLang="en-US" b="1" dirty="0"/>
              <a:t>幣安交易量最高</a:t>
            </a:r>
            <a:r>
              <a:rPr lang="zh-TW" altLang="en-US" dirty="0"/>
              <a:t>，而</a:t>
            </a:r>
            <a:r>
              <a:rPr lang="en-US" altLang="zh-TW" b="1" dirty="0"/>
              <a:t>MAX</a:t>
            </a:r>
            <a:r>
              <a:rPr lang="zh-TW" altLang="en-US" dirty="0"/>
              <a:t>主要在</a:t>
            </a:r>
            <a:r>
              <a:rPr lang="en-US" altLang="zh-TW" b="1" dirty="0"/>
              <a:t>22:00</a:t>
            </a:r>
            <a:r>
              <a:rPr lang="zh-TW" altLang="en-US" dirty="0"/>
              <a:t>交易</a:t>
            </a:r>
            <a:endParaRPr lang="en-US" altLang="zh-TW" dirty="0"/>
          </a:p>
          <a:p>
            <a:pPr marL="0" indent="0">
              <a:buNone/>
            </a:pPr>
            <a:endParaRPr lang="zh-TW" altLang="en-US" dirty="0"/>
          </a:p>
        </p:txBody>
      </p:sp>
      <p:sp>
        <p:nvSpPr>
          <p:cNvPr id="6" name="內容版面配置區 2">
            <a:extLst>
              <a:ext uri="{FF2B5EF4-FFF2-40B4-BE49-F238E27FC236}">
                <a16:creationId xmlns:a16="http://schemas.microsoft.com/office/drawing/2014/main" id="{01C49AFF-1EAE-4964-916C-90A674B95F02}"/>
              </a:ext>
            </a:extLst>
          </p:cNvPr>
          <p:cNvSpPr txBox="1">
            <a:spLocks/>
          </p:cNvSpPr>
          <p:nvPr/>
        </p:nvSpPr>
        <p:spPr>
          <a:xfrm>
            <a:off x="6197630" y="6334886"/>
            <a:ext cx="2662994" cy="44178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lumMod val="75000"/>
                </a:schemeClr>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US" altLang="zh-TW" sz="1600" dirty="0"/>
              <a:t>(</a:t>
            </a:r>
            <a:r>
              <a:rPr lang="zh-TW" altLang="en-US" sz="1600" dirty="0"/>
              <a:t>大概是美股開盤時間附近</a:t>
            </a:r>
            <a:r>
              <a:rPr lang="en-US" altLang="zh-TW" sz="1600" dirty="0"/>
              <a:t>)</a:t>
            </a:r>
          </a:p>
          <a:p>
            <a:pPr marL="0" indent="0">
              <a:buFont typeface="Wingdings 3" charset="2"/>
              <a:buNone/>
            </a:pPr>
            <a:endParaRPr lang="zh-TW" altLang="en-US" sz="1600" dirty="0"/>
          </a:p>
        </p:txBody>
      </p:sp>
      <p:pic>
        <p:nvPicPr>
          <p:cNvPr id="4" name="圖片 3">
            <a:extLst>
              <a:ext uri="{FF2B5EF4-FFF2-40B4-BE49-F238E27FC236}">
                <a16:creationId xmlns:a16="http://schemas.microsoft.com/office/drawing/2014/main" id="{8D4076FB-DAB0-4CCF-B981-B69CD159F7A2}"/>
              </a:ext>
            </a:extLst>
          </p:cNvPr>
          <p:cNvPicPr>
            <a:picLocks noChangeAspect="1"/>
          </p:cNvPicPr>
          <p:nvPr/>
        </p:nvPicPr>
        <p:blipFill>
          <a:blip r:embed="rId2"/>
          <a:stretch>
            <a:fillRect/>
          </a:stretch>
        </p:blipFill>
        <p:spPr>
          <a:xfrm>
            <a:off x="8136210" y="961252"/>
            <a:ext cx="2581635" cy="1276528"/>
          </a:xfrm>
          <a:prstGeom prst="rect">
            <a:avLst/>
          </a:prstGeom>
        </p:spPr>
      </p:pic>
      <p:pic>
        <p:nvPicPr>
          <p:cNvPr id="9" name="圖片 8">
            <a:extLst>
              <a:ext uri="{FF2B5EF4-FFF2-40B4-BE49-F238E27FC236}">
                <a16:creationId xmlns:a16="http://schemas.microsoft.com/office/drawing/2014/main" id="{F956FBBD-80DE-4814-8B48-7591C7FA7488}"/>
              </a:ext>
            </a:extLst>
          </p:cNvPr>
          <p:cNvPicPr>
            <a:picLocks noChangeAspect="1"/>
          </p:cNvPicPr>
          <p:nvPr/>
        </p:nvPicPr>
        <p:blipFill>
          <a:blip r:embed="rId3"/>
          <a:stretch>
            <a:fillRect/>
          </a:stretch>
        </p:blipFill>
        <p:spPr>
          <a:xfrm>
            <a:off x="65314" y="1477403"/>
            <a:ext cx="6946564" cy="4285380"/>
          </a:xfrm>
          <a:prstGeom prst="rect">
            <a:avLst/>
          </a:prstGeom>
        </p:spPr>
      </p:pic>
    </p:spTree>
    <p:extLst>
      <p:ext uri="{BB962C8B-B14F-4D97-AF65-F5344CB8AC3E}">
        <p14:creationId xmlns:p14="http://schemas.microsoft.com/office/powerpoint/2010/main" val="6995185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758AF6E-8FB8-4C03-A3DF-AAD532134A75}"/>
              </a:ext>
            </a:extLst>
          </p:cNvPr>
          <p:cNvSpPr>
            <a:spLocks noGrp="1"/>
          </p:cNvSpPr>
          <p:nvPr>
            <p:ph type="title"/>
          </p:nvPr>
        </p:nvSpPr>
        <p:spPr/>
        <p:txBody>
          <a:bodyPr/>
          <a:lstStyle/>
          <a:p>
            <a:r>
              <a:rPr lang="zh-TW" altLang="en-US" b="1" dirty="0"/>
              <a:t>回歸</a:t>
            </a:r>
          </a:p>
        </p:txBody>
      </p:sp>
      <p:sp>
        <p:nvSpPr>
          <p:cNvPr id="3" name="內容版面配置區 2">
            <a:extLst>
              <a:ext uri="{FF2B5EF4-FFF2-40B4-BE49-F238E27FC236}">
                <a16:creationId xmlns:a16="http://schemas.microsoft.com/office/drawing/2014/main" id="{3DA7CEBC-CB13-4C4E-A9FD-4811290C1145}"/>
              </a:ext>
            </a:extLst>
          </p:cNvPr>
          <p:cNvSpPr>
            <a:spLocks noGrp="1"/>
          </p:cNvSpPr>
          <p:nvPr>
            <p:ph idx="1"/>
          </p:nvPr>
        </p:nvSpPr>
        <p:spPr/>
        <p:txBody>
          <a:bodyPr/>
          <a:lstStyle/>
          <a:p>
            <a:endParaRPr lang="zh-TW" altLang="en-US" dirty="0"/>
          </a:p>
        </p:txBody>
      </p:sp>
      <p:pic>
        <p:nvPicPr>
          <p:cNvPr id="5" name="圖片 4">
            <a:extLst>
              <a:ext uri="{FF2B5EF4-FFF2-40B4-BE49-F238E27FC236}">
                <a16:creationId xmlns:a16="http://schemas.microsoft.com/office/drawing/2014/main" id="{55CC0D32-317A-4451-8272-4E43B5386794}"/>
              </a:ext>
            </a:extLst>
          </p:cNvPr>
          <p:cNvPicPr>
            <a:picLocks noChangeAspect="1"/>
          </p:cNvPicPr>
          <p:nvPr/>
        </p:nvPicPr>
        <p:blipFill>
          <a:blip r:embed="rId2"/>
          <a:stretch>
            <a:fillRect/>
          </a:stretch>
        </p:blipFill>
        <p:spPr>
          <a:xfrm>
            <a:off x="2957656" y="2285000"/>
            <a:ext cx="6426550" cy="3410855"/>
          </a:xfrm>
          <a:prstGeom prst="rect">
            <a:avLst/>
          </a:prstGeom>
        </p:spPr>
      </p:pic>
      <p:sp>
        <p:nvSpPr>
          <p:cNvPr id="6" name="文字方塊 5">
            <a:extLst>
              <a:ext uri="{FF2B5EF4-FFF2-40B4-BE49-F238E27FC236}">
                <a16:creationId xmlns:a16="http://schemas.microsoft.com/office/drawing/2014/main" id="{D66561A7-12A9-4270-A770-F605D0217026}"/>
              </a:ext>
            </a:extLst>
          </p:cNvPr>
          <p:cNvSpPr txBox="1"/>
          <p:nvPr/>
        </p:nvSpPr>
        <p:spPr>
          <a:xfrm>
            <a:off x="-62175" y="3362311"/>
            <a:ext cx="1800493" cy="369332"/>
          </a:xfrm>
          <a:prstGeom prst="rect">
            <a:avLst/>
          </a:prstGeom>
          <a:noFill/>
        </p:spPr>
        <p:txBody>
          <a:bodyPr wrap="none" rtlCol="0">
            <a:spAutoFit/>
          </a:bodyPr>
          <a:lstStyle/>
          <a:p>
            <a:r>
              <a:rPr lang="zh-TW" altLang="en-US" dirty="0"/>
              <a:t>前一期幣安價格</a:t>
            </a:r>
          </a:p>
        </p:txBody>
      </p:sp>
      <p:sp>
        <p:nvSpPr>
          <p:cNvPr id="7" name="文字方塊 6">
            <a:extLst>
              <a:ext uri="{FF2B5EF4-FFF2-40B4-BE49-F238E27FC236}">
                <a16:creationId xmlns:a16="http://schemas.microsoft.com/office/drawing/2014/main" id="{686DC3AF-06EF-4634-9B5A-5205C69E9B5E}"/>
              </a:ext>
            </a:extLst>
          </p:cNvPr>
          <p:cNvSpPr txBox="1"/>
          <p:nvPr/>
        </p:nvSpPr>
        <p:spPr>
          <a:xfrm>
            <a:off x="-52939" y="3621096"/>
            <a:ext cx="1766830" cy="369332"/>
          </a:xfrm>
          <a:prstGeom prst="rect">
            <a:avLst/>
          </a:prstGeom>
          <a:noFill/>
        </p:spPr>
        <p:txBody>
          <a:bodyPr wrap="none" rtlCol="0">
            <a:spAutoFit/>
          </a:bodyPr>
          <a:lstStyle/>
          <a:p>
            <a:r>
              <a:rPr lang="zh-TW" altLang="en-US" dirty="0"/>
              <a:t>前一期</a:t>
            </a:r>
            <a:r>
              <a:rPr lang="en-US" altLang="zh-TW" dirty="0"/>
              <a:t>MAX</a:t>
            </a:r>
            <a:r>
              <a:rPr lang="zh-TW" altLang="en-US" dirty="0"/>
              <a:t>價格</a:t>
            </a:r>
          </a:p>
        </p:txBody>
      </p:sp>
      <p:pic>
        <p:nvPicPr>
          <p:cNvPr id="4" name="圖片 3"/>
          <p:cNvPicPr>
            <a:picLocks noChangeAspect="1"/>
          </p:cNvPicPr>
          <p:nvPr/>
        </p:nvPicPr>
        <p:blipFill>
          <a:blip r:embed="rId3"/>
          <a:stretch>
            <a:fillRect/>
          </a:stretch>
        </p:blipFill>
        <p:spPr>
          <a:xfrm>
            <a:off x="1676947" y="1155954"/>
            <a:ext cx="8293496" cy="4800980"/>
          </a:xfrm>
          <a:prstGeom prst="rect">
            <a:avLst/>
          </a:prstGeom>
        </p:spPr>
      </p:pic>
    </p:spTree>
    <p:extLst>
      <p:ext uri="{BB962C8B-B14F-4D97-AF65-F5344CB8AC3E}">
        <p14:creationId xmlns:p14="http://schemas.microsoft.com/office/powerpoint/2010/main" val="28967510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9C5A23A-B212-4DFE-93A6-2F35FFF591AE}"/>
              </a:ext>
            </a:extLst>
          </p:cNvPr>
          <p:cNvSpPr>
            <a:spLocks noGrp="1"/>
          </p:cNvSpPr>
          <p:nvPr>
            <p:ph type="title"/>
          </p:nvPr>
        </p:nvSpPr>
        <p:spPr/>
        <p:txBody>
          <a:bodyPr/>
          <a:lstStyle/>
          <a:p>
            <a:r>
              <a:rPr lang="en-US" altLang="zh-TW" dirty="0"/>
              <a:t>Google</a:t>
            </a:r>
            <a:r>
              <a:rPr lang="zh-TW" altLang="en-US" dirty="0"/>
              <a:t>趨勢與比特幣價格</a:t>
            </a:r>
          </a:p>
        </p:txBody>
      </p:sp>
      <p:pic>
        <p:nvPicPr>
          <p:cNvPr id="5" name="內容版面配置區 4">
            <a:extLst>
              <a:ext uri="{FF2B5EF4-FFF2-40B4-BE49-F238E27FC236}">
                <a16:creationId xmlns:a16="http://schemas.microsoft.com/office/drawing/2014/main" id="{4DB30373-5A08-4713-9CAA-019F1446FEB3}"/>
              </a:ext>
            </a:extLst>
          </p:cNvPr>
          <p:cNvPicPr>
            <a:picLocks noGrp="1" noChangeAspect="1"/>
          </p:cNvPicPr>
          <p:nvPr>
            <p:ph idx="1"/>
          </p:nvPr>
        </p:nvPicPr>
        <p:blipFill>
          <a:blip r:embed="rId2"/>
          <a:stretch>
            <a:fillRect/>
          </a:stretch>
        </p:blipFill>
        <p:spPr>
          <a:xfrm>
            <a:off x="5460630" y="2031913"/>
            <a:ext cx="6290605" cy="3881437"/>
          </a:xfrm>
          <a:prstGeom prst="rect">
            <a:avLst/>
          </a:prstGeom>
        </p:spPr>
      </p:pic>
      <p:pic>
        <p:nvPicPr>
          <p:cNvPr id="7" name="圖片 6">
            <a:extLst>
              <a:ext uri="{FF2B5EF4-FFF2-40B4-BE49-F238E27FC236}">
                <a16:creationId xmlns:a16="http://schemas.microsoft.com/office/drawing/2014/main" id="{9892641D-35E9-43CE-92FE-BE5598355E43}"/>
              </a:ext>
            </a:extLst>
          </p:cNvPr>
          <p:cNvPicPr>
            <a:picLocks noChangeAspect="1"/>
          </p:cNvPicPr>
          <p:nvPr/>
        </p:nvPicPr>
        <p:blipFill>
          <a:blip r:embed="rId3"/>
          <a:stretch>
            <a:fillRect/>
          </a:stretch>
        </p:blipFill>
        <p:spPr>
          <a:xfrm>
            <a:off x="175491" y="2133509"/>
            <a:ext cx="5866692" cy="3619873"/>
          </a:xfrm>
          <a:prstGeom prst="rect">
            <a:avLst/>
          </a:prstGeom>
        </p:spPr>
      </p:pic>
    </p:spTree>
    <p:extLst>
      <p:ext uri="{BB962C8B-B14F-4D97-AF65-F5344CB8AC3E}">
        <p14:creationId xmlns:p14="http://schemas.microsoft.com/office/powerpoint/2010/main" val="2254562096"/>
      </p:ext>
    </p:extLst>
  </p:cSld>
  <p:clrMapOvr>
    <a:masterClrMapping/>
  </p:clrMapOvr>
</p:sld>
</file>

<file path=ppt/theme/theme1.xml><?xml version="1.0" encoding="utf-8"?>
<a:theme xmlns:a="http://schemas.openxmlformats.org/drawingml/2006/main" name="多面向">
  <a:themeElements>
    <a:clrScheme name="多面向">
      <a:dk1>
        <a:sysClr val="windowText" lastClr="000000"/>
      </a:dk1>
      <a:lt1>
        <a:sysClr val="window" lastClr="FFFFFF"/>
      </a:lt1>
      <a:dk2>
        <a:srgbClr val="2C3C43"/>
      </a:dk2>
      <a:lt2>
        <a:srgbClr val="EBEBEB"/>
      </a:lt2>
      <a:accent1>
        <a:srgbClr val="F496CB"/>
      </a:accent1>
      <a:accent2>
        <a:srgbClr val="BC356F"/>
      </a:accent2>
      <a:accent3>
        <a:srgbClr val="E65331"/>
      </a:accent3>
      <a:accent4>
        <a:srgbClr val="F27E19"/>
      </a:accent4>
      <a:accent5>
        <a:srgbClr val="F2AC19"/>
      </a:accent5>
      <a:accent6>
        <a:srgbClr val="BC80E0"/>
      </a:accent6>
      <a:hlink>
        <a:srgbClr val="EF5285"/>
      </a:hlink>
      <a:folHlink>
        <a:srgbClr val="F77F90"/>
      </a:folHlink>
    </a:clrScheme>
    <a:fontScheme name="多面向">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多面向">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23659B44-6E34-4CE8-8F0D-387DA7996826}"/>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116</TotalTime>
  <Words>566</Words>
  <Application>Microsoft Office PowerPoint</Application>
  <PresentationFormat>寬螢幕</PresentationFormat>
  <Paragraphs>70</Paragraphs>
  <Slides>16</Slides>
  <Notes>1</Notes>
  <HiddenSlides>0</HiddenSlides>
  <MMClips>0</MMClips>
  <ScaleCrop>false</ScaleCrop>
  <HeadingPairs>
    <vt:vector size="6" baseType="variant">
      <vt:variant>
        <vt:lpstr>使用字型</vt:lpstr>
      </vt:variant>
      <vt:variant>
        <vt:i4>4</vt:i4>
      </vt:variant>
      <vt:variant>
        <vt:lpstr>佈景主題</vt:lpstr>
      </vt:variant>
      <vt:variant>
        <vt:i4>1</vt:i4>
      </vt:variant>
      <vt:variant>
        <vt:lpstr>投影片標題</vt:lpstr>
      </vt:variant>
      <vt:variant>
        <vt:i4>16</vt:i4>
      </vt:variant>
    </vt:vector>
  </HeadingPairs>
  <TitlesOfParts>
    <vt:vector size="21" baseType="lpstr">
      <vt:lpstr>Arial</vt:lpstr>
      <vt:lpstr>Calibri</vt:lpstr>
      <vt:lpstr>Trebuchet MS</vt:lpstr>
      <vt:lpstr>Wingdings 3</vt:lpstr>
      <vt:lpstr>多面向</vt:lpstr>
      <vt:lpstr>虛擬貨幣日內分析及交易策略 以台灣MAX交易所為例</vt:lpstr>
      <vt:lpstr>Key Messages</vt:lpstr>
      <vt:lpstr>因果圖</vt:lpstr>
      <vt:lpstr>數據: Binance 及 MAX 交易所資料</vt:lpstr>
      <vt:lpstr>BINANCE 跟 MAX 交易所的差異(1)</vt:lpstr>
      <vt:lpstr>BINANCE 跟 MAX 交易所的差異(2)</vt:lpstr>
      <vt:lpstr>BINANCE 跟 MAX 交易所的差異(3)</vt:lpstr>
      <vt:lpstr>回歸</vt:lpstr>
      <vt:lpstr>Google趨勢與比特幣價格</vt:lpstr>
      <vt:lpstr>交易策略</vt:lpstr>
      <vt:lpstr>價差策略</vt:lpstr>
      <vt:lpstr>價差策略回測</vt:lpstr>
      <vt:lpstr>實際交易績效</vt:lpstr>
      <vt:lpstr>布林通道策略</vt:lpstr>
      <vt:lpstr>MAX價差限價單策略</vt:lpstr>
      <vt:lpstr>結論與心得</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虛擬貨幣日內分析及交易策略 以台灣MAX交易所為例</dc:title>
  <dc:creator>B064020053</dc:creator>
  <cp:lastModifiedBy>B064020053</cp:lastModifiedBy>
  <cp:revision>18</cp:revision>
  <dcterms:created xsi:type="dcterms:W3CDTF">2021-01-05T15:35:01Z</dcterms:created>
  <dcterms:modified xsi:type="dcterms:W3CDTF">2021-01-05T18:02:32Z</dcterms:modified>
</cp:coreProperties>
</file>