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lkanov, Aibar A. [Tengizchevroil]" userId="ea077776-a6b2-4a3e-bbea-1a7194c23d18" providerId="ADAL" clId="{7F8C1D8C-31B8-4770-9C74-61F36CFB547B}"/>
    <pc:docChg chg="undo custSel addSld modSld">
      <pc:chgData name="Zulkanov, Aibar A. [Tengizchevroil]" userId="ea077776-a6b2-4a3e-bbea-1a7194c23d18" providerId="ADAL" clId="{7F8C1D8C-31B8-4770-9C74-61F36CFB547B}" dt="2022-09-13T18:54:19.805" v="681" actId="20577"/>
      <pc:docMkLst>
        <pc:docMk/>
      </pc:docMkLst>
      <pc:sldChg chg="modSp mod">
        <pc:chgData name="Zulkanov, Aibar A. [Tengizchevroil]" userId="ea077776-a6b2-4a3e-bbea-1a7194c23d18" providerId="ADAL" clId="{7F8C1D8C-31B8-4770-9C74-61F36CFB547B}" dt="2022-09-13T18:52:10.319" v="635" actId="20577"/>
        <pc:sldMkLst>
          <pc:docMk/>
          <pc:sldMk cId="2224566549" sldId="256"/>
        </pc:sldMkLst>
        <pc:spChg chg="mod">
          <ac:chgData name="Zulkanov, Aibar A. [Tengizchevroil]" userId="ea077776-a6b2-4a3e-bbea-1a7194c23d18" providerId="ADAL" clId="{7F8C1D8C-31B8-4770-9C74-61F36CFB547B}" dt="2022-09-13T18:52:10.319" v="635" actId="20577"/>
          <ac:spMkLst>
            <pc:docMk/>
            <pc:sldMk cId="2224566549" sldId="256"/>
            <ac:spMk id="3" creationId="{030B2657-9563-846D-6313-9C6903524AEA}"/>
          </ac:spMkLst>
        </pc:spChg>
      </pc:sldChg>
      <pc:sldChg chg="modSp mod">
        <pc:chgData name="Zulkanov, Aibar A. [Tengizchevroil]" userId="ea077776-a6b2-4a3e-bbea-1a7194c23d18" providerId="ADAL" clId="{7F8C1D8C-31B8-4770-9C74-61F36CFB547B}" dt="2022-09-13T18:38:12.625" v="9" actId="113"/>
        <pc:sldMkLst>
          <pc:docMk/>
          <pc:sldMk cId="2500447130" sldId="258"/>
        </pc:sldMkLst>
        <pc:spChg chg="mod">
          <ac:chgData name="Zulkanov, Aibar A. [Tengizchevroil]" userId="ea077776-a6b2-4a3e-bbea-1a7194c23d18" providerId="ADAL" clId="{7F8C1D8C-31B8-4770-9C74-61F36CFB547B}" dt="2022-09-13T18:37:49.433" v="2" actId="122"/>
          <ac:spMkLst>
            <pc:docMk/>
            <pc:sldMk cId="2500447130" sldId="258"/>
            <ac:spMk id="2" creationId="{8019193B-4363-E50F-E41D-09192AD8443D}"/>
          </ac:spMkLst>
        </pc:spChg>
        <pc:spChg chg="mod">
          <ac:chgData name="Zulkanov, Aibar A. [Tengizchevroil]" userId="ea077776-a6b2-4a3e-bbea-1a7194c23d18" providerId="ADAL" clId="{7F8C1D8C-31B8-4770-9C74-61F36CFB547B}" dt="2022-09-13T18:38:12.625" v="9" actId="113"/>
          <ac:spMkLst>
            <pc:docMk/>
            <pc:sldMk cId="2500447130" sldId="258"/>
            <ac:spMk id="3" creationId="{D31720F3-0F69-9003-D25F-E17B999355BB}"/>
          </ac:spMkLst>
        </pc:spChg>
      </pc:sldChg>
      <pc:sldChg chg="modSp mod">
        <pc:chgData name="Zulkanov, Aibar A. [Tengizchevroil]" userId="ea077776-a6b2-4a3e-bbea-1a7194c23d18" providerId="ADAL" clId="{7F8C1D8C-31B8-4770-9C74-61F36CFB547B}" dt="2022-09-13T18:37:59.958" v="6" actId="113"/>
        <pc:sldMkLst>
          <pc:docMk/>
          <pc:sldMk cId="3986808213" sldId="259"/>
        </pc:sldMkLst>
        <pc:spChg chg="mod">
          <ac:chgData name="Zulkanov, Aibar A. [Tengizchevroil]" userId="ea077776-a6b2-4a3e-bbea-1a7194c23d18" providerId="ADAL" clId="{7F8C1D8C-31B8-4770-9C74-61F36CFB547B}" dt="2022-09-13T18:37:53.600" v="4" actId="122"/>
          <ac:spMkLst>
            <pc:docMk/>
            <pc:sldMk cId="3986808213" sldId="259"/>
            <ac:spMk id="2" creationId="{8019193B-4363-E50F-E41D-09192AD8443D}"/>
          </ac:spMkLst>
        </pc:spChg>
        <pc:spChg chg="mod">
          <ac:chgData name="Zulkanov, Aibar A. [Tengizchevroil]" userId="ea077776-a6b2-4a3e-bbea-1a7194c23d18" providerId="ADAL" clId="{7F8C1D8C-31B8-4770-9C74-61F36CFB547B}" dt="2022-09-13T18:37:59.958" v="6" actId="113"/>
          <ac:spMkLst>
            <pc:docMk/>
            <pc:sldMk cId="3986808213" sldId="259"/>
            <ac:spMk id="3" creationId="{D31720F3-0F69-9003-D25F-E17B999355BB}"/>
          </ac:spMkLst>
        </pc:spChg>
      </pc:sldChg>
      <pc:sldChg chg="modSp mod">
        <pc:chgData name="Zulkanov, Aibar A. [Tengizchevroil]" userId="ea077776-a6b2-4a3e-bbea-1a7194c23d18" providerId="ADAL" clId="{7F8C1D8C-31B8-4770-9C74-61F36CFB547B}" dt="2022-09-13T18:52:41.442" v="654" actId="20577"/>
        <pc:sldMkLst>
          <pc:docMk/>
          <pc:sldMk cId="3858044022" sldId="260"/>
        </pc:sldMkLst>
        <pc:spChg chg="mod">
          <ac:chgData name="Zulkanov, Aibar A. [Tengizchevroil]" userId="ea077776-a6b2-4a3e-bbea-1a7194c23d18" providerId="ADAL" clId="{7F8C1D8C-31B8-4770-9C74-61F36CFB547B}" dt="2022-09-13T18:52:41.442" v="654" actId="20577"/>
          <ac:spMkLst>
            <pc:docMk/>
            <pc:sldMk cId="3858044022" sldId="260"/>
            <ac:spMk id="2" creationId="{7D02E715-A166-5774-3FAC-848AEA2F4C35}"/>
          </ac:spMkLst>
        </pc:spChg>
      </pc:sldChg>
      <pc:sldChg chg="modSp mod">
        <pc:chgData name="Zulkanov, Aibar A. [Tengizchevroil]" userId="ea077776-a6b2-4a3e-bbea-1a7194c23d18" providerId="ADAL" clId="{7F8C1D8C-31B8-4770-9C74-61F36CFB547B}" dt="2022-09-13T18:54:19.805" v="681" actId="20577"/>
        <pc:sldMkLst>
          <pc:docMk/>
          <pc:sldMk cId="4226874025" sldId="261"/>
        </pc:sldMkLst>
        <pc:spChg chg="mod">
          <ac:chgData name="Zulkanov, Aibar A. [Tengizchevroil]" userId="ea077776-a6b2-4a3e-bbea-1a7194c23d18" providerId="ADAL" clId="{7F8C1D8C-31B8-4770-9C74-61F36CFB547B}" dt="2022-09-13T18:54:19.805" v="681" actId="20577"/>
          <ac:spMkLst>
            <pc:docMk/>
            <pc:sldMk cId="4226874025" sldId="261"/>
            <ac:spMk id="2" creationId="{5FC4427E-81E0-11B5-781F-33DD82AC7C3F}"/>
          </ac:spMkLst>
        </pc:spChg>
      </pc:sldChg>
      <pc:sldChg chg="modSp mod">
        <pc:chgData name="Zulkanov, Aibar A. [Tengizchevroil]" userId="ea077776-a6b2-4a3e-bbea-1a7194c23d18" providerId="ADAL" clId="{7F8C1D8C-31B8-4770-9C74-61F36CFB547B}" dt="2022-09-13T18:51:35.966" v="633" actId="113"/>
        <pc:sldMkLst>
          <pc:docMk/>
          <pc:sldMk cId="3617861705" sldId="262"/>
        </pc:sldMkLst>
        <pc:spChg chg="mod">
          <ac:chgData name="Zulkanov, Aibar A. [Tengizchevroil]" userId="ea077776-a6b2-4a3e-bbea-1a7194c23d18" providerId="ADAL" clId="{7F8C1D8C-31B8-4770-9C74-61F36CFB547B}" dt="2022-09-13T18:51:18.266" v="629" actId="113"/>
          <ac:spMkLst>
            <pc:docMk/>
            <pc:sldMk cId="3617861705" sldId="262"/>
            <ac:spMk id="2" creationId="{3B4BA177-5D29-E849-FD07-17BC09441B33}"/>
          </ac:spMkLst>
        </pc:spChg>
        <pc:spChg chg="mod">
          <ac:chgData name="Zulkanov, Aibar A. [Tengizchevroil]" userId="ea077776-a6b2-4a3e-bbea-1a7194c23d18" providerId="ADAL" clId="{7F8C1D8C-31B8-4770-9C74-61F36CFB547B}" dt="2022-09-13T18:51:35.966" v="633" actId="113"/>
          <ac:spMkLst>
            <pc:docMk/>
            <pc:sldMk cId="3617861705" sldId="262"/>
            <ac:spMk id="3" creationId="{C8BA6A81-7A51-7A0C-FB4B-AA0F97AD61D0}"/>
          </ac:spMkLst>
        </pc:spChg>
      </pc:sldChg>
      <pc:sldChg chg="addSp delSp modSp new mod">
        <pc:chgData name="Zulkanov, Aibar A. [Tengizchevroil]" userId="ea077776-a6b2-4a3e-bbea-1a7194c23d18" providerId="ADAL" clId="{7F8C1D8C-31B8-4770-9C74-61F36CFB547B}" dt="2022-09-13T18:52:47.369" v="663" actId="20577"/>
        <pc:sldMkLst>
          <pc:docMk/>
          <pc:sldMk cId="3264283957" sldId="263"/>
        </pc:sldMkLst>
        <pc:spChg chg="mod">
          <ac:chgData name="Zulkanov, Aibar A. [Tengizchevroil]" userId="ea077776-a6b2-4a3e-bbea-1a7194c23d18" providerId="ADAL" clId="{7F8C1D8C-31B8-4770-9C74-61F36CFB547B}" dt="2022-09-13T18:52:47.369" v="663" actId="20577"/>
          <ac:spMkLst>
            <pc:docMk/>
            <pc:sldMk cId="3264283957" sldId="263"/>
            <ac:spMk id="2" creationId="{D809C074-F099-5593-DBE8-244D024E1FD8}"/>
          </ac:spMkLst>
        </pc:spChg>
        <pc:spChg chg="del">
          <ac:chgData name="Zulkanov, Aibar A. [Tengizchevroil]" userId="ea077776-a6b2-4a3e-bbea-1a7194c23d18" providerId="ADAL" clId="{7F8C1D8C-31B8-4770-9C74-61F36CFB547B}" dt="2022-09-13T18:40:50.473" v="33" actId="22"/>
          <ac:spMkLst>
            <pc:docMk/>
            <pc:sldMk cId="3264283957" sldId="263"/>
            <ac:spMk id="3" creationId="{56486CD8-77B1-FD57-6D08-B69506FEB07C}"/>
          </ac:spMkLst>
        </pc:spChg>
        <pc:picChg chg="add mod ord">
          <ac:chgData name="Zulkanov, Aibar A. [Tengizchevroil]" userId="ea077776-a6b2-4a3e-bbea-1a7194c23d18" providerId="ADAL" clId="{7F8C1D8C-31B8-4770-9C74-61F36CFB547B}" dt="2022-09-13T18:43:07.652" v="86" actId="14100"/>
          <ac:picMkLst>
            <pc:docMk/>
            <pc:sldMk cId="3264283957" sldId="263"/>
            <ac:picMk id="5" creationId="{097719A2-31AA-E8BB-C87A-38604F98591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E26C-9879-922A-9ADB-7A94A68C9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05CB8-67F8-5666-F20D-D51EED0FE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07B73-F6F4-4726-BE23-E613CA5B2082}"/>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5" name="Footer Placeholder 4">
            <a:extLst>
              <a:ext uri="{FF2B5EF4-FFF2-40B4-BE49-F238E27FC236}">
                <a16:creationId xmlns:a16="http://schemas.microsoft.com/office/drawing/2014/main" id="{E3625C69-C14E-8608-CAB2-A4B4F0129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8C004-EB66-9B43-BA20-78AE352B7096}"/>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282746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9C21-C1DA-C05A-E008-0761AF3EC7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4E8DB-94DE-9C69-040B-E4AC4DB0F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D5F53-3ABF-6787-A42A-5FACFD0F9782}"/>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5" name="Footer Placeholder 4">
            <a:extLst>
              <a:ext uri="{FF2B5EF4-FFF2-40B4-BE49-F238E27FC236}">
                <a16:creationId xmlns:a16="http://schemas.microsoft.com/office/drawing/2014/main" id="{6C856DFB-DA9F-3D57-A898-14948C6C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BA353-E03B-772C-0A0B-3590F8CD4805}"/>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414666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AA409A-12AE-1067-A89F-BAC8555EBB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B82BD-589A-8130-4D0A-D9DE983E9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DD65A-B421-B17E-49E2-760B4EF35A74}"/>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5" name="Footer Placeholder 4">
            <a:extLst>
              <a:ext uri="{FF2B5EF4-FFF2-40B4-BE49-F238E27FC236}">
                <a16:creationId xmlns:a16="http://schemas.microsoft.com/office/drawing/2014/main" id="{8CD825F7-D052-AB2C-E1DF-B4CA0F14C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A0269-D6AB-02A5-FF2B-DDE8826F88C0}"/>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258757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6D03-52B6-E809-7088-D0BB1340C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E9636-6B5A-72D8-E26E-3F5703ED7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1B0ED-CC30-9A04-D1EA-7D5C10115C20}"/>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5" name="Footer Placeholder 4">
            <a:extLst>
              <a:ext uri="{FF2B5EF4-FFF2-40B4-BE49-F238E27FC236}">
                <a16:creationId xmlns:a16="http://schemas.microsoft.com/office/drawing/2014/main" id="{6D994DD8-0A49-2DF2-5C9A-44CCF4BAE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0CE2E-3E24-4926-F71E-920F6A00A8A3}"/>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260331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E460-15E7-1EA2-581D-603BB6495C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23785E-9403-A0BC-2611-410274865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DA3EA-55FA-64A4-D7CC-726D7629C292}"/>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5" name="Footer Placeholder 4">
            <a:extLst>
              <a:ext uri="{FF2B5EF4-FFF2-40B4-BE49-F238E27FC236}">
                <a16:creationId xmlns:a16="http://schemas.microsoft.com/office/drawing/2014/main" id="{C7E95A43-4F2C-B523-AA23-28E30EE4E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63735-1D6F-C710-067F-248B22D887D8}"/>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1774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9EC3-2398-4CA1-4306-97D6DA756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9502E-DAB1-9311-0F4D-21EEDE45F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3B025-3550-80D6-ED54-FCED887EF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59D5D0-B875-4974-33C2-567DBC4FCDF9}"/>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6" name="Footer Placeholder 5">
            <a:extLst>
              <a:ext uri="{FF2B5EF4-FFF2-40B4-BE49-F238E27FC236}">
                <a16:creationId xmlns:a16="http://schemas.microsoft.com/office/drawing/2014/main" id="{8F2A676D-FA12-302D-25C0-A525679E3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63AE3-E137-3214-8097-797B86073FB1}"/>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1981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9F4C-940C-E45B-78F7-443C08FA3F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F7161-E212-A583-CF67-E7E9154CE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7338E7-2D68-DC2A-C52F-E0401C16FF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EF34C-E983-15BF-FDC0-1D1F6E5C9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E11FBA-B381-D566-9E54-B88A8AD0C5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ABB8F8-8E64-3235-9180-A99BD53F3700}"/>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8" name="Footer Placeholder 7">
            <a:extLst>
              <a:ext uri="{FF2B5EF4-FFF2-40B4-BE49-F238E27FC236}">
                <a16:creationId xmlns:a16="http://schemas.microsoft.com/office/drawing/2014/main" id="{1AF85B97-DCD6-62D1-74C1-C782F5CA7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1E545B-3840-B957-5C13-A188FDE2E1E7}"/>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327206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4A83-C08A-40C0-147F-A61B326E0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25180E-2F56-6B77-EE89-320C823B52B0}"/>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4" name="Footer Placeholder 3">
            <a:extLst>
              <a:ext uri="{FF2B5EF4-FFF2-40B4-BE49-F238E27FC236}">
                <a16:creationId xmlns:a16="http://schemas.microsoft.com/office/drawing/2014/main" id="{18F35C8F-A719-690B-4437-02683174B9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66E95-2230-0F36-F242-E7E02333E01A}"/>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13659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91D27-C3D8-1EEE-624E-84719B779F3D}"/>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3" name="Footer Placeholder 2">
            <a:extLst>
              <a:ext uri="{FF2B5EF4-FFF2-40B4-BE49-F238E27FC236}">
                <a16:creationId xmlns:a16="http://schemas.microsoft.com/office/drawing/2014/main" id="{E0426D53-F1DE-D8F2-AF3A-9025D747E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82DEE5-135E-A0E6-7AD3-47BC0E76079C}"/>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82097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B033-F871-D407-35B5-E15CFF0AB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DDD10-E202-7978-C2C9-DA04F38E4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C230BB-3EE5-E6A2-8434-5E96E3AFD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4EDCD-C3F0-7633-609F-52FC9A4C09F6}"/>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6" name="Footer Placeholder 5">
            <a:extLst>
              <a:ext uri="{FF2B5EF4-FFF2-40B4-BE49-F238E27FC236}">
                <a16:creationId xmlns:a16="http://schemas.microsoft.com/office/drawing/2014/main" id="{39B71B95-882E-8B52-3871-B132EBDE0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50FC9-8EBE-C917-7925-540BAAF65773}"/>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365383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8264-B056-6B8C-E2B9-E1CE73918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05C42-39EE-69DC-D501-28D524893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10C30-F16E-B5FB-EC0E-395C1A6FA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095D4-3FFA-7653-BA8C-7D138F437803}"/>
              </a:ext>
            </a:extLst>
          </p:cNvPr>
          <p:cNvSpPr>
            <a:spLocks noGrp="1"/>
          </p:cNvSpPr>
          <p:nvPr>
            <p:ph type="dt" sz="half" idx="10"/>
          </p:nvPr>
        </p:nvSpPr>
        <p:spPr/>
        <p:txBody>
          <a:bodyPr/>
          <a:lstStyle/>
          <a:p>
            <a:fld id="{EF43E266-6DD5-4074-AEDD-EC38610CEC69}" type="datetimeFigureOut">
              <a:rPr lang="en-US" smtClean="0"/>
              <a:t>9/13/2022</a:t>
            </a:fld>
            <a:endParaRPr lang="en-US"/>
          </a:p>
        </p:txBody>
      </p:sp>
      <p:sp>
        <p:nvSpPr>
          <p:cNvPr id="6" name="Footer Placeholder 5">
            <a:extLst>
              <a:ext uri="{FF2B5EF4-FFF2-40B4-BE49-F238E27FC236}">
                <a16:creationId xmlns:a16="http://schemas.microsoft.com/office/drawing/2014/main" id="{DEAED27C-79CD-4B55-AD87-A19E294A6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80DBD-83DB-077D-C07E-D19AA68461BE}"/>
              </a:ext>
            </a:extLst>
          </p:cNvPr>
          <p:cNvSpPr>
            <a:spLocks noGrp="1"/>
          </p:cNvSpPr>
          <p:nvPr>
            <p:ph type="sldNum" sz="quarter" idx="12"/>
          </p:nvPr>
        </p:nvSpPr>
        <p:spPr/>
        <p:txBody>
          <a:bodyPr/>
          <a:lstStyle/>
          <a:p>
            <a:fld id="{454EE9D4-7630-4D19-9FE8-73B24455DBC4}" type="slidenum">
              <a:rPr lang="en-US" smtClean="0"/>
              <a:t>‹#›</a:t>
            </a:fld>
            <a:endParaRPr lang="en-US"/>
          </a:p>
        </p:txBody>
      </p:sp>
    </p:spTree>
    <p:extLst>
      <p:ext uri="{BB962C8B-B14F-4D97-AF65-F5344CB8AC3E}">
        <p14:creationId xmlns:p14="http://schemas.microsoft.com/office/powerpoint/2010/main" val="244957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50A8A-437D-36E6-48D6-CBBA566FC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5B8D1-CCB3-62D6-D3D2-24CCD5B04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9CA8B-574A-1F98-B2EC-9FE7FBBD2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3E266-6DD5-4074-AEDD-EC38610CEC69}" type="datetimeFigureOut">
              <a:rPr lang="en-US" smtClean="0"/>
              <a:t>9/13/2022</a:t>
            </a:fld>
            <a:endParaRPr lang="en-US"/>
          </a:p>
        </p:txBody>
      </p:sp>
      <p:sp>
        <p:nvSpPr>
          <p:cNvPr id="5" name="Footer Placeholder 4">
            <a:extLst>
              <a:ext uri="{FF2B5EF4-FFF2-40B4-BE49-F238E27FC236}">
                <a16:creationId xmlns:a16="http://schemas.microsoft.com/office/drawing/2014/main" id="{F4BA359B-8FCD-8611-D328-A1E39A067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1D48B2-014A-3617-55BC-7F9F1E35AD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EE9D4-7630-4D19-9FE8-73B24455DBC4}" type="slidenum">
              <a:rPr lang="en-US" smtClean="0"/>
              <a:t>‹#›</a:t>
            </a:fld>
            <a:endParaRPr lang="en-US"/>
          </a:p>
        </p:txBody>
      </p:sp>
    </p:spTree>
    <p:extLst>
      <p:ext uri="{BB962C8B-B14F-4D97-AF65-F5344CB8AC3E}">
        <p14:creationId xmlns:p14="http://schemas.microsoft.com/office/powerpoint/2010/main" val="2812883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432B-9048-4B24-91DD-7A1C23B5977D}"/>
              </a:ext>
            </a:extLst>
          </p:cNvPr>
          <p:cNvSpPr>
            <a:spLocks noGrp="1"/>
          </p:cNvSpPr>
          <p:nvPr>
            <p:ph type="ctrTitle"/>
          </p:nvPr>
        </p:nvSpPr>
        <p:spPr>
          <a:xfrm>
            <a:off x="1524000" y="1122363"/>
            <a:ext cx="9144000" cy="1719989"/>
          </a:xfrm>
        </p:spPr>
        <p:txBody>
          <a:bodyPr/>
          <a:lstStyle/>
          <a:p>
            <a:r>
              <a:rPr lang="en-US" dirty="0"/>
              <a:t>Loan applicant information</a:t>
            </a:r>
          </a:p>
        </p:txBody>
      </p:sp>
      <p:sp>
        <p:nvSpPr>
          <p:cNvPr id="3" name="Subtitle 2">
            <a:extLst>
              <a:ext uri="{FF2B5EF4-FFF2-40B4-BE49-F238E27FC236}">
                <a16:creationId xmlns:a16="http://schemas.microsoft.com/office/drawing/2014/main" id="{030B2657-9563-846D-6313-9C6903524AEA}"/>
              </a:ext>
            </a:extLst>
          </p:cNvPr>
          <p:cNvSpPr>
            <a:spLocks noGrp="1"/>
          </p:cNvSpPr>
          <p:nvPr>
            <p:ph type="subTitle" idx="1"/>
          </p:nvPr>
        </p:nvSpPr>
        <p:spPr>
          <a:xfrm>
            <a:off x="1524000" y="3602038"/>
            <a:ext cx="9144000" cy="2776728"/>
          </a:xfrm>
        </p:spPr>
        <p:txBody>
          <a:bodyPr>
            <a:normAutofit/>
          </a:bodyPr>
          <a:lstStyle/>
          <a:p>
            <a:r>
              <a:rPr lang="en-US" b="0" i="0" dirty="0">
                <a:solidFill>
                  <a:srgbClr val="24292F"/>
                </a:solidFill>
                <a:effectLst/>
                <a:latin typeface="-apple-system"/>
              </a:rPr>
              <a:t>The data contains loan applicant information collected by a US credit bureau. Each row represents a single loan application and the information gathered on the applicant at the time of the application.</a:t>
            </a:r>
          </a:p>
          <a:p>
            <a:endParaRPr lang="en-US" dirty="0">
              <a:solidFill>
                <a:srgbClr val="24292F"/>
              </a:solidFill>
              <a:latin typeface="-apple-system"/>
            </a:endParaRPr>
          </a:p>
          <a:p>
            <a:r>
              <a:rPr lang="en-US" b="0" i="0" dirty="0">
                <a:solidFill>
                  <a:srgbClr val="24292F"/>
                </a:solidFill>
                <a:effectLst/>
                <a:latin typeface="-apple-system"/>
              </a:rPr>
              <a:t>Historical data are provided on 150,000 borrowers.</a:t>
            </a:r>
            <a:endParaRPr lang="en-US" dirty="0">
              <a:solidFill>
                <a:srgbClr val="24292F"/>
              </a:solidFill>
              <a:latin typeface="-apple-system"/>
            </a:endParaRPr>
          </a:p>
          <a:p>
            <a:endParaRPr lang="en-US" dirty="0"/>
          </a:p>
        </p:txBody>
      </p:sp>
    </p:spTree>
    <p:extLst>
      <p:ext uri="{BB962C8B-B14F-4D97-AF65-F5344CB8AC3E}">
        <p14:creationId xmlns:p14="http://schemas.microsoft.com/office/powerpoint/2010/main" val="222456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DD71D-3FE8-BCCA-5336-0CC9C943D87E}"/>
              </a:ext>
            </a:extLst>
          </p:cNvPr>
          <p:cNvSpPr>
            <a:spLocks noGrp="1"/>
          </p:cNvSpPr>
          <p:nvPr>
            <p:ph type="title"/>
          </p:nvPr>
        </p:nvSpPr>
        <p:spPr>
          <a:xfrm>
            <a:off x="808638" y="386930"/>
            <a:ext cx="9236700" cy="1188950"/>
          </a:xfrm>
        </p:spPr>
        <p:txBody>
          <a:bodyPr anchor="b">
            <a:normAutofit/>
          </a:bodyPr>
          <a:lstStyle/>
          <a:p>
            <a:r>
              <a:rPr lang="en-US" sz="5400" dirty="0"/>
              <a:t>Dictionary</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951036A-624E-3188-1C3C-2450CDE18825}"/>
              </a:ext>
            </a:extLst>
          </p:cNvPr>
          <p:cNvGraphicFramePr>
            <a:graphicFrameLocks noGrp="1"/>
          </p:cNvGraphicFramePr>
          <p:nvPr>
            <p:ph idx="1"/>
            <p:extLst>
              <p:ext uri="{D42A27DB-BD31-4B8C-83A1-F6EECF244321}">
                <p14:modId xmlns:p14="http://schemas.microsoft.com/office/powerpoint/2010/main" val="2914877385"/>
              </p:ext>
            </p:extLst>
          </p:nvPr>
        </p:nvGraphicFramePr>
        <p:xfrm>
          <a:off x="808638" y="2356715"/>
          <a:ext cx="10237142" cy="3840571"/>
        </p:xfrm>
        <a:graphic>
          <a:graphicData uri="http://schemas.openxmlformats.org/drawingml/2006/table">
            <a:tbl>
              <a:tblPr>
                <a:tableStyleId>{ED083AE6-46FA-4A59-8FB0-9F97EB10719F}</a:tableStyleId>
              </a:tblPr>
              <a:tblGrid>
                <a:gridCol w="2661676">
                  <a:extLst>
                    <a:ext uri="{9D8B030D-6E8A-4147-A177-3AD203B41FA5}">
                      <a16:colId xmlns:a16="http://schemas.microsoft.com/office/drawing/2014/main" val="543389551"/>
                    </a:ext>
                  </a:extLst>
                </a:gridCol>
                <a:gridCol w="5949372">
                  <a:extLst>
                    <a:ext uri="{9D8B030D-6E8A-4147-A177-3AD203B41FA5}">
                      <a16:colId xmlns:a16="http://schemas.microsoft.com/office/drawing/2014/main" val="2828707582"/>
                    </a:ext>
                  </a:extLst>
                </a:gridCol>
                <a:gridCol w="1626094">
                  <a:extLst>
                    <a:ext uri="{9D8B030D-6E8A-4147-A177-3AD203B41FA5}">
                      <a16:colId xmlns:a16="http://schemas.microsoft.com/office/drawing/2014/main" val="473455762"/>
                    </a:ext>
                  </a:extLst>
                </a:gridCol>
              </a:tblGrid>
              <a:tr h="0">
                <a:tc>
                  <a:txBody>
                    <a:bodyPr/>
                    <a:lstStyle/>
                    <a:p>
                      <a:pPr algn="l" fontAlgn="ctr">
                        <a:spcBef>
                          <a:spcPts val="0"/>
                        </a:spcBef>
                        <a:spcAft>
                          <a:spcPts val="0"/>
                        </a:spcAft>
                      </a:pPr>
                      <a:r>
                        <a:rPr lang="en-US" sz="1200" b="1" u="none" strike="noStrike">
                          <a:effectLst/>
                        </a:rPr>
                        <a:t>Variable Name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1" u="none" strike="noStrike">
                          <a:effectLst/>
                        </a:rPr>
                        <a:t>Description</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1" u="none" strike="noStrike">
                          <a:effectLst/>
                        </a:rPr>
                        <a:t>Type</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3758814857"/>
                  </a:ext>
                </a:extLst>
              </a:tr>
              <a:tr h="208229">
                <a:tc>
                  <a:txBody>
                    <a:bodyPr/>
                    <a:lstStyle/>
                    <a:p>
                      <a:pPr algn="l" fontAlgn="ctr">
                        <a:spcBef>
                          <a:spcPts val="0"/>
                        </a:spcBef>
                        <a:spcAft>
                          <a:spcPts val="0"/>
                        </a:spcAft>
                      </a:pPr>
                      <a:r>
                        <a:rPr lang="en-US" sz="1200" b="0" u="none" strike="noStrike">
                          <a:effectLst/>
                        </a:rPr>
                        <a:t>SeriousDlqin2yrs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Person experienced 90 days past due delinquency or worse.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Y/N</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1613259161"/>
                  </a:ext>
                </a:extLst>
              </a:tr>
              <a:tr h="503355">
                <a:tc>
                  <a:txBody>
                    <a:bodyPr/>
                    <a:lstStyle/>
                    <a:p>
                      <a:pPr algn="l" fontAlgn="ctr">
                        <a:spcBef>
                          <a:spcPts val="0"/>
                        </a:spcBef>
                        <a:spcAft>
                          <a:spcPts val="0"/>
                        </a:spcAft>
                      </a:pPr>
                      <a:r>
                        <a:rPr lang="en-US" sz="1200" b="0" u="none" strike="noStrike" dirty="0" err="1">
                          <a:effectLst/>
                        </a:rPr>
                        <a:t>RevolvingUtilizationOfUnsecuredLines</a:t>
                      </a:r>
                      <a:endParaRPr lang="en-US" sz="1200" b="0" i="0" u="none" strike="noStrike" dirty="0">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dirty="0">
                          <a:effectLst/>
                        </a:rPr>
                        <a:t>Total balance on credit cards and personal lines of credit except real estate and installment debt (e.g. car loans) divided by the sum of credit limits.</a:t>
                      </a:r>
                      <a:endParaRPr lang="en-US" sz="1200" b="0" i="0" u="none" strike="noStrike" dirty="0">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Percentage</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1707613659"/>
                  </a:ext>
                </a:extLst>
              </a:tr>
              <a:tr h="208229">
                <a:tc>
                  <a:txBody>
                    <a:bodyPr/>
                    <a:lstStyle/>
                    <a:p>
                      <a:pPr algn="l" fontAlgn="ctr">
                        <a:spcBef>
                          <a:spcPts val="0"/>
                        </a:spcBef>
                        <a:spcAft>
                          <a:spcPts val="0"/>
                        </a:spcAft>
                      </a:pPr>
                      <a:r>
                        <a:rPr lang="en-US" sz="1200" b="0" u="none" strike="noStrike">
                          <a:effectLst/>
                        </a:rPr>
                        <a:t>age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Age of borrower in years.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Integer</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3752455934"/>
                  </a:ext>
                </a:extLst>
              </a:tr>
              <a:tr h="355792">
                <a:tc>
                  <a:txBody>
                    <a:bodyPr/>
                    <a:lstStyle/>
                    <a:p>
                      <a:pPr algn="l" fontAlgn="ctr">
                        <a:spcBef>
                          <a:spcPts val="0"/>
                        </a:spcBef>
                        <a:spcAft>
                          <a:spcPts val="0"/>
                        </a:spcAft>
                      </a:pPr>
                      <a:r>
                        <a:rPr lang="en-US" sz="1200" b="0" u="none" strike="noStrike">
                          <a:effectLst/>
                        </a:rPr>
                        <a:t>NumberOfTime30-59DaysPastDueNotWorse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Number of times borrower has been 30-59 days past due but no worse in the last 2 years.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Integer</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1866067470"/>
                  </a:ext>
                </a:extLst>
              </a:tr>
              <a:tr h="355792">
                <a:tc>
                  <a:txBody>
                    <a:bodyPr/>
                    <a:lstStyle/>
                    <a:p>
                      <a:pPr algn="l" fontAlgn="ctr">
                        <a:spcBef>
                          <a:spcPts val="0"/>
                        </a:spcBef>
                        <a:spcAft>
                          <a:spcPts val="0"/>
                        </a:spcAft>
                      </a:pPr>
                      <a:r>
                        <a:rPr lang="en-US" sz="1200" b="0" u="none" strike="noStrike">
                          <a:effectLst/>
                        </a:rPr>
                        <a:t>DebtRatio</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Monthly debt payments, alimony, and living costs divided by monthly gross income.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Percentage</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567450642"/>
                  </a:ext>
                </a:extLst>
              </a:tr>
              <a:tr h="208229">
                <a:tc>
                  <a:txBody>
                    <a:bodyPr/>
                    <a:lstStyle/>
                    <a:p>
                      <a:pPr algn="l" fontAlgn="ctr">
                        <a:spcBef>
                          <a:spcPts val="0"/>
                        </a:spcBef>
                        <a:spcAft>
                          <a:spcPts val="0"/>
                        </a:spcAft>
                      </a:pPr>
                      <a:r>
                        <a:rPr lang="en-US" sz="1200" b="0" u="none" strike="noStrike">
                          <a:effectLst/>
                        </a:rPr>
                        <a:t>MonthlyIncome </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Monthly income.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Dollars</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3939870080"/>
                  </a:ext>
                </a:extLst>
              </a:tr>
              <a:tr h="355792">
                <a:tc>
                  <a:txBody>
                    <a:bodyPr/>
                    <a:lstStyle/>
                    <a:p>
                      <a:pPr algn="l" fontAlgn="ctr">
                        <a:spcBef>
                          <a:spcPts val="0"/>
                        </a:spcBef>
                        <a:spcAft>
                          <a:spcPts val="0"/>
                        </a:spcAft>
                      </a:pPr>
                      <a:r>
                        <a:rPr lang="en-US" sz="1200" b="0" u="none" strike="noStrike">
                          <a:effectLst/>
                        </a:rPr>
                        <a:t>NumberOfOpenCreditLinesAndLoans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Number of open loans (e.g. car loan, mortgage) and lines of credit (e.g. credit cards).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Integer</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146232381"/>
                  </a:ext>
                </a:extLst>
              </a:tr>
              <a:tr h="208229">
                <a:tc>
                  <a:txBody>
                    <a:bodyPr/>
                    <a:lstStyle/>
                    <a:p>
                      <a:pPr algn="l" fontAlgn="ctr">
                        <a:spcBef>
                          <a:spcPts val="0"/>
                        </a:spcBef>
                        <a:spcAft>
                          <a:spcPts val="0"/>
                        </a:spcAft>
                      </a:pPr>
                      <a:r>
                        <a:rPr lang="en-US" sz="1200" b="0" u="none" strike="noStrike">
                          <a:effectLst/>
                        </a:rPr>
                        <a:t>NumberOfTimes90DaysLate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Number of times borrower has been 90 days or more past due.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Integer</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478579256"/>
                  </a:ext>
                </a:extLst>
              </a:tr>
              <a:tr h="355792">
                <a:tc>
                  <a:txBody>
                    <a:bodyPr/>
                    <a:lstStyle/>
                    <a:p>
                      <a:pPr algn="l" fontAlgn="ctr">
                        <a:spcBef>
                          <a:spcPts val="0"/>
                        </a:spcBef>
                        <a:spcAft>
                          <a:spcPts val="0"/>
                        </a:spcAft>
                      </a:pPr>
                      <a:r>
                        <a:rPr lang="en-US" sz="1200" b="0" u="none" strike="noStrike">
                          <a:effectLst/>
                        </a:rPr>
                        <a:t>NumberRealEstateLoansOrLines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Number of mortgage and real estate loans including home equity lines of credit.</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Integer</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1774609021"/>
                  </a:ext>
                </a:extLst>
              </a:tr>
              <a:tr h="355792">
                <a:tc>
                  <a:txBody>
                    <a:bodyPr/>
                    <a:lstStyle/>
                    <a:p>
                      <a:pPr algn="l" fontAlgn="ctr">
                        <a:spcBef>
                          <a:spcPts val="0"/>
                        </a:spcBef>
                        <a:spcAft>
                          <a:spcPts val="0"/>
                        </a:spcAft>
                      </a:pPr>
                      <a:r>
                        <a:rPr lang="en-US" sz="1200" b="0" u="none" strike="noStrike">
                          <a:effectLst/>
                        </a:rPr>
                        <a:t>NumberOfTime60-89DaysPastDueNotWorse</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Number of times borrower has been 60-89 days past due but no worse in the last 2 years.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a:effectLst/>
                        </a:rPr>
                        <a:t>Integer</a:t>
                      </a:r>
                      <a:endParaRPr lang="en-US" sz="1200" b="0" i="0" u="none" strike="noStrike">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3888338546"/>
                  </a:ext>
                </a:extLst>
              </a:tr>
              <a:tr h="355792">
                <a:tc>
                  <a:txBody>
                    <a:bodyPr/>
                    <a:lstStyle/>
                    <a:p>
                      <a:pPr algn="l" fontAlgn="ctr">
                        <a:spcBef>
                          <a:spcPts val="0"/>
                        </a:spcBef>
                        <a:spcAft>
                          <a:spcPts val="0"/>
                        </a:spcAft>
                      </a:pPr>
                      <a:r>
                        <a:rPr lang="en-US" sz="1200" b="0" u="none" strike="noStrike">
                          <a:effectLst/>
                        </a:rPr>
                        <a:t>NumberOfDependents</a:t>
                      </a:r>
                      <a:endParaRPr lang="en-US" sz="1200" b="0" i="0" u="none" strike="noStrike">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dirty="0">
                          <a:effectLst/>
                        </a:rPr>
                        <a:t>Number of dependents in family excluding applicant (spouse, children, etc...).</a:t>
                      </a:r>
                      <a:endParaRPr lang="en-US" sz="1200" b="0" i="0" u="none" strike="noStrike" dirty="0">
                        <a:effectLst/>
                        <a:latin typeface="Arial" panose="020B0604020202020204" pitchFamily="34" charset="0"/>
                      </a:endParaRPr>
                    </a:p>
                  </a:txBody>
                  <a:tcPr marL="41496" marR="41496" marT="19152" marB="19152" anchor="ctr"/>
                </a:tc>
                <a:tc>
                  <a:txBody>
                    <a:bodyPr/>
                    <a:lstStyle/>
                    <a:p>
                      <a:pPr algn="l" fontAlgn="ctr">
                        <a:spcBef>
                          <a:spcPts val="0"/>
                        </a:spcBef>
                        <a:spcAft>
                          <a:spcPts val="0"/>
                        </a:spcAft>
                      </a:pPr>
                      <a:r>
                        <a:rPr lang="en-US" sz="1200" b="0" u="none" strike="noStrike" dirty="0">
                          <a:effectLst/>
                        </a:rPr>
                        <a:t>Integer</a:t>
                      </a:r>
                      <a:endParaRPr lang="en-US" sz="1200" b="0" i="0" u="none" strike="noStrike" dirty="0">
                        <a:effectLst/>
                        <a:latin typeface="Arial" panose="020B0604020202020204" pitchFamily="34" charset="0"/>
                      </a:endParaRPr>
                    </a:p>
                  </a:txBody>
                  <a:tcPr marL="41496" marR="41496" marT="19152" marB="19152" anchor="ctr"/>
                </a:tc>
                <a:extLst>
                  <a:ext uri="{0D108BD9-81ED-4DB2-BD59-A6C34878D82A}">
                    <a16:rowId xmlns:a16="http://schemas.microsoft.com/office/drawing/2014/main" val="211094358"/>
                  </a:ext>
                </a:extLst>
              </a:tr>
            </a:tbl>
          </a:graphicData>
        </a:graphic>
      </p:graphicFrame>
    </p:spTree>
    <p:extLst>
      <p:ext uri="{BB962C8B-B14F-4D97-AF65-F5344CB8AC3E}">
        <p14:creationId xmlns:p14="http://schemas.microsoft.com/office/powerpoint/2010/main" val="405554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193B-4363-E50F-E41D-09192AD8443D}"/>
              </a:ext>
            </a:extLst>
          </p:cNvPr>
          <p:cNvSpPr>
            <a:spLocks noGrp="1"/>
          </p:cNvSpPr>
          <p:nvPr>
            <p:ph type="title"/>
          </p:nvPr>
        </p:nvSpPr>
        <p:spPr/>
        <p:txBody>
          <a:bodyPr/>
          <a:lstStyle/>
          <a:p>
            <a:pPr algn="ctr"/>
            <a:r>
              <a:rPr lang="en-US" b="1" dirty="0"/>
              <a:t>Observations – part 1</a:t>
            </a:r>
          </a:p>
        </p:txBody>
      </p:sp>
      <p:sp>
        <p:nvSpPr>
          <p:cNvPr id="3" name="Content Placeholder 2">
            <a:extLst>
              <a:ext uri="{FF2B5EF4-FFF2-40B4-BE49-F238E27FC236}">
                <a16:creationId xmlns:a16="http://schemas.microsoft.com/office/drawing/2014/main" id="{D31720F3-0F69-9003-D25F-E17B999355BB}"/>
              </a:ext>
            </a:extLst>
          </p:cNvPr>
          <p:cNvSpPr>
            <a:spLocks noGrp="1"/>
          </p:cNvSpPr>
          <p:nvPr>
            <p:ph idx="1"/>
          </p:nvPr>
        </p:nvSpPr>
        <p:spPr>
          <a:xfrm>
            <a:off x="838200" y="1421176"/>
            <a:ext cx="10515600" cy="4755787"/>
          </a:xfrm>
        </p:spPr>
        <p:txBody>
          <a:bodyPr>
            <a:normAutofit/>
          </a:bodyPr>
          <a:lstStyle/>
          <a:p>
            <a:r>
              <a:rPr lang="en-US" sz="2400" b="1" dirty="0" err="1"/>
              <a:t>MonthlyIncome</a:t>
            </a:r>
            <a:r>
              <a:rPr lang="en-US" sz="2400" b="1" dirty="0"/>
              <a:t> and </a:t>
            </a:r>
            <a:r>
              <a:rPr lang="en-US" sz="2400" b="1" dirty="0" err="1"/>
              <a:t>NumberOfDependents</a:t>
            </a:r>
            <a:r>
              <a:rPr lang="en-US" sz="2400" b="1" dirty="0"/>
              <a:t> have 29731 (19.82%) and 3924 (2.61%) null values respectively</a:t>
            </a:r>
          </a:p>
          <a:p>
            <a:r>
              <a:rPr lang="en-US" sz="2400" b="1" dirty="0"/>
              <a:t>NumberOfTimes90DaysLate, NumberOfTime60-89DaysPastDueNotWorse, NumberOfTime30-59DaysPastDueNotWorse share the same values, specifically 96 and 98.</a:t>
            </a:r>
          </a:p>
          <a:p>
            <a:pPr lvl="1"/>
            <a:r>
              <a:rPr lang="en-US" sz="2000" dirty="0"/>
              <a:t>We can see that sharing the same values of 96 and 98 respectively is not logical since trivial calculations can reveal that being 30 days past due for 96 times for a single person within a timespan of 2 years is not possible.</a:t>
            </a:r>
          </a:p>
          <a:p>
            <a:r>
              <a:rPr lang="en-US" sz="2400" b="1" dirty="0" err="1"/>
              <a:t>RevolvingUtilizationOfUnsecuredLines</a:t>
            </a:r>
            <a:endParaRPr lang="en-US" sz="2000" b="1" dirty="0"/>
          </a:p>
          <a:p>
            <a:pPr lvl="1"/>
            <a:r>
              <a:rPr lang="en-US" sz="2000" dirty="0"/>
              <a:t>Defined as ratio of the total amount of money owed to total credit limit distribution of values is right-skewed, consider removing outliers</a:t>
            </a:r>
          </a:p>
          <a:p>
            <a:pPr lvl="1"/>
            <a:r>
              <a:rPr lang="en-US" sz="2000" dirty="0"/>
              <a:t>The minimum value of this column is set to 13, the proportion of defaulters is smaller than that belonging to the pool of clients with total amount of money owed not exceeding total credit limit. </a:t>
            </a:r>
            <a:endParaRPr lang="en-US" sz="2800" dirty="0"/>
          </a:p>
        </p:txBody>
      </p:sp>
    </p:spTree>
    <p:extLst>
      <p:ext uri="{BB962C8B-B14F-4D97-AF65-F5344CB8AC3E}">
        <p14:creationId xmlns:p14="http://schemas.microsoft.com/office/powerpoint/2010/main" val="250044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193B-4363-E50F-E41D-09192AD8443D}"/>
              </a:ext>
            </a:extLst>
          </p:cNvPr>
          <p:cNvSpPr>
            <a:spLocks noGrp="1"/>
          </p:cNvSpPr>
          <p:nvPr>
            <p:ph type="title"/>
          </p:nvPr>
        </p:nvSpPr>
        <p:spPr/>
        <p:txBody>
          <a:bodyPr/>
          <a:lstStyle/>
          <a:p>
            <a:pPr algn="ctr"/>
            <a:r>
              <a:rPr lang="en-US" b="1" dirty="0"/>
              <a:t>Observations – part 2</a:t>
            </a:r>
          </a:p>
        </p:txBody>
      </p:sp>
      <p:sp>
        <p:nvSpPr>
          <p:cNvPr id="3" name="Content Placeholder 2">
            <a:extLst>
              <a:ext uri="{FF2B5EF4-FFF2-40B4-BE49-F238E27FC236}">
                <a16:creationId xmlns:a16="http://schemas.microsoft.com/office/drawing/2014/main" id="{D31720F3-0F69-9003-D25F-E17B999355BB}"/>
              </a:ext>
            </a:extLst>
          </p:cNvPr>
          <p:cNvSpPr>
            <a:spLocks noGrp="1"/>
          </p:cNvSpPr>
          <p:nvPr>
            <p:ph idx="1"/>
          </p:nvPr>
        </p:nvSpPr>
        <p:spPr>
          <a:xfrm>
            <a:off x="838200" y="1421176"/>
            <a:ext cx="10515600" cy="4755787"/>
          </a:xfrm>
        </p:spPr>
        <p:txBody>
          <a:bodyPr>
            <a:normAutofit/>
          </a:bodyPr>
          <a:lstStyle/>
          <a:p>
            <a:r>
              <a:rPr lang="en-US" sz="2400" b="1" dirty="0" err="1"/>
              <a:t>DebtRatio</a:t>
            </a:r>
            <a:endParaRPr lang="en-US" sz="2400" b="1" dirty="0"/>
          </a:p>
          <a:p>
            <a:pPr lvl="1"/>
            <a:r>
              <a:rPr lang="en-US" sz="2000" dirty="0"/>
              <a:t>2.5% of clients owe around 3490 or more times what they own</a:t>
            </a:r>
          </a:p>
          <a:p>
            <a:pPr lvl="1"/>
            <a:r>
              <a:rPr lang="en-US" sz="2000" dirty="0"/>
              <a:t>For the people who have monthly income in this 2.5%, only 185 people have values for their monthly incomes and the values are either 0 or 1.</a:t>
            </a:r>
          </a:p>
          <a:p>
            <a:pPr lvl="1"/>
            <a:r>
              <a:rPr lang="en-US" sz="2000" dirty="0"/>
              <a:t>There are 164 out of these 185 people who are of two different types, first with no monthly income and does not default and second with monthly income and does default.</a:t>
            </a:r>
          </a:p>
          <a:p>
            <a:r>
              <a:rPr lang="en-US" sz="2400" b="1" dirty="0" err="1"/>
              <a:t>MonthlyIncome</a:t>
            </a:r>
            <a:endParaRPr lang="en-US" sz="2400" b="1" dirty="0"/>
          </a:p>
          <a:p>
            <a:pPr lvl="1"/>
            <a:r>
              <a:rPr lang="en-US" sz="2000" dirty="0"/>
              <a:t>Distribution of values is skewed, you can consider imputation with median.</a:t>
            </a:r>
          </a:p>
          <a:p>
            <a:pPr lvl="1"/>
            <a:r>
              <a:rPr lang="en-US" sz="2000" dirty="0"/>
              <a:t>You can also consider imputing with normally distributed values with its mean and standard deviation.</a:t>
            </a:r>
          </a:p>
          <a:p>
            <a:pPr lvl="1"/>
            <a:endParaRPr lang="en-US" sz="1200" dirty="0"/>
          </a:p>
        </p:txBody>
      </p:sp>
    </p:spTree>
    <p:extLst>
      <p:ext uri="{BB962C8B-B14F-4D97-AF65-F5344CB8AC3E}">
        <p14:creationId xmlns:p14="http://schemas.microsoft.com/office/powerpoint/2010/main" val="398680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E715-A166-5774-3FAC-848AEA2F4C35}"/>
              </a:ext>
            </a:extLst>
          </p:cNvPr>
          <p:cNvSpPr>
            <a:spLocks noGrp="1"/>
          </p:cNvSpPr>
          <p:nvPr>
            <p:ph type="title"/>
          </p:nvPr>
        </p:nvSpPr>
        <p:spPr/>
        <p:txBody>
          <a:bodyPr>
            <a:normAutofit/>
          </a:bodyPr>
          <a:lstStyle/>
          <a:p>
            <a:pPr algn="ctr"/>
            <a:r>
              <a:rPr lang="en-US" b="1" dirty="0"/>
              <a:t>Latest data location</a:t>
            </a:r>
            <a:br>
              <a:rPr lang="en-US" b="1" dirty="0"/>
            </a:br>
            <a:r>
              <a:rPr lang="en-US" sz="2200" dirty="0"/>
              <a:t>https://pdleuwprod.dfs.core.windows.net/raw/101_uscb/credit-scores/current/*.parquet</a:t>
            </a:r>
            <a:endParaRPr lang="en-US" dirty="0"/>
          </a:p>
        </p:txBody>
      </p:sp>
      <p:pic>
        <p:nvPicPr>
          <p:cNvPr id="5" name="Content Placeholder 4">
            <a:extLst>
              <a:ext uri="{FF2B5EF4-FFF2-40B4-BE49-F238E27FC236}">
                <a16:creationId xmlns:a16="http://schemas.microsoft.com/office/drawing/2014/main" id="{C47ED212-96E4-47B4-BEF9-2D40A288515A}"/>
              </a:ext>
            </a:extLst>
          </p:cNvPr>
          <p:cNvPicPr>
            <a:picLocks noGrp="1" noChangeAspect="1"/>
          </p:cNvPicPr>
          <p:nvPr>
            <p:ph idx="1"/>
          </p:nvPr>
        </p:nvPicPr>
        <p:blipFill>
          <a:blip r:embed="rId2"/>
          <a:stretch>
            <a:fillRect/>
          </a:stretch>
        </p:blipFill>
        <p:spPr>
          <a:xfrm>
            <a:off x="793458" y="1825624"/>
            <a:ext cx="9743427" cy="4773479"/>
          </a:xfrm>
        </p:spPr>
      </p:pic>
    </p:spTree>
    <p:extLst>
      <p:ext uri="{BB962C8B-B14F-4D97-AF65-F5344CB8AC3E}">
        <p14:creationId xmlns:p14="http://schemas.microsoft.com/office/powerpoint/2010/main" val="385804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C074-F099-5593-DBE8-244D024E1FD8}"/>
              </a:ext>
            </a:extLst>
          </p:cNvPr>
          <p:cNvSpPr>
            <a:spLocks noGrp="1"/>
          </p:cNvSpPr>
          <p:nvPr>
            <p:ph type="title"/>
          </p:nvPr>
        </p:nvSpPr>
        <p:spPr/>
        <p:txBody>
          <a:bodyPr>
            <a:normAutofit/>
          </a:bodyPr>
          <a:lstStyle/>
          <a:p>
            <a:pPr algn="ctr"/>
            <a:r>
              <a:rPr lang="en-US" b="1" dirty="0"/>
              <a:t>Historical data location</a:t>
            </a:r>
            <a:br>
              <a:rPr lang="en-US" dirty="0"/>
            </a:br>
            <a:r>
              <a:rPr lang="en-US" sz="1800" dirty="0"/>
              <a:t>https://pdleuwprod.dfs.core.windows.net/raw/ 101_uscb/</a:t>
            </a:r>
            <a:r>
              <a:rPr lang="en-US" sz="1800" dirty="0" err="1"/>
              <a:t>credit_scores</a:t>
            </a:r>
            <a:r>
              <a:rPr lang="en-US" sz="1800" dirty="0"/>
              <a:t>/full/</a:t>
            </a:r>
            <a:r>
              <a:rPr lang="en-US" sz="1800" dirty="0" err="1"/>
              <a:t>yyyy</a:t>
            </a:r>
            <a:r>
              <a:rPr lang="en-US" sz="1800" dirty="0"/>
              <a:t>/mm/dd/HH/*.parquet</a:t>
            </a:r>
            <a:endParaRPr lang="en-US" dirty="0"/>
          </a:p>
        </p:txBody>
      </p:sp>
      <p:pic>
        <p:nvPicPr>
          <p:cNvPr id="5" name="Content Placeholder 4">
            <a:extLst>
              <a:ext uri="{FF2B5EF4-FFF2-40B4-BE49-F238E27FC236}">
                <a16:creationId xmlns:a16="http://schemas.microsoft.com/office/drawing/2014/main" id="{097719A2-31AA-E8BB-C87A-38604F985917}"/>
              </a:ext>
            </a:extLst>
          </p:cNvPr>
          <p:cNvPicPr>
            <a:picLocks noGrp="1" noChangeAspect="1"/>
          </p:cNvPicPr>
          <p:nvPr>
            <p:ph idx="1"/>
          </p:nvPr>
        </p:nvPicPr>
        <p:blipFill>
          <a:blip r:embed="rId2"/>
          <a:stretch>
            <a:fillRect/>
          </a:stretch>
        </p:blipFill>
        <p:spPr>
          <a:xfrm>
            <a:off x="1302389" y="1688502"/>
            <a:ext cx="8822112" cy="5064838"/>
          </a:xfrm>
        </p:spPr>
      </p:pic>
    </p:spTree>
    <p:extLst>
      <p:ext uri="{BB962C8B-B14F-4D97-AF65-F5344CB8AC3E}">
        <p14:creationId xmlns:p14="http://schemas.microsoft.com/office/powerpoint/2010/main" val="326428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427E-81E0-11B5-781F-33DD82AC7C3F}"/>
              </a:ext>
            </a:extLst>
          </p:cNvPr>
          <p:cNvSpPr>
            <a:spLocks noGrp="1"/>
          </p:cNvSpPr>
          <p:nvPr>
            <p:ph type="title"/>
          </p:nvPr>
        </p:nvSpPr>
        <p:spPr/>
        <p:txBody>
          <a:bodyPr/>
          <a:lstStyle/>
          <a:p>
            <a:pPr algn="ctr"/>
            <a:r>
              <a:rPr lang="en-US" b="1" dirty="0"/>
              <a:t>Data Exploration</a:t>
            </a:r>
            <a:br>
              <a:rPr lang="en-US" dirty="0"/>
            </a:br>
            <a:r>
              <a:rPr lang="en-US" sz="2800" dirty="0"/>
              <a:t>Synapse Analytics instance: </a:t>
            </a:r>
            <a:r>
              <a:rPr lang="en-US" sz="2800" dirty="0" err="1"/>
              <a:t>pdlsynprod</a:t>
            </a:r>
            <a:r>
              <a:rPr lang="en-US" sz="2800" dirty="0"/>
              <a:t>, use Serverless SQL Pool.</a:t>
            </a:r>
            <a:endParaRPr lang="en-US" dirty="0"/>
          </a:p>
        </p:txBody>
      </p:sp>
      <p:pic>
        <p:nvPicPr>
          <p:cNvPr id="7" name="Content Placeholder 6">
            <a:extLst>
              <a:ext uri="{FF2B5EF4-FFF2-40B4-BE49-F238E27FC236}">
                <a16:creationId xmlns:a16="http://schemas.microsoft.com/office/drawing/2014/main" id="{EA662EC0-62BC-DB4A-EE4D-9043E6C76A51}"/>
              </a:ext>
            </a:extLst>
          </p:cNvPr>
          <p:cNvPicPr>
            <a:picLocks noGrp="1" noChangeAspect="1"/>
          </p:cNvPicPr>
          <p:nvPr>
            <p:ph idx="1"/>
          </p:nvPr>
        </p:nvPicPr>
        <p:blipFill>
          <a:blip r:embed="rId2"/>
          <a:stretch>
            <a:fillRect/>
          </a:stretch>
        </p:blipFill>
        <p:spPr>
          <a:xfrm>
            <a:off x="838200" y="1825625"/>
            <a:ext cx="10515599" cy="5017770"/>
          </a:xfrm>
        </p:spPr>
      </p:pic>
    </p:spTree>
    <p:extLst>
      <p:ext uri="{BB962C8B-B14F-4D97-AF65-F5344CB8AC3E}">
        <p14:creationId xmlns:p14="http://schemas.microsoft.com/office/powerpoint/2010/main" val="422687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A177-5D29-E849-FD07-17BC09441B33}"/>
              </a:ext>
            </a:extLst>
          </p:cNvPr>
          <p:cNvSpPr>
            <a:spLocks noGrp="1"/>
          </p:cNvSpPr>
          <p:nvPr>
            <p:ph type="title"/>
          </p:nvPr>
        </p:nvSpPr>
        <p:spPr/>
        <p:txBody>
          <a:bodyPr/>
          <a:lstStyle/>
          <a:p>
            <a:pPr algn="ctr"/>
            <a:r>
              <a:rPr lang="en-US" b="1" dirty="0"/>
              <a:t>Data Access Request</a:t>
            </a:r>
          </a:p>
        </p:txBody>
      </p:sp>
      <p:sp>
        <p:nvSpPr>
          <p:cNvPr id="3" name="Content Placeholder 2">
            <a:extLst>
              <a:ext uri="{FF2B5EF4-FFF2-40B4-BE49-F238E27FC236}">
                <a16:creationId xmlns:a16="http://schemas.microsoft.com/office/drawing/2014/main" id="{C8BA6A81-7A51-7A0C-FB4B-AA0F97AD61D0}"/>
              </a:ext>
            </a:extLst>
          </p:cNvPr>
          <p:cNvSpPr>
            <a:spLocks noGrp="1"/>
          </p:cNvSpPr>
          <p:nvPr>
            <p:ph idx="1"/>
          </p:nvPr>
        </p:nvSpPr>
        <p:spPr/>
        <p:txBody>
          <a:bodyPr>
            <a:normAutofit/>
          </a:bodyPr>
          <a:lstStyle/>
          <a:p>
            <a:r>
              <a:rPr lang="en-US" sz="2400" dirty="0"/>
              <a:t>Since data is located at raw folder </a:t>
            </a:r>
            <a:r>
              <a:rPr lang="en-US" sz="2400" b="1" dirty="0"/>
              <a:t>101_uscb</a:t>
            </a:r>
            <a:r>
              <a:rPr lang="en-US" sz="2400" dirty="0"/>
              <a:t>, access should be requested from its Informational Steward – John Doe. </a:t>
            </a:r>
          </a:p>
          <a:p>
            <a:r>
              <a:rPr lang="en-US" sz="2400" dirty="0"/>
              <a:t>Access can be granted to Azure Active Directory groups , service principals, and managed identities.</a:t>
            </a:r>
          </a:p>
          <a:p>
            <a:r>
              <a:rPr lang="en-US" sz="2400" dirty="0"/>
              <a:t>If you need personal access, specify an Azure Active Directory group (AAD) of which you should be a member.</a:t>
            </a:r>
          </a:p>
          <a:p>
            <a:r>
              <a:rPr lang="en-US" sz="2400" dirty="0"/>
              <a:t>If you need programmatic access – use either service principals or managed identities, they also can be included as members in AAD groups.</a:t>
            </a:r>
          </a:p>
        </p:txBody>
      </p:sp>
    </p:spTree>
    <p:extLst>
      <p:ext uri="{BB962C8B-B14F-4D97-AF65-F5344CB8AC3E}">
        <p14:creationId xmlns:p14="http://schemas.microsoft.com/office/powerpoint/2010/main" val="361786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664</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Loan applicant information</vt:lpstr>
      <vt:lpstr>Dictionary</vt:lpstr>
      <vt:lpstr>Observations – part 1</vt:lpstr>
      <vt:lpstr>Observations – part 2</vt:lpstr>
      <vt:lpstr>Latest data location https://pdleuwprod.dfs.core.windows.net/raw/101_uscb/credit-scores/current/*.parquet</vt:lpstr>
      <vt:lpstr>Historical data location https://pdleuwprod.dfs.core.windows.net/raw/ 101_uscb/credit_scores/full/yyyy/mm/dd/HH/*.parquet</vt:lpstr>
      <vt:lpstr>Data Exploration Synapse Analytics instance: pdlsynprod, use Serverless SQL Pool.</vt:lpstr>
      <vt:lpstr>Data Access Request</vt:lpstr>
    </vt:vector>
  </TitlesOfParts>
  <Company>Chevron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applicant information</dc:title>
  <dc:creator>Zulkanov, Aibar A. [Tengizchevroil]</dc:creator>
  <cp:lastModifiedBy>Zulkanov, Aibar A. [Tengizchevroil]</cp:lastModifiedBy>
  <cp:revision>1</cp:revision>
  <dcterms:created xsi:type="dcterms:W3CDTF">2022-09-13T14:36:41Z</dcterms:created>
  <dcterms:modified xsi:type="dcterms:W3CDTF">2022-09-13T18:54:24Z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4db608-ddec-4a44-8ad7-7d5a79b7448e_Enabled">
    <vt:lpwstr>true</vt:lpwstr>
  </property>
  <property fmtid="{D5CDD505-2E9C-101B-9397-08002B2CF9AE}" pid="3" name="MSIP_Label_6e4db608-ddec-4a44-8ad7-7d5a79b7448e_SetDate">
    <vt:lpwstr>2022-09-13T14:36:42Z</vt:lpwstr>
  </property>
  <property fmtid="{D5CDD505-2E9C-101B-9397-08002B2CF9AE}" pid="4" name="MSIP_Label_6e4db608-ddec-4a44-8ad7-7d5a79b7448e_Method">
    <vt:lpwstr>Standard</vt:lpwstr>
  </property>
  <property fmtid="{D5CDD505-2E9C-101B-9397-08002B2CF9AE}" pid="5" name="MSIP_Label_6e4db608-ddec-4a44-8ad7-7d5a79b7448e_Name">
    <vt:lpwstr>Internal</vt:lpwstr>
  </property>
  <property fmtid="{D5CDD505-2E9C-101B-9397-08002B2CF9AE}" pid="6" name="MSIP_Label_6e4db608-ddec-4a44-8ad7-7d5a79b7448e_SiteId">
    <vt:lpwstr>fd799da1-bfc1-4234-a91c-72b3a1cb9e26</vt:lpwstr>
  </property>
  <property fmtid="{D5CDD505-2E9C-101B-9397-08002B2CF9AE}" pid="7" name="MSIP_Label_6e4db608-ddec-4a44-8ad7-7d5a79b7448e_ActionId">
    <vt:lpwstr>7523cec2-cda0-46e1-a4f7-4d613f8cb2c3</vt:lpwstr>
  </property>
  <property fmtid="{D5CDD505-2E9C-101B-9397-08002B2CF9AE}" pid="8" name="MSIP_Label_6e4db608-ddec-4a44-8ad7-7d5a79b7448e_ContentBits">
    <vt:lpwstr>0</vt:lpwstr>
  </property>
</Properties>
</file>