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466" r:id="rId4"/>
    <p:sldId id="500" r:id="rId5"/>
    <p:sldId id="612" r:id="rId6"/>
    <p:sldId id="519" r:id="rId7"/>
    <p:sldId id="520" r:id="rId8"/>
    <p:sldId id="625" r:id="rId9"/>
    <p:sldId id="522" r:id="rId10"/>
    <p:sldId id="619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24" r:id="rId31"/>
    <p:sldId id="616" r:id="rId32"/>
    <p:sldId id="617" r:id="rId33"/>
    <p:sldId id="618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466"/>
            <p14:sldId id="500"/>
          </p14:sldIdLst>
        </p14:section>
        <p14:section name="jQuery Overview" id="{13C67FD4-2B9F-49BD-9771-70FAC46174E5}">
          <p14:sldIdLst>
            <p14:sldId id="612"/>
            <p14:sldId id="519"/>
            <p14:sldId id="520"/>
            <p14:sldId id="625"/>
          </p14:sldIdLst>
        </p14:section>
        <p14:section name="jQuery Selectors" id="{A3BEAEA2-F36C-4F25-8356-15B9EBC8904C}">
          <p14:sldIdLst>
            <p14:sldId id="522"/>
            <p14:sldId id="619"/>
            <p14:sldId id="626"/>
            <p14:sldId id="627"/>
            <p14:sldId id="628"/>
            <p14:sldId id="629"/>
            <p14:sldId id="630"/>
            <p14:sldId id="631"/>
            <p14:sldId id="632"/>
          </p14:sldIdLst>
        </p14:section>
        <p14:section name="Alter DOM with jQuery" id="{10CB48F5-90D1-4A5F-960F-C137B1AEEF84}">
          <p14:sldIdLst>
            <p14:sldId id="633"/>
            <p14:sldId id="634"/>
            <p14:sldId id="635"/>
          </p14:sldIdLst>
        </p14:section>
        <p14:section name="Handling Events with jQuery" id="{2FD8E996-B9EA-41E2-A6C9-E61E204A5805}">
          <p14:sldIdLst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</p14:sldIdLst>
        </p14:section>
        <p14:section name="Conclusion" id="{CAD93B16-9430-4CD6-BD17-69844E1E5D8E}">
          <p14:sldIdLst>
            <p14:sldId id="624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54E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94595" autoAdjust="0"/>
  </p:normalViewPr>
  <p:slideViewPr>
    <p:cSldViewPr>
      <p:cViewPr varScale="1">
        <p:scale>
          <a:sx n="69" d="100"/>
          <a:sy n="69" d="100"/>
        </p:scale>
        <p:origin x="72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4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5634-9233-4ED8-9609-97B9157E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ADB041-791C-4FFD-92F4-CDDDBAC6103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6A2A29-2DA1-4106-819A-CA628C3FC91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jquer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587804">
            <a:off x="6050057" y="3832623"/>
            <a:ext cx="18473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87070A-8520-4053-921E-C5467AD48C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7224" y="3859125"/>
            <a:ext cx="2253081" cy="2438400"/>
          </a:xfrm>
          <a:prstGeom prst="rect">
            <a:avLst/>
          </a:prstGeom>
        </p:spPr>
      </p:pic>
      <p:pic>
        <p:nvPicPr>
          <p:cNvPr id="14" name="Picture 13">
            <a:hlinkClick r:id="rId7" tooltip="Software University Foundation"/>
            <a:extLst>
              <a:ext uri="{FF2B5EF4-FFF2-40B4-BE49-F238E27FC236}">
                <a16:creationId xmlns:a16="http://schemas.microsoft.com/office/drawing/2014/main" id="{422F4C65-4ACA-4072-A93C-D014396E72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205368"/>
            <a:ext cx="2175525" cy="5426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7" name="Title 4"/>
          <p:cNvSpPr>
            <a:spLocks noGrp="1"/>
          </p:cNvSpPr>
          <p:nvPr>
            <p:ph type="ctrTitle"/>
          </p:nvPr>
        </p:nvSpPr>
        <p:spPr>
          <a:xfrm>
            <a:off x="3351212" y="6477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jQuery Library</a:t>
            </a:r>
          </a:p>
        </p:txBody>
      </p:sp>
      <p:sp>
        <p:nvSpPr>
          <p:cNvPr id="18" name="Subtitle 5"/>
          <p:cNvSpPr>
            <a:spLocks noGrp="1"/>
          </p:cNvSpPr>
          <p:nvPr>
            <p:ph type="subTitle" idx="1"/>
          </p:nvPr>
        </p:nvSpPr>
        <p:spPr>
          <a:xfrm>
            <a:off x="3351212" y="1819274"/>
            <a:ext cx="8125251" cy="1185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jQuery Library, Selectors, DOM Manipulation,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986296">
            <a:off x="4963444" y="3662085"/>
            <a:ext cx="109010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jQuery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5683390" y="4760799"/>
            <a:ext cx="1023221" cy="10232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" descr="http://jstricks.com/wp-content/uploads/2014/07/jquery-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361" y="3737443"/>
            <a:ext cx="4397844" cy="2557337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413" y="5015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('li:eq(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third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414" y="1209472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Even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6812" y="1210769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Odd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4" y="1975937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First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6813" y="1971716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Last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5777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(:checked)')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Elements not matching the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4" y="3491251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('li:has(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inside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3" y="4248542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('li:contains("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given 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2737937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first child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2539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An HTML page holds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of text items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[Extract Text]</a:t>
            </a:r>
            <a:r>
              <a:rPr lang="en-US" dirty="0"/>
              <a:t> button</a:t>
            </a:r>
          </a:p>
          <a:p>
            <a:r>
              <a:rPr lang="en-US" dirty="0"/>
              <a:t>Write a JS function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display all list items</a:t>
            </a:r>
            <a:r>
              <a:rPr lang="en-US" dirty="0"/>
              <a:t>, separated by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Text from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10" y="2819400"/>
            <a:ext cx="4411028" cy="3415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72" y="2819400"/>
            <a:ext cx="4411028" cy="3415665"/>
          </a:xfrm>
          <a:prstGeom prst="rect">
            <a:avLst/>
          </a:prstGeom>
        </p:spPr>
      </p:pic>
      <p:sp>
        <p:nvSpPr>
          <p:cNvPr id="7" name="Arrow: Right 10"/>
          <p:cNvSpPr/>
          <p:nvPr/>
        </p:nvSpPr>
        <p:spPr>
          <a:xfrm>
            <a:off x="5852855" y="437483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810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Text from List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0958" y="1338930"/>
            <a:ext cx="5486398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56" y="1800749"/>
            <a:ext cx="4852131" cy="37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Text from List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4" y="1365277"/>
            <a:ext cx="10667998" cy="4354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extractText()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items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ul#items 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(", 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#result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(items);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340" y="2809672"/>
            <a:ext cx="3594966" cy="27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Search in List</a:t>
            </a:r>
          </a:p>
        </p:txBody>
      </p:sp>
      <p:sp>
        <p:nvSpPr>
          <p:cNvPr id="4" name="Content Placeholder 1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A HTML page holds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 of towns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search box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[Search]</a:t>
            </a:r>
            <a:r>
              <a:rPr lang="en-US" sz="3200" dirty="0"/>
              <a:t> button</a:t>
            </a:r>
          </a:p>
          <a:p>
            <a:r>
              <a:rPr lang="en-US" sz="3200" dirty="0"/>
              <a:t>Write a JS function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highlight all towns </a:t>
            </a:r>
            <a:r>
              <a:rPr lang="en-US" sz="3200" dirty="0"/>
              <a:t>holding the search text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23" y="2821064"/>
            <a:ext cx="4310444" cy="3388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18" y="2821064"/>
            <a:ext cx="4044594" cy="3388424"/>
          </a:xfrm>
          <a:prstGeom prst="rect">
            <a:avLst/>
          </a:prstGeom>
        </p:spPr>
      </p:pic>
      <p:sp>
        <p:nvSpPr>
          <p:cNvPr id="7" name="Arrow: Right 14"/>
          <p:cNvSpPr/>
          <p:nvPr/>
        </p:nvSpPr>
        <p:spPr>
          <a:xfrm>
            <a:off x="5964286" y="4362876"/>
            <a:ext cx="4556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368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Search in List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1212843"/>
            <a:ext cx="10668002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&gt;Sofia&lt;/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&gt;Pleven&lt;/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&gt;Varna&lt;/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&gt;Plovdiv&lt;/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type="text"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searchText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search()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"&gt;Search&lt;/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340" y="1361872"/>
            <a:ext cx="358658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Search in List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1005" y="1086896"/>
            <a:ext cx="10826816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searchText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('#searchText').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matches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("#towns li").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((index, item) =&gt;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(item.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.includes(searchText))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$(item)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.css("font-weight", "bold");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matches++;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$(item)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.css("font-weight", "");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('#result').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(matches + " matches found.");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8284" y="4818200"/>
            <a:ext cx="9654328" cy="820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Altering the DOM with jQuery</a:t>
            </a:r>
            <a:endParaRPr lang="en-US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88284" y="5681766"/>
            <a:ext cx="9654328" cy="71903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Adding and Removing DOM Elements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http://hort.ifas.ufl.edu/woody/images/largecut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447800"/>
            <a:ext cx="3739376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najadavidgroup.com/images/re_afforestation/re_affores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36" y="1447800"/>
            <a:ext cx="2689576" cy="280987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8186" y="2419050"/>
            <a:ext cx="2482626" cy="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 the parent element, then use: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2260" y="5218164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('#wrapper div').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2700" noProof="1">
                <a:solidFill>
                  <a:srgbClr val="FBEEDC"/>
                </a:solidFill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2260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rgbClr val="FBEEDC"/>
                </a:solidFill>
              </a:rPr>
              <a:t>&lt;div id="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wrapper</a:t>
            </a:r>
            <a:r>
              <a:rPr lang="en-US" sz="2700" noProof="1">
                <a:solidFill>
                  <a:srgbClr val="FBEEDC"/>
                </a:solidFill>
              </a:rPr>
              <a:t>"&gt;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&lt;div&gt;Hello,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&lt;div&gt;Goodbye,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2260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('&lt;h1&gt;Greetings&lt;/h1&gt;').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prependTo</a:t>
            </a:r>
            <a:r>
              <a:rPr lang="en-US" sz="2700" noProof="1">
                <a:solidFill>
                  <a:srgbClr val="FBEEDC"/>
                </a:solidFill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1" y="1181912"/>
            <a:ext cx="4798868" cy="3895659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1877" y="1255455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div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('&lt;div&gt;');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sz="3200" noProof="1">
                <a:solidFill>
                  <a:srgbClr val="FBEEDC"/>
                </a:solidFill>
              </a:rPr>
              <a:t>('I am a new div.');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('background', 'blue');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('color', 'white');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(document.body).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1877" y="4180582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paragraph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('&lt;p&gt;Some text&lt;/p&gt;');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paragraph</a:t>
            </a:r>
            <a:r>
              <a:rPr lang="bg-BG" sz="3200" noProof="1">
                <a:solidFill>
                  <a:srgbClr val="FBEEDC"/>
                </a:solidFill>
              </a:rPr>
              <a:t>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1877" y="5628382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Selectors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DOM Manipulation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Handling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1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5496" y="398972"/>
            <a:ext cx="2045212" cy="20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290" y="4495800"/>
            <a:ext cx="1760965" cy="1760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7262">
            <a:off x="9436835" y="1453105"/>
            <a:ext cx="1211868" cy="12118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75" y="2878487"/>
            <a:ext cx="3447560" cy="35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607791" y="4857344"/>
            <a:ext cx="8938472" cy="82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jQuery Events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607791" y="5727408"/>
            <a:ext cx="8938472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Handling Events with Ease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Резултат с изображение за jquery event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88" y="1204649"/>
            <a:ext cx="5564276" cy="3291151"/>
          </a:xfrm>
          <a:prstGeom prst="roundRect">
            <a:avLst>
              <a:gd name="adj" fmla="val 2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Attaching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236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"this"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236" y="584794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off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Removing event handler from certain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769507"/>
            <a:ext cx="1066988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&lt;head&gt;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&lt;link rel="stylesheet" href="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link-buttons.css</a:t>
            </a:r>
            <a:r>
              <a:rPr lang="en-US" sz="2800" noProof="1">
                <a:solidFill>
                  <a:srgbClr val="FBEEDC"/>
                </a:solidFill>
              </a:rPr>
              <a:t>" /&gt;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jquery-3.1.1.min.js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&lt;/head&gt;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&lt;body onload="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attachEvents()</a:t>
            </a:r>
            <a:r>
              <a:rPr lang="en-US" sz="2800" noProof="1">
                <a:solidFill>
                  <a:srgbClr val="FBEEDC"/>
                </a:solidFill>
              </a:rPr>
              <a:t>"&gt;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class="button"&gt;Sofia&lt;/a&gt;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class="button"&gt;Plovdiv&lt;/a&gt;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class="button"&gt;Varna&lt;/a&gt;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&lt;/body&gt;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69" y="4114800"/>
            <a:ext cx="446424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847195"/>
            <a:ext cx="519788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#CCC;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#EEE;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padding: 5px 10px;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border-radius: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#333;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text-decoration: none;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display: inline-block;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margin: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56412" y="1847195"/>
            <a:ext cx="5472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#111;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font-weight: bold;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#AAA;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#BBB;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a.button.selected::before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content: "\2713\20\20";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hover</a:t>
            </a:r>
            <a:r>
              <a:rPr lang="en-US" sz="2800" dirty="0">
                <a:solidFill>
                  <a:srgbClr val="FBEEDC"/>
                </a:solidFill>
              </a:rPr>
              <a:t> {cursor: pointer;}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240124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3000" noProof="1">
                <a:solidFill>
                  <a:srgbClr val="FBEEDC"/>
                </a:solidFill>
              </a:rPr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41449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238656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link-buttons.js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532" y="1845727"/>
            <a:ext cx="1066988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attachEvents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  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);</a:t>
            </a:r>
          </a:p>
          <a:p>
            <a:pPr eaLnBrk="1" hangingPunct="1">
              <a:spcBef>
                <a:spcPts val="1800"/>
              </a:spcBef>
            </a:pPr>
            <a:r>
              <a:rPr lang="en-US" sz="3000" noProof="1">
                <a:solidFill>
                  <a:srgbClr val="FBEEDC"/>
                </a:solidFill>
              </a:rPr>
              <a:t>  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}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7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8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Add a handler on the parent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For more events info visit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  <a:hlinkClick r:id="rId2"/>
              </a:rPr>
              <a:t>MDN Events</a:t>
            </a:r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9636" y="2820412"/>
            <a:ext cx="10366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/>
              <a:t>function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() {</a:t>
            </a:r>
          </a:p>
          <a:p>
            <a:r>
              <a:rPr lang="en-US" sz="3200" noProof="1"/>
              <a:t>  $('.selected').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200" noProof="1"/>
              <a:t>('selected');</a:t>
            </a:r>
          </a:p>
          <a:p>
            <a:r>
              <a:rPr lang="en-US" sz="3200" noProof="1"/>
              <a:t>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200" noProof="1"/>
              <a:t>('selected</a:t>
            </a:r>
            <a:r>
              <a:rPr lang="en-US" sz="3200" noProof="1" smtClean="0"/>
              <a:t>');}</a:t>
            </a:r>
            <a:endParaRPr lang="en-US" sz="3200" noProof="1"/>
          </a:p>
          <a:p>
            <a:endParaRPr lang="en-US" sz="3200" noProof="1"/>
          </a:p>
          <a:p>
            <a:r>
              <a:rPr lang="en-US" sz="3200" noProof="1"/>
              <a:t>$('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sz="3200" noProof="1"/>
              <a:t>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200" noProof="1"/>
              <a:t>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200" noProof="1"/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sz="3200" noProof="1"/>
              <a:t>',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98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13599" cy="5570355"/>
          </a:xfrm>
        </p:spPr>
        <p:txBody>
          <a:bodyPr/>
          <a:lstStyle/>
          <a:p>
            <a:r>
              <a:rPr lang="en-US" dirty="0"/>
              <a:t>An HTML page listing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</a:p>
          <a:p>
            <a:pPr lvl="1"/>
            <a:r>
              <a:rPr lang="en-US" dirty="0"/>
              <a:t>Clicking on a town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deselect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A button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shows all selected towns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Selectable Towns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3886200"/>
            <a:ext cx="10667998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&lt;style&gt;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{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inline-block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"&gt;&lt;li&gt;Sofia&lt;/li&gt;&lt;li&gt;Varna&lt;/li&gt;…&lt;/ul&gt;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id="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showTownsButton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"&gt;Show Towns&lt;/button&gt;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selectedTowns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"&gt;&lt;/div&gt;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$(()=&gt;attachEvents())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151121"/>
            <a:ext cx="3886200" cy="26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Selectable Towns – Click Towns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1097008"/>
            <a:ext cx="10667998" cy="5260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attachEvents()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#items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').on('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li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data-selected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removeAttr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data-selected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data-selected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#DDD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999412" y="5029200"/>
            <a:ext cx="3706010" cy="1398996"/>
          </a:xfrm>
          <a:prstGeom prst="wedgeRoundRectCallout">
            <a:avLst>
              <a:gd name="adj1" fmla="val -59044"/>
              <a:gd name="adj2" fmla="val -580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Attach attribute</a:t>
            </a:r>
            <a:b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'data-selected' = 'true'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each selected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9592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Selectable Towns – Show Towns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0412" y="1600200"/>
            <a:ext cx="10667998" cy="3999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#showTownsButton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selLi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#items li[data-selected=true]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towns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selLi.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.map(li =&gt; li.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).join(', 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#selectedTowns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.text("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 towns: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towns);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2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31" y="1525693"/>
            <a:ext cx="2209356" cy="1411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44918" y="2158000"/>
            <a:ext cx="2108323" cy="2281736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200" dirty="0"/>
              <a:t> is very powerful on DOM manipulation</a:t>
            </a:r>
          </a:p>
          <a:p>
            <a:pPr lvl="1"/>
            <a:r>
              <a:rPr lang="en-US" sz="3000" dirty="0"/>
              <a:t>Very popular library, run on 60 000 000 sites</a:t>
            </a:r>
          </a:p>
          <a:p>
            <a:r>
              <a:rPr lang="en-US" sz="3200" dirty="0"/>
              <a:t>Select + edit DOM elements:</a:t>
            </a:r>
          </a:p>
          <a:p>
            <a:endParaRPr lang="en-US" sz="3200" dirty="0"/>
          </a:p>
          <a:p>
            <a:r>
              <a:rPr lang="en-US" sz="3200" dirty="0"/>
              <a:t>Create elements:</a:t>
            </a:r>
          </a:p>
          <a:p>
            <a:endParaRPr lang="en-US" sz="3200" dirty="0"/>
          </a:p>
          <a:p>
            <a:r>
              <a:rPr lang="en-US" sz="3200" dirty="0"/>
              <a:t>Handle events: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9" y="4354335"/>
            <a:ext cx="2009177" cy="200917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2213" y="3118851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'blue');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213" y="5797203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792260" y="4476344"/>
            <a:ext cx="751195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800" noProof="1">
                <a:solidFill>
                  <a:srgbClr val="FBEEDC"/>
                </a:solidFill>
              </a:rPr>
              <a:t>('&lt;h1&gt;Hello&lt;/h1&gt;').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2800" noProof="1">
                <a:solidFill>
                  <a:srgbClr val="FBEEDC"/>
                </a:solidFill>
              </a:rPr>
              <a:t>('body');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3498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1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2646356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600" dirty="0" smtClean="0"/>
              <a:t> </a:t>
            </a:r>
            <a:r>
              <a:rPr lang="en-US" sz="3600" dirty="0" smtClean="0">
                <a:solidFill>
                  <a:schemeClr val="tx1"/>
                </a:solidFill>
              </a:rPr>
              <a:t>is a cross-browser JavaScript library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Dramatically simplifies DOM manipulation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Simplifies AJAX calls and working with RESTful services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Free, open-source software: </a:t>
            </a:r>
            <a:r>
              <a:rPr lang="en-US" sz="3200" dirty="0" smtClean="0">
                <a:hlinkClick r:id="rId2"/>
              </a:rPr>
              <a:t>https://jquery.com</a:t>
            </a:r>
            <a:endParaRPr lang="en-US" sz="320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8815" y="330521"/>
            <a:ext cx="9577597" cy="820600"/>
          </a:xfrm>
        </p:spPr>
        <p:txBody>
          <a:bodyPr/>
          <a:lstStyle/>
          <a:p>
            <a:pPr algn="l"/>
            <a:r>
              <a:rPr lang="en-US" dirty="0"/>
              <a:t>What is jQuery?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4" y="3962400"/>
            <a:ext cx="10515598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https://code.jquery.com/jquery-3.1.1.min.js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5395426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('li')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'#DDD');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6123" y="4672123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Load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jQuery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from its official CDN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93126" y="6019800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tags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3" name="Picture 2" descr="http://ejohn.org/apps/workshop/adv-talk/jquer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676400"/>
            <a:ext cx="2452418" cy="900314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Very popular</a:t>
            </a:r>
          </a:p>
          <a:p>
            <a:pPr lvl="1"/>
            <a:r>
              <a:rPr lang="en-US" dirty="0"/>
              <a:t>60 000 000 sites use jQuery (75.8%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Why jQuery?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213" y="3725696"/>
            <a:ext cx="4343400" cy="2361178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Using jQuery from CDN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4" y="1130380"/>
            <a:ext cx="10515598" cy="20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https://code.jquery.com/jquery-3.1.1.min.js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integrity="sha256-hVVnYaiADRTO2PzUGmuLJr8BLUSjGIZsDYGmIJLv2b8="   crossorigin="anonymous"&gt;&lt;/script&gt;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3409544"/>
            <a:ext cx="10515598" cy="29892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(document).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ready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("a").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(function(event)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alert("Link forbidden!");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preventDefault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942" y="3552051"/>
            <a:ext cx="4030414" cy="27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Using jQuery from Local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066800"/>
            <a:ext cx="10515598" cy="5301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jquery-3.1.1.min.js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2853898"/>
            <a:ext cx="10515598" cy="3607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ready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*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fadeOut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(document.body).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"Removed: " +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"&lt;br&gt;\n");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preventDefault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stopPropagation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6614" y="1752600"/>
            <a:ext cx="105155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&gt;This is a 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href="https://softuni.bg"&gt;link&lt;/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&gt;one&lt;/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&gt;two&lt;/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&gt;three&lt;/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025" y="3295769"/>
            <a:ext cx="37052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1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jQuery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Helvetica" charset="0"/>
                <a:sym typeface="Helvetica" charset="0"/>
              </a:rPr>
              <a:t>selectors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 return a collection matched items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814" y="2590800"/>
            <a:ext cx="1112519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document.getElementsByClassName('.menu-item');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document.getElementById('navigation');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document.querySelectorAll('ul.menu li');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1814" y="5924144"/>
            <a:ext cx="1112519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'blue');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DOM elements selection in jQuery is much like as in JavaScript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Multi-selector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1900" y="215302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1899" y="300908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class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21900" y="3882292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tag 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1899" y="4785024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('#id')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21899" y="5687756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('selector1,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selector2')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Combined selector</a:t>
            </a:r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6391</TotalTime>
  <Words>1737</Words>
  <Application>Microsoft Office PowerPoint</Application>
  <PresentationFormat>По избор</PresentationFormat>
  <Paragraphs>322</Paragraphs>
  <Slides>32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Helvetica</vt:lpstr>
      <vt:lpstr>Lucida Grande</vt:lpstr>
      <vt:lpstr>Wingdings</vt:lpstr>
      <vt:lpstr>Wingdings 2</vt:lpstr>
      <vt:lpstr>SoftUni 16x9</vt:lpstr>
      <vt:lpstr>jQuery Library</vt:lpstr>
      <vt:lpstr>Table of Contents</vt:lpstr>
      <vt:lpstr>Have a Question?</vt:lpstr>
      <vt:lpstr>What is jQuery?</vt:lpstr>
      <vt:lpstr>Why jQuery?</vt:lpstr>
      <vt:lpstr>Using jQuery from CDN</vt:lpstr>
      <vt:lpstr>Using jQuery from Local Script</vt:lpstr>
      <vt:lpstr>Selection with jQuery</vt:lpstr>
      <vt:lpstr>jQuery Selectors</vt:lpstr>
      <vt:lpstr>Filter Selectors in jQuery</vt:lpstr>
      <vt:lpstr>Problem: Text from List</vt:lpstr>
      <vt:lpstr>Problem: Text from List – HTML</vt:lpstr>
      <vt:lpstr>Solution: Text from List</vt:lpstr>
      <vt:lpstr>Problem: Search in List</vt:lpstr>
      <vt:lpstr>Problem: Search in List – HTML</vt:lpstr>
      <vt:lpstr>Solution: Search in List</vt:lpstr>
      <vt:lpstr>Презентация на PowerPoint</vt:lpstr>
      <vt:lpstr>Adding Elements with jQuery</vt:lpstr>
      <vt:lpstr>Creating / Removing Elements</vt:lpstr>
      <vt:lpstr>jQuery Events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Problem: Selectable Towns</vt:lpstr>
      <vt:lpstr>Solution: Selectable Towns – Click Towns</vt:lpstr>
      <vt:lpstr>Solution: Selectable Towns – Show Towns</vt:lpstr>
      <vt:lpstr>Summary</vt:lpstr>
      <vt:lpstr>jQuery Library</vt:lpstr>
      <vt:lpstr>License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Bootstrap</dc:title>
  <dc:subject>Java, Bootstrap, Cookies, Sessions</dc:subject>
  <dc:creator>Software University Foundation</dc:creator>
  <cp:keywords>C#, Bootstrap, Cookies, Sessions, SoftUni, Web, HTTP</cp:keywords>
  <dc:description>https://softuni.bg/courses/java-web-development-basics</dc:description>
  <cp:lastModifiedBy>Потребител на Windows</cp:lastModifiedBy>
  <cp:revision>269</cp:revision>
  <dcterms:created xsi:type="dcterms:W3CDTF">2014-01-02T17:00:34Z</dcterms:created>
  <dcterms:modified xsi:type="dcterms:W3CDTF">2018-03-25T08:01:13Z</dcterms:modified>
  <cp:category>programming;computer programming;software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