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5"/>
  </p:notesMasterIdLst>
  <p:sldIdLst>
    <p:sldId id="256" r:id="rId3"/>
    <p:sldId id="257" r:id="rId4"/>
    <p:sldId id="265" r:id="rId5"/>
    <p:sldId id="264" r:id="rId6"/>
    <p:sldId id="262" r:id="rId7"/>
    <p:sldId id="263" r:id="rId8"/>
    <p:sldId id="266" r:id="rId9"/>
    <p:sldId id="260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7"/>
            <p14:sldId id="265"/>
            <p14:sldId id="264"/>
            <p14:sldId id="262"/>
            <p14:sldId id="263"/>
            <p14:sldId id="266"/>
            <p14:sldId id="260"/>
            <p14:sldId id="268"/>
            <p14:sldId id="267"/>
            <p14:sldId id="269"/>
            <p14:sldId id="270"/>
            <p14:sldId id="271"/>
            <p14:sldId id="272"/>
            <p14:sldId id="273"/>
            <p14:sldId id="274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Design, Impress, Work Together" id="{B9B51309-D148-4332-87C2-07BE32FBCA3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B4A6"/>
    <a:srgbClr val="734F29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7" autoAdjust="0"/>
    <p:restoredTop sz="96405" autoAdjust="0"/>
  </p:normalViewPr>
  <p:slideViewPr>
    <p:cSldViewPr snapToGrid="0">
      <p:cViewPr>
        <p:scale>
          <a:sx n="125" d="100"/>
          <a:sy n="125" d="100"/>
        </p:scale>
        <p:origin x="282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8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Cache Coherence Protocols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</a:t>
            </a:r>
            <a:r>
              <a:rPr lang="ko-KR" altLang="en-US" dirty="0"/>
              <a:t> </a:t>
            </a:r>
            <a:r>
              <a:rPr lang="en-US" altLang="ko-KR" dirty="0"/>
              <a:t>THIRTY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The problems of Snoopy protocol</a:t>
            </a:r>
            <a:endParaRPr kumimoji="1" lang="ko-KR" altLang="en-US" dirty="0"/>
          </a:p>
        </p:txBody>
      </p:sp>
      <p:sp>
        <p:nvSpPr>
          <p:cNvPr id="3" name="AutoShape 2" descr="snoopy protocol에 대한 이미지 검색결과">
            <a:extLst>
              <a:ext uri="{FF2B5EF4-FFF2-40B4-BE49-F238E27FC236}">
                <a16:creationId xmlns:a16="http://schemas.microsoft.com/office/drawing/2014/main" id="{AA060870-9FF7-4F49-B534-39DBB53FAB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33850" y="2686050"/>
            <a:ext cx="39243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88924C1-5395-4DD4-B12C-27C642F2D798}"/>
              </a:ext>
            </a:extLst>
          </p:cNvPr>
          <p:cNvSpPr/>
          <p:nvPr/>
        </p:nvSpPr>
        <p:spPr>
          <a:xfrm>
            <a:off x="7712514" y="1881242"/>
            <a:ext cx="4149513" cy="459704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Single Bus Structure</a:t>
            </a: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Broadcast</a:t>
            </a: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병목현상 발생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코어가 </a:t>
            </a:r>
            <a:r>
              <a:rPr lang="en-US" altLang="ko-KR" sz="1600" dirty="0">
                <a:solidFill>
                  <a:srgbClr val="FF0000"/>
                </a:solidFill>
              </a:rPr>
              <a:t>16</a:t>
            </a:r>
            <a:r>
              <a:rPr lang="ko-KR" altLang="en-US" sz="1600" dirty="0">
                <a:solidFill>
                  <a:srgbClr val="FF0000"/>
                </a:solidFill>
              </a:rPr>
              <a:t>개만 넘어가더라도 성능 급격히 감소 </a:t>
            </a:r>
            <a:r>
              <a:rPr lang="en-US" altLang="ko-KR" sz="1600" dirty="0">
                <a:solidFill>
                  <a:srgbClr val="FF0000"/>
                </a:solidFill>
              </a:rPr>
              <a:t>(KNL</a:t>
            </a:r>
            <a:r>
              <a:rPr lang="ko-KR" altLang="en-US" sz="1600" dirty="0">
                <a:solidFill>
                  <a:srgbClr val="FF0000"/>
                </a:solidFill>
              </a:rPr>
              <a:t>은 </a:t>
            </a:r>
            <a:r>
              <a:rPr lang="en-US" altLang="ko-KR" sz="1600" dirty="0">
                <a:solidFill>
                  <a:srgbClr val="FF0000"/>
                </a:solidFill>
              </a:rPr>
              <a:t>64</a:t>
            </a:r>
            <a:r>
              <a:rPr lang="ko-KR" altLang="en-US" sz="1600" dirty="0">
                <a:solidFill>
                  <a:srgbClr val="FF0000"/>
                </a:solidFill>
              </a:rPr>
              <a:t>개</a:t>
            </a:r>
            <a:r>
              <a:rPr lang="en-US" altLang="ko-KR" sz="1600" dirty="0">
                <a:solidFill>
                  <a:srgbClr val="FF0000"/>
                </a:solidFill>
              </a:rPr>
              <a:t>….)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16ACFC7-744F-4CA2-9B30-A2F783E67A40}"/>
              </a:ext>
            </a:extLst>
          </p:cNvPr>
          <p:cNvGrpSpPr/>
          <p:nvPr/>
        </p:nvGrpSpPr>
        <p:grpSpPr>
          <a:xfrm>
            <a:off x="1080372" y="2592532"/>
            <a:ext cx="5758442" cy="3158836"/>
            <a:chOff x="1080372" y="2592532"/>
            <a:chExt cx="5758442" cy="3158836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7AA18C99-6B33-414C-BEC9-BFE67C5B115E}"/>
                </a:ext>
              </a:extLst>
            </p:cNvPr>
            <p:cNvGrpSpPr/>
            <p:nvPr/>
          </p:nvGrpSpPr>
          <p:grpSpPr>
            <a:xfrm>
              <a:off x="1080372" y="2592532"/>
              <a:ext cx="5234304" cy="3158836"/>
              <a:chOff x="615422" y="2176423"/>
              <a:chExt cx="5234304" cy="3158836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ECD568A-6B47-4FBE-BC9A-77BFD9E56600}"/>
                  </a:ext>
                </a:extLst>
              </p:cNvPr>
              <p:cNvSpPr/>
              <p:nvPr/>
            </p:nvSpPr>
            <p:spPr>
              <a:xfrm>
                <a:off x="974306" y="2176423"/>
                <a:ext cx="952185" cy="9144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Processor</a:t>
                </a:r>
                <a:endParaRPr lang="ko-KR" altLang="en-US" sz="9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0631E355-CC61-48D2-A649-F43B15921D45}"/>
                  </a:ext>
                </a:extLst>
              </p:cNvPr>
              <p:cNvSpPr/>
              <p:nvPr/>
            </p:nvSpPr>
            <p:spPr>
              <a:xfrm>
                <a:off x="2199803" y="2176423"/>
                <a:ext cx="952185" cy="9144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Processor</a:t>
                </a:r>
                <a:endParaRPr lang="ko-KR" altLang="en-US" sz="9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08E6357-4EBA-48B0-9B98-BC2CC57E9C58}"/>
                  </a:ext>
                </a:extLst>
              </p:cNvPr>
              <p:cNvSpPr/>
              <p:nvPr/>
            </p:nvSpPr>
            <p:spPr>
              <a:xfrm>
                <a:off x="3425300" y="2176423"/>
                <a:ext cx="952185" cy="9144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Processor</a:t>
                </a:r>
                <a:endParaRPr lang="ko-KR" altLang="en-US" sz="9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0FF52AD-EDAE-4FD2-B074-4F3038DD27E3}"/>
                  </a:ext>
                </a:extLst>
              </p:cNvPr>
              <p:cNvSpPr/>
              <p:nvPr/>
            </p:nvSpPr>
            <p:spPr>
              <a:xfrm>
                <a:off x="4643790" y="2176423"/>
                <a:ext cx="952185" cy="9144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bg2">
                        <a:lumMod val="50000"/>
                      </a:schemeClr>
                    </a:solidFill>
                  </a:rPr>
                  <a:t>Processor</a:t>
                </a:r>
                <a:endParaRPr lang="ko-KR" altLang="en-US" sz="9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888CC8C0-C3B5-4283-B7BB-7A0F79A1BC7F}"/>
                  </a:ext>
                </a:extLst>
              </p:cNvPr>
              <p:cNvSpPr/>
              <p:nvPr/>
            </p:nvSpPr>
            <p:spPr>
              <a:xfrm>
                <a:off x="967299" y="3362876"/>
                <a:ext cx="952185" cy="627233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  <a:t>Cache</a:t>
                </a:r>
                <a:endParaRPr lang="ko-KR" altLang="en-US" sz="11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1FB0184F-642C-49E3-9346-3084A03A9293}"/>
                  </a:ext>
                </a:extLst>
              </p:cNvPr>
              <p:cNvSpPr/>
              <p:nvPr/>
            </p:nvSpPr>
            <p:spPr>
              <a:xfrm>
                <a:off x="2192796" y="3362876"/>
                <a:ext cx="952185" cy="627233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  <a:t>Cache</a:t>
                </a:r>
                <a:endParaRPr lang="ko-KR" altLang="en-US" sz="11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0F644AB6-6933-4DD1-93A6-13CFD8041891}"/>
                  </a:ext>
                </a:extLst>
              </p:cNvPr>
              <p:cNvSpPr/>
              <p:nvPr/>
            </p:nvSpPr>
            <p:spPr>
              <a:xfrm>
                <a:off x="3418293" y="3362876"/>
                <a:ext cx="952185" cy="627233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  <a:t>Cache</a:t>
                </a:r>
                <a:endParaRPr lang="ko-KR" altLang="en-US" sz="11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CECC7C2B-EC9F-44EA-B71B-759F018DF48D}"/>
                  </a:ext>
                </a:extLst>
              </p:cNvPr>
              <p:cNvSpPr/>
              <p:nvPr/>
            </p:nvSpPr>
            <p:spPr>
              <a:xfrm>
                <a:off x="4643790" y="3362876"/>
                <a:ext cx="952185" cy="627233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  <a:t>Cache</a:t>
                </a:r>
                <a:endParaRPr lang="ko-KR" altLang="en-US" sz="11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46C5286E-9CE3-4A72-B6A3-3BCF0D1AAA00}"/>
                  </a:ext>
                </a:extLst>
              </p:cNvPr>
              <p:cNvSpPr/>
              <p:nvPr/>
            </p:nvSpPr>
            <p:spPr>
              <a:xfrm>
                <a:off x="1511405" y="4708026"/>
                <a:ext cx="1906888" cy="627233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  <a:t>Main memory</a:t>
                </a:r>
                <a:endParaRPr lang="ko-KR" altLang="en-US" sz="11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FD45F3E3-775F-4164-8173-2F2A90F7487D}"/>
                  </a:ext>
                </a:extLst>
              </p:cNvPr>
              <p:cNvSpPr/>
              <p:nvPr/>
            </p:nvSpPr>
            <p:spPr>
              <a:xfrm>
                <a:off x="3689087" y="4708025"/>
                <a:ext cx="1376796" cy="627233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I/O System</a:t>
                </a:r>
                <a:endParaRPr lang="ko-KR" altLang="en-US" sz="1100" dirty="0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EF67081D-47F9-4F5A-86B9-292D7A3C30AE}"/>
                  </a:ext>
                </a:extLst>
              </p:cNvPr>
              <p:cNvCxnSpPr>
                <a:stCxn id="5" idx="4"/>
                <a:endCxn id="6" idx="0"/>
              </p:cNvCxnSpPr>
              <p:nvPr/>
            </p:nvCxnSpPr>
            <p:spPr>
              <a:xfrm flipH="1">
                <a:off x="1443392" y="3090823"/>
                <a:ext cx="7007" cy="272053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9756DFD3-5572-4904-9714-4BF6A394F7E1}"/>
                  </a:ext>
                </a:extLst>
              </p:cNvPr>
              <p:cNvCxnSpPr>
                <a:stCxn id="8" idx="4"/>
                <a:endCxn id="12" idx="0"/>
              </p:cNvCxnSpPr>
              <p:nvPr/>
            </p:nvCxnSpPr>
            <p:spPr>
              <a:xfrm flipH="1">
                <a:off x="2668889" y="3090823"/>
                <a:ext cx="7007" cy="272053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81846CBE-9895-4BBE-A27C-85C8D60390ED}"/>
                  </a:ext>
                </a:extLst>
              </p:cNvPr>
              <p:cNvCxnSpPr>
                <a:stCxn id="9" idx="4"/>
                <a:endCxn id="13" idx="0"/>
              </p:cNvCxnSpPr>
              <p:nvPr/>
            </p:nvCxnSpPr>
            <p:spPr>
              <a:xfrm flipH="1">
                <a:off x="3894386" y="3090823"/>
                <a:ext cx="7007" cy="272053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310B8951-FE8C-44CD-9055-7634B18BABD9}"/>
                  </a:ext>
                </a:extLst>
              </p:cNvPr>
              <p:cNvCxnSpPr>
                <a:stCxn id="10" idx="4"/>
                <a:endCxn id="14" idx="0"/>
              </p:cNvCxnSpPr>
              <p:nvPr/>
            </p:nvCxnSpPr>
            <p:spPr>
              <a:xfrm>
                <a:off x="5119883" y="3090823"/>
                <a:ext cx="0" cy="272053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D37FC3B4-8DDE-4173-B26F-9E0DFACE40E3}"/>
                  </a:ext>
                </a:extLst>
              </p:cNvPr>
              <p:cNvCxnSpPr/>
              <p:nvPr/>
            </p:nvCxnSpPr>
            <p:spPr>
              <a:xfrm>
                <a:off x="615422" y="4379053"/>
                <a:ext cx="5234304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998AC4A7-A876-4D99-980C-6DFD6597199D}"/>
                  </a:ext>
                </a:extLst>
              </p:cNvPr>
              <p:cNvCxnSpPr>
                <a:stCxn id="6" idx="2"/>
              </p:cNvCxnSpPr>
              <p:nvPr/>
            </p:nvCxnSpPr>
            <p:spPr>
              <a:xfrm>
                <a:off x="1443392" y="3990109"/>
                <a:ext cx="0" cy="38894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21A090C5-62DA-490F-8474-B13AEA84CAFF}"/>
                  </a:ext>
                </a:extLst>
              </p:cNvPr>
              <p:cNvCxnSpPr>
                <a:stCxn id="12" idx="2"/>
              </p:cNvCxnSpPr>
              <p:nvPr/>
            </p:nvCxnSpPr>
            <p:spPr>
              <a:xfrm>
                <a:off x="2668889" y="3990109"/>
                <a:ext cx="0" cy="38894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034C26AE-674D-4ADC-ABA5-069A6F033038}"/>
                  </a:ext>
                </a:extLst>
              </p:cNvPr>
              <p:cNvCxnSpPr>
                <a:stCxn id="13" idx="2"/>
              </p:cNvCxnSpPr>
              <p:nvPr/>
            </p:nvCxnSpPr>
            <p:spPr>
              <a:xfrm>
                <a:off x="3894386" y="3990109"/>
                <a:ext cx="0" cy="38894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A02B5A96-2F68-4883-93CC-B90006022AB6}"/>
                  </a:ext>
                </a:extLst>
              </p:cNvPr>
              <p:cNvCxnSpPr>
                <a:stCxn id="14" idx="2"/>
              </p:cNvCxnSpPr>
              <p:nvPr/>
            </p:nvCxnSpPr>
            <p:spPr>
              <a:xfrm>
                <a:off x="5119883" y="3990109"/>
                <a:ext cx="0" cy="38894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B4CCFFE0-C8FE-4DD3-9554-D3E21DE663BF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V="1">
                <a:off x="2464849" y="4379053"/>
                <a:ext cx="1514" cy="328973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722AF05B-789C-4733-8D10-6D27733257E4}"/>
                  </a:ext>
                </a:extLst>
              </p:cNvPr>
              <p:cNvCxnSpPr>
                <a:stCxn id="17" idx="0"/>
              </p:cNvCxnSpPr>
              <p:nvPr/>
            </p:nvCxnSpPr>
            <p:spPr>
              <a:xfrm flipH="1" flipV="1">
                <a:off x="4370478" y="4379053"/>
                <a:ext cx="7007" cy="328972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2269E1D-C1D6-4564-871F-EA821E87FC55}"/>
                </a:ext>
              </a:extLst>
            </p:cNvPr>
            <p:cNvSpPr/>
            <p:nvPr/>
          </p:nvSpPr>
          <p:spPr>
            <a:xfrm>
              <a:off x="6293472" y="4610496"/>
              <a:ext cx="5453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</a:rPr>
                <a:t>Bus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64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Structure of Directory based System </a:t>
            </a:r>
            <a:endParaRPr kumimoji="1" lang="ko-KR" altLang="en-US" dirty="0"/>
          </a:p>
        </p:txBody>
      </p:sp>
      <p:sp>
        <p:nvSpPr>
          <p:cNvPr id="3" name="AutoShape 2" descr="snoopy protocol에 대한 이미지 검색결과">
            <a:extLst>
              <a:ext uri="{FF2B5EF4-FFF2-40B4-BE49-F238E27FC236}">
                <a16:creationId xmlns:a16="http://schemas.microsoft.com/office/drawing/2014/main" id="{AA060870-9FF7-4F49-B534-39DBB53FAB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33850" y="2686050"/>
            <a:ext cx="39243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 descr="Organization of Directory Based Protocol  ">
            <a:extLst>
              <a:ext uri="{FF2B5EF4-FFF2-40B4-BE49-F238E27FC236}">
                <a16:creationId xmlns:a16="http://schemas.microsoft.com/office/drawing/2014/main" id="{E4402238-3BEF-4232-B420-0F2AF6606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34" y="2886075"/>
            <a:ext cx="5837917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41726BE-057C-43CC-9047-1C64C394C18A}"/>
              </a:ext>
            </a:extLst>
          </p:cNvPr>
          <p:cNvSpPr/>
          <p:nvPr/>
        </p:nvSpPr>
        <p:spPr>
          <a:xfrm>
            <a:off x="7581900" y="1881242"/>
            <a:ext cx="4280128" cy="459704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Two A major change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600" dirty="0"/>
              <a:t>Single Bus -&gt; Interconnection Network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Central Memory -&gt; Distributed Memory  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691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Structure of Directory based System </a:t>
            </a:r>
            <a:endParaRPr kumimoji="1" lang="ko-KR" altLang="en-US" dirty="0"/>
          </a:p>
        </p:txBody>
      </p:sp>
      <p:sp>
        <p:nvSpPr>
          <p:cNvPr id="3" name="AutoShape 2" descr="snoopy protocol에 대한 이미지 검색결과">
            <a:extLst>
              <a:ext uri="{FF2B5EF4-FFF2-40B4-BE49-F238E27FC236}">
                <a16:creationId xmlns:a16="http://schemas.microsoft.com/office/drawing/2014/main" id="{AA060870-9FF7-4F49-B534-39DBB53FAB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33850" y="2686050"/>
            <a:ext cx="39243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Picture 6" descr="454px-True Mesh Diagram.svg">
            <a:extLst>
              <a:ext uri="{FF2B5EF4-FFF2-40B4-BE49-F238E27FC236}">
                <a16:creationId xmlns:a16="http://schemas.microsoft.com/office/drawing/2014/main" id="{06FA5968-C8DE-4DE7-B4FD-F570EA3E9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11" y="2905482"/>
            <a:ext cx="3064839" cy="323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C1A8EA5-7119-49CB-BFA7-A87750D2E6C9}"/>
              </a:ext>
            </a:extLst>
          </p:cNvPr>
          <p:cNvSpPr/>
          <p:nvPr/>
        </p:nvSpPr>
        <p:spPr>
          <a:xfrm>
            <a:off x="572619" y="1952830"/>
            <a:ext cx="3561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Interconnection Network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AE724A-CBBB-4D6E-8893-CBB75EE4392E}"/>
              </a:ext>
            </a:extLst>
          </p:cNvPr>
          <p:cNvSpPr/>
          <p:nvPr/>
        </p:nvSpPr>
        <p:spPr>
          <a:xfrm>
            <a:off x="4667250" y="1881242"/>
            <a:ext cx="7194778" cy="459704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 to Point structure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일대일 통신이 가능하다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(Snoopy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불가능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Completely Independence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다른 노드 이면 동시간 대에 메시지 송 수신 가능하다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228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Structure of Directory based System </a:t>
            </a:r>
            <a:endParaRPr kumimoji="1" lang="ko-KR" altLang="en-US" dirty="0"/>
          </a:p>
        </p:txBody>
      </p:sp>
      <p:sp>
        <p:nvSpPr>
          <p:cNvPr id="3" name="AutoShape 2" descr="snoopy protocol에 대한 이미지 검색결과">
            <a:extLst>
              <a:ext uri="{FF2B5EF4-FFF2-40B4-BE49-F238E27FC236}">
                <a16:creationId xmlns:a16="http://schemas.microsoft.com/office/drawing/2014/main" id="{AA060870-9FF7-4F49-B534-39DBB53FAB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33850" y="2686050"/>
            <a:ext cx="39243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2" descr="mesh topology에 대한 이미지 검색결과">
            <a:extLst>
              <a:ext uri="{FF2B5EF4-FFF2-40B4-BE49-F238E27FC236}">
                <a16:creationId xmlns:a16="http://schemas.microsoft.com/office/drawing/2014/main" id="{E5552A92-D291-426E-AF48-44E441B8E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" name="Picture 2" descr="Organization of Directory Based Protocol  ">
            <a:extLst>
              <a:ext uri="{FF2B5EF4-FFF2-40B4-BE49-F238E27FC236}">
                <a16:creationId xmlns:a16="http://schemas.microsoft.com/office/drawing/2014/main" id="{89D26A78-23CA-41BB-9D7F-534141936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79" y="4176376"/>
            <a:ext cx="5280093" cy="210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4230D36-AB26-4360-977A-5413C9E7BCBD}"/>
              </a:ext>
            </a:extLst>
          </p:cNvPr>
          <p:cNvSpPr/>
          <p:nvPr/>
        </p:nvSpPr>
        <p:spPr>
          <a:xfrm>
            <a:off x="7273697" y="1873429"/>
            <a:ext cx="4280128" cy="459704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/>
          </a:p>
          <a:p>
            <a:r>
              <a:rPr lang="ko-KR" altLang="en-US" dirty="0"/>
              <a:t>메모리를 각 노드에 </a:t>
            </a:r>
            <a:r>
              <a:rPr lang="ko-KR" altLang="en-US" dirty="0">
                <a:solidFill>
                  <a:srgbClr val="FF0000"/>
                </a:solidFill>
              </a:rPr>
              <a:t>분산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-&gt; </a:t>
            </a:r>
            <a:r>
              <a:rPr lang="ko-KR" altLang="en-US" dirty="0"/>
              <a:t>디렉토리도 각 노드에 </a:t>
            </a:r>
            <a:r>
              <a:rPr lang="ko-KR" altLang="en-US" dirty="0">
                <a:solidFill>
                  <a:srgbClr val="FF0000"/>
                </a:solidFill>
              </a:rPr>
              <a:t>분산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물리적인 구분만 존재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접근자체가 안되는 것은 아님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주소를 통하여 접근</a:t>
            </a:r>
            <a:endParaRPr lang="en-US" altLang="ko-KR" dirty="0">
              <a:solidFill>
                <a:srgbClr val="FF000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D6FCEFB-DD73-44C7-88C1-EE86190F8E86}"/>
              </a:ext>
            </a:extLst>
          </p:cNvPr>
          <p:cNvGrpSpPr/>
          <p:nvPr/>
        </p:nvGrpSpPr>
        <p:grpSpPr>
          <a:xfrm>
            <a:off x="1403226" y="1800225"/>
            <a:ext cx="4749592" cy="1965145"/>
            <a:chOff x="1080372" y="2592532"/>
            <a:chExt cx="5758442" cy="315883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43066DA-8005-4706-A99C-092608AE85C7}"/>
                </a:ext>
              </a:extLst>
            </p:cNvPr>
            <p:cNvGrpSpPr/>
            <p:nvPr/>
          </p:nvGrpSpPr>
          <p:grpSpPr>
            <a:xfrm>
              <a:off x="1080372" y="2592532"/>
              <a:ext cx="5234304" cy="3158836"/>
              <a:chOff x="615422" y="2176423"/>
              <a:chExt cx="5234304" cy="3158836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36AF5785-A55F-460C-A048-0FDCD5B41DE6}"/>
                  </a:ext>
                </a:extLst>
              </p:cNvPr>
              <p:cNvSpPr/>
              <p:nvPr/>
            </p:nvSpPr>
            <p:spPr>
              <a:xfrm>
                <a:off x="974306" y="2176423"/>
                <a:ext cx="952185" cy="9144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Processor</a:t>
                </a:r>
                <a:endParaRPr lang="ko-KR" altLang="en-US" sz="9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1FED58F-6D4D-48F0-B92B-0B989226688F}"/>
                  </a:ext>
                </a:extLst>
              </p:cNvPr>
              <p:cNvSpPr/>
              <p:nvPr/>
            </p:nvSpPr>
            <p:spPr>
              <a:xfrm>
                <a:off x="2199803" y="2176423"/>
                <a:ext cx="952185" cy="9144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Processor</a:t>
                </a:r>
                <a:endParaRPr lang="ko-KR" altLang="en-US" sz="9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8BDB47FD-D78B-4890-A3DF-E313D44D9997}"/>
                  </a:ext>
                </a:extLst>
              </p:cNvPr>
              <p:cNvSpPr/>
              <p:nvPr/>
            </p:nvSpPr>
            <p:spPr>
              <a:xfrm>
                <a:off x="3425300" y="2176423"/>
                <a:ext cx="952185" cy="9144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bg2">
                        <a:lumMod val="50000"/>
                      </a:schemeClr>
                    </a:solidFill>
                  </a:rPr>
                  <a:t>Processor</a:t>
                </a:r>
                <a:endParaRPr lang="ko-KR" altLang="en-US" sz="9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B3DC4669-E7B2-42BD-8966-B8AEDAD72A67}"/>
                  </a:ext>
                </a:extLst>
              </p:cNvPr>
              <p:cNvSpPr/>
              <p:nvPr/>
            </p:nvSpPr>
            <p:spPr>
              <a:xfrm>
                <a:off x="4643790" y="2176423"/>
                <a:ext cx="952185" cy="9144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bg2">
                        <a:lumMod val="50000"/>
                      </a:schemeClr>
                    </a:solidFill>
                  </a:rPr>
                  <a:t>Processor</a:t>
                </a:r>
                <a:endParaRPr lang="ko-KR" altLang="en-US" sz="9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F486B57E-1BC6-4D12-BD07-C6C97BF08AE6}"/>
                  </a:ext>
                </a:extLst>
              </p:cNvPr>
              <p:cNvSpPr/>
              <p:nvPr/>
            </p:nvSpPr>
            <p:spPr>
              <a:xfrm>
                <a:off x="967299" y="3362876"/>
                <a:ext cx="952185" cy="627233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  <a:t>Cache</a:t>
                </a:r>
                <a:endParaRPr lang="ko-KR" altLang="en-US" sz="11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AF07E877-F30A-4216-AB33-03F70B3D46EB}"/>
                  </a:ext>
                </a:extLst>
              </p:cNvPr>
              <p:cNvSpPr/>
              <p:nvPr/>
            </p:nvSpPr>
            <p:spPr>
              <a:xfrm>
                <a:off x="2192796" y="3362876"/>
                <a:ext cx="952185" cy="627233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  <a:t>Cache</a:t>
                </a:r>
                <a:endParaRPr lang="ko-KR" altLang="en-US" sz="11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ACB95C5C-E4A0-45E4-B168-FF64746FC2EA}"/>
                  </a:ext>
                </a:extLst>
              </p:cNvPr>
              <p:cNvSpPr/>
              <p:nvPr/>
            </p:nvSpPr>
            <p:spPr>
              <a:xfrm>
                <a:off x="3418293" y="3362876"/>
                <a:ext cx="952185" cy="627233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  <a:t>Cache</a:t>
                </a:r>
                <a:endParaRPr lang="ko-KR" altLang="en-US" sz="11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226088E2-9E64-4B99-851B-7404C83B2567}"/>
                  </a:ext>
                </a:extLst>
              </p:cNvPr>
              <p:cNvSpPr/>
              <p:nvPr/>
            </p:nvSpPr>
            <p:spPr>
              <a:xfrm>
                <a:off x="4643790" y="3362876"/>
                <a:ext cx="952185" cy="627233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  <a:t>Cache</a:t>
                </a:r>
                <a:endParaRPr lang="ko-KR" altLang="en-US" sz="11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FA65D367-11B1-4DC8-AF84-0EBE69E21DB3}"/>
                  </a:ext>
                </a:extLst>
              </p:cNvPr>
              <p:cNvSpPr/>
              <p:nvPr/>
            </p:nvSpPr>
            <p:spPr>
              <a:xfrm>
                <a:off x="1511405" y="4708026"/>
                <a:ext cx="1906888" cy="627233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  <a:t>Main memory</a:t>
                </a:r>
                <a:endParaRPr lang="ko-KR" altLang="en-US" sz="11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BBEC24C3-0E94-4242-882C-CD4E5AEC8A14}"/>
                  </a:ext>
                </a:extLst>
              </p:cNvPr>
              <p:cNvSpPr/>
              <p:nvPr/>
            </p:nvSpPr>
            <p:spPr>
              <a:xfrm>
                <a:off x="3689087" y="4708025"/>
                <a:ext cx="1376796" cy="627233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I/O System</a:t>
                </a:r>
                <a:endParaRPr lang="ko-KR" altLang="en-US" sz="1100" dirty="0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5A6F59A1-0F7B-4211-B3CB-EA26F9E7899C}"/>
                  </a:ext>
                </a:extLst>
              </p:cNvPr>
              <p:cNvCxnSpPr>
                <a:stCxn id="22" idx="4"/>
                <a:endCxn id="26" idx="0"/>
              </p:cNvCxnSpPr>
              <p:nvPr/>
            </p:nvCxnSpPr>
            <p:spPr>
              <a:xfrm flipH="1">
                <a:off x="1443392" y="3090823"/>
                <a:ext cx="7007" cy="272053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94CE5E7C-2AC0-4242-A830-DC8E75CFF196}"/>
                  </a:ext>
                </a:extLst>
              </p:cNvPr>
              <p:cNvCxnSpPr>
                <a:stCxn id="23" idx="4"/>
                <a:endCxn id="27" idx="0"/>
              </p:cNvCxnSpPr>
              <p:nvPr/>
            </p:nvCxnSpPr>
            <p:spPr>
              <a:xfrm flipH="1">
                <a:off x="2668889" y="3090823"/>
                <a:ext cx="7007" cy="272053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F4F1612E-21D3-4119-A40C-707ECF690DAA}"/>
                  </a:ext>
                </a:extLst>
              </p:cNvPr>
              <p:cNvCxnSpPr>
                <a:stCxn id="24" idx="4"/>
                <a:endCxn id="28" idx="0"/>
              </p:cNvCxnSpPr>
              <p:nvPr/>
            </p:nvCxnSpPr>
            <p:spPr>
              <a:xfrm flipH="1">
                <a:off x="3894386" y="3090823"/>
                <a:ext cx="7007" cy="272053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8F1DDE27-4C03-4EA6-A853-3FBF2BBDAD13}"/>
                  </a:ext>
                </a:extLst>
              </p:cNvPr>
              <p:cNvCxnSpPr>
                <a:stCxn id="25" idx="4"/>
                <a:endCxn id="29" idx="0"/>
              </p:cNvCxnSpPr>
              <p:nvPr/>
            </p:nvCxnSpPr>
            <p:spPr>
              <a:xfrm>
                <a:off x="5119883" y="3090823"/>
                <a:ext cx="0" cy="272053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5A7322BA-A55A-4C99-89AA-E9697D8CE7EF}"/>
                  </a:ext>
                </a:extLst>
              </p:cNvPr>
              <p:cNvCxnSpPr/>
              <p:nvPr/>
            </p:nvCxnSpPr>
            <p:spPr>
              <a:xfrm>
                <a:off x="615422" y="4379053"/>
                <a:ext cx="5234304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18754F1C-4173-4292-B254-B8729CDAE2CC}"/>
                  </a:ext>
                </a:extLst>
              </p:cNvPr>
              <p:cNvCxnSpPr>
                <a:stCxn id="26" idx="2"/>
              </p:cNvCxnSpPr>
              <p:nvPr/>
            </p:nvCxnSpPr>
            <p:spPr>
              <a:xfrm>
                <a:off x="1443392" y="3990109"/>
                <a:ext cx="0" cy="38894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1B745512-BB8C-4BB9-AFC7-1E68D40B9FFB}"/>
                  </a:ext>
                </a:extLst>
              </p:cNvPr>
              <p:cNvCxnSpPr>
                <a:stCxn id="27" idx="2"/>
              </p:cNvCxnSpPr>
              <p:nvPr/>
            </p:nvCxnSpPr>
            <p:spPr>
              <a:xfrm>
                <a:off x="2668889" y="3990109"/>
                <a:ext cx="0" cy="38894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F2DF3B76-56E9-47B7-A77C-DC0790219208}"/>
                  </a:ext>
                </a:extLst>
              </p:cNvPr>
              <p:cNvCxnSpPr>
                <a:stCxn id="28" idx="2"/>
              </p:cNvCxnSpPr>
              <p:nvPr/>
            </p:nvCxnSpPr>
            <p:spPr>
              <a:xfrm>
                <a:off x="3894386" y="3990109"/>
                <a:ext cx="0" cy="38894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7B9E40A5-87B1-447E-AE4E-9C1F700C363C}"/>
                  </a:ext>
                </a:extLst>
              </p:cNvPr>
              <p:cNvCxnSpPr>
                <a:stCxn id="29" idx="2"/>
              </p:cNvCxnSpPr>
              <p:nvPr/>
            </p:nvCxnSpPr>
            <p:spPr>
              <a:xfrm>
                <a:off x="5119883" y="3990109"/>
                <a:ext cx="0" cy="388944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B35F2F1E-343F-43C0-BB63-756CBDAFEA8F}"/>
                  </a:ext>
                </a:extLst>
              </p:cNvPr>
              <p:cNvCxnSpPr>
                <a:stCxn id="30" idx="0"/>
              </p:cNvCxnSpPr>
              <p:nvPr/>
            </p:nvCxnSpPr>
            <p:spPr>
              <a:xfrm flipV="1">
                <a:off x="2464849" y="4379053"/>
                <a:ext cx="1514" cy="328973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162675C4-E4BE-47AA-ACE0-0693FEC7635F}"/>
                  </a:ext>
                </a:extLst>
              </p:cNvPr>
              <p:cNvCxnSpPr>
                <a:stCxn id="31" idx="0"/>
              </p:cNvCxnSpPr>
              <p:nvPr/>
            </p:nvCxnSpPr>
            <p:spPr>
              <a:xfrm flipH="1" flipV="1">
                <a:off x="4370478" y="4379053"/>
                <a:ext cx="7007" cy="328972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0AE6F73-DFCC-421D-BE0C-E515EDE135B5}"/>
                </a:ext>
              </a:extLst>
            </p:cNvPr>
            <p:cNvSpPr/>
            <p:nvPr/>
          </p:nvSpPr>
          <p:spPr>
            <a:xfrm>
              <a:off x="6293472" y="4610496"/>
              <a:ext cx="5453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</a:rPr>
                <a:t>Bus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374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Three Type of State</a:t>
            </a:r>
            <a:endParaRPr kumimoji="1" lang="ko-KR" altLang="en-US" dirty="0"/>
          </a:p>
        </p:txBody>
      </p:sp>
      <p:sp>
        <p:nvSpPr>
          <p:cNvPr id="3" name="AutoShape 2" descr="snoopy protocol에 대한 이미지 검색결과">
            <a:extLst>
              <a:ext uri="{FF2B5EF4-FFF2-40B4-BE49-F238E27FC236}">
                <a16:creationId xmlns:a16="http://schemas.microsoft.com/office/drawing/2014/main" id="{AA060870-9FF7-4F49-B534-39DBB53FAB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297430"/>
            <a:ext cx="39243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2" descr="mesh topology에 대한 이미지 검색결과">
            <a:extLst>
              <a:ext uri="{FF2B5EF4-FFF2-40B4-BE49-F238E27FC236}">
                <a16:creationId xmlns:a16="http://schemas.microsoft.com/office/drawing/2014/main" id="{E5552A92-D291-426E-AF48-44E441B8E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7388EE-2C7B-49E3-A3B2-5429C9224BDD}"/>
              </a:ext>
            </a:extLst>
          </p:cNvPr>
          <p:cNvSpPr/>
          <p:nvPr/>
        </p:nvSpPr>
        <p:spPr>
          <a:xfrm>
            <a:off x="760428" y="3783330"/>
            <a:ext cx="1289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b="1" dirty="0">
                <a:solidFill>
                  <a:srgbClr val="FF0000"/>
                </a:solidFill>
              </a:rPr>
              <a:t>E</a:t>
            </a:r>
            <a:r>
              <a:rPr lang="en-US" altLang="ko-KR" b="1" dirty="0"/>
              <a:t>xclusive :</a:t>
            </a:r>
            <a:endParaRPr lang="ko-KR" altLang="en-US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56FC9A-B0CA-4523-835E-2CEBDB59B0BF}"/>
              </a:ext>
            </a:extLst>
          </p:cNvPr>
          <p:cNvSpPr/>
          <p:nvPr/>
        </p:nvSpPr>
        <p:spPr>
          <a:xfrm>
            <a:off x="979369" y="2313099"/>
            <a:ext cx="1062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b="1" dirty="0">
                <a:solidFill>
                  <a:srgbClr val="FF0000"/>
                </a:solidFill>
              </a:rPr>
              <a:t>S</a:t>
            </a:r>
            <a:r>
              <a:rPr lang="en-US" altLang="ko-KR" b="1" dirty="0"/>
              <a:t>hared :</a:t>
            </a:r>
            <a:endParaRPr lang="ko-KR" altLang="en-US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3C03C7C-220B-42C7-AADF-7FE151879275}"/>
              </a:ext>
            </a:extLst>
          </p:cNvPr>
          <p:cNvSpPr/>
          <p:nvPr/>
        </p:nvSpPr>
        <p:spPr>
          <a:xfrm>
            <a:off x="720448" y="5068895"/>
            <a:ext cx="1369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1"/>
            <a:r>
              <a:rPr lang="en-US" altLang="ko-KR" b="1" dirty="0" err="1">
                <a:solidFill>
                  <a:srgbClr val="FF0000"/>
                </a:solidFill>
              </a:rPr>
              <a:t>U</a:t>
            </a:r>
            <a:r>
              <a:rPr lang="en-US" altLang="ko-KR" b="1" dirty="0" err="1"/>
              <a:t>ncached</a:t>
            </a:r>
            <a:r>
              <a:rPr lang="en-US" altLang="ko-KR" b="1" dirty="0"/>
              <a:t> :</a:t>
            </a:r>
            <a:endParaRPr lang="ko-KR" altLang="en-US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4A5A5D6-0556-427B-9386-4E0EB4F76162}"/>
              </a:ext>
            </a:extLst>
          </p:cNvPr>
          <p:cNvSpPr/>
          <p:nvPr/>
        </p:nvSpPr>
        <p:spPr>
          <a:xfrm>
            <a:off x="2041583" y="2313099"/>
            <a:ext cx="8331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b="1" dirty="0"/>
              <a:t>One or more processors have the block cached. &gt;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90E6F4-3A0E-482D-8303-18DE1F4913FF}"/>
              </a:ext>
            </a:extLst>
          </p:cNvPr>
          <p:cNvSpPr/>
          <p:nvPr/>
        </p:nvSpPr>
        <p:spPr>
          <a:xfrm>
            <a:off x="2049755" y="2652116"/>
            <a:ext cx="2292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Memory up to date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E4E5D6B-0E1C-4A4B-B34A-611D2BE261E7}"/>
              </a:ext>
            </a:extLst>
          </p:cNvPr>
          <p:cNvSpPr/>
          <p:nvPr/>
        </p:nvSpPr>
        <p:spPr>
          <a:xfrm>
            <a:off x="2049755" y="3779781"/>
            <a:ext cx="8331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b="1" dirty="0"/>
              <a:t>Exactly one processors have the block cached. =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C0FCBDE-9726-4382-9207-7B9BD0A99950}"/>
              </a:ext>
            </a:extLst>
          </p:cNvPr>
          <p:cNvSpPr/>
          <p:nvPr/>
        </p:nvSpPr>
        <p:spPr>
          <a:xfrm>
            <a:off x="2041583" y="4122347"/>
            <a:ext cx="2376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Memory out of date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00BFE01-99EA-41BB-BFA3-16FFA9C20D92}"/>
              </a:ext>
            </a:extLst>
          </p:cNvPr>
          <p:cNvSpPr/>
          <p:nvPr/>
        </p:nvSpPr>
        <p:spPr>
          <a:xfrm>
            <a:off x="2049755" y="5038580"/>
            <a:ext cx="8331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b="1" dirty="0"/>
              <a:t>No</a:t>
            </a:r>
            <a:r>
              <a:rPr lang="ko-KR" altLang="en-US" b="1" dirty="0"/>
              <a:t> </a:t>
            </a:r>
            <a:r>
              <a:rPr lang="en-US" altLang="ko-KR" b="1" dirty="0"/>
              <a:t>processors have the block cached. = 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10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Enitity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of Directory Slice</a:t>
            </a:r>
            <a:endParaRPr kumimoji="1" lang="ko-KR" altLang="en-US" dirty="0"/>
          </a:p>
        </p:txBody>
      </p:sp>
      <p:sp>
        <p:nvSpPr>
          <p:cNvPr id="3" name="AutoShape 2" descr="snoopy protocol에 대한 이미지 검색결과">
            <a:extLst>
              <a:ext uri="{FF2B5EF4-FFF2-40B4-BE49-F238E27FC236}">
                <a16:creationId xmlns:a16="http://schemas.microsoft.com/office/drawing/2014/main" id="{AA060870-9FF7-4F49-B534-39DBB53FAB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297430"/>
            <a:ext cx="39243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2" descr="mesh topology에 대한 이미지 검색결과">
            <a:extLst>
              <a:ext uri="{FF2B5EF4-FFF2-40B4-BE49-F238E27FC236}">
                <a16:creationId xmlns:a16="http://schemas.microsoft.com/office/drawing/2014/main" id="{E5552A92-D291-426E-AF48-44E441B8E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4FA9A7-0386-4F75-A05C-A6CA72A68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46835"/>
              </p:ext>
            </p:extLst>
          </p:nvPr>
        </p:nvGraphicFramePr>
        <p:xfrm>
          <a:off x="1806573" y="2097405"/>
          <a:ext cx="8578854" cy="133159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53206">
                  <a:extLst>
                    <a:ext uri="{9D8B030D-6E8A-4147-A177-3AD203B41FA5}">
                      <a16:colId xmlns:a16="http://schemas.microsoft.com/office/drawing/2014/main" val="751723304"/>
                    </a:ext>
                  </a:extLst>
                </a:gridCol>
                <a:gridCol w="953206">
                  <a:extLst>
                    <a:ext uri="{9D8B030D-6E8A-4147-A177-3AD203B41FA5}">
                      <a16:colId xmlns:a16="http://schemas.microsoft.com/office/drawing/2014/main" val="887123084"/>
                    </a:ext>
                  </a:extLst>
                </a:gridCol>
                <a:gridCol w="953206">
                  <a:extLst>
                    <a:ext uri="{9D8B030D-6E8A-4147-A177-3AD203B41FA5}">
                      <a16:colId xmlns:a16="http://schemas.microsoft.com/office/drawing/2014/main" val="928082690"/>
                    </a:ext>
                  </a:extLst>
                </a:gridCol>
                <a:gridCol w="953206">
                  <a:extLst>
                    <a:ext uri="{9D8B030D-6E8A-4147-A177-3AD203B41FA5}">
                      <a16:colId xmlns:a16="http://schemas.microsoft.com/office/drawing/2014/main" val="4185195782"/>
                    </a:ext>
                  </a:extLst>
                </a:gridCol>
                <a:gridCol w="953206">
                  <a:extLst>
                    <a:ext uri="{9D8B030D-6E8A-4147-A177-3AD203B41FA5}">
                      <a16:colId xmlns:a16="http://schemas.microsoft.com/office/drawing/2014/main" val="1549183099"/>
                    </a:ext>
                  </a:extLst>
                </a:gridCol>
                <a:gridCol w="953206">
                  <a:extLst>
                    <a:ext uri="{9D8B030D-6E8A-4147-A177-3AD203B41FA5}">
                      <a16:colId xmlns:a16="http://schemas.microsoft.com/office/drawing/2014/main" val="2196608038"/>
                    </a:ext>
                  </a:extLst>
                </a:gridCol>
                <a:gridCol w="953206">
                  <a:extLst>
                    <a:ext uri="{9D8B030D-6E8A-4147-A177-3AD203B41FA5}">
                      <a16:colId xmlns:a16="http://schemas.microsoft.com/office/drawing/2014/main" val="1729794105"/>
                    </a:ext>
                  </a:extLst>
                </a:gridCol>
                <a:gridCol w="953206">
                  <a:extLst>
                    <a:ext uri="{9D8B030D-6E8A-4147-A177-3AD203B41FA5}">
                      <a16:colId xmlns:a16="http://schemas.microsoft.com/office/drawing/2014/main" val="4160819236"/>
                    </a:ext>
                  </a:extLst>
                </a:gridCol>
                <a:gridCol w="953206">
                  <a:extLst>
                    <a:ext uri="{9D8B030D-6E8A-4147-A177-3AD203B41FA5}">
                      <a16:colId xmlns:a16="http://schemas.microsoft.com/office/drawing/2014/main" val="3483697875"/>
                    </a:ext>
                  </a:extLst>
                </a:gridCol>
              </a:tblGrid>
              <a:tr h="4438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Dirty bit</a:t>
                      </a:r>
                      <a:endParaRPr lang="ko-KR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 Bit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872765"/>
                  </a:ext>
                </a:extLst>
              </a:tr>
              <a:tr h="443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Core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Core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Core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Core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Core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Core 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Core 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Core 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94957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3017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57D943F-271F-460D-BA82-03AFD7CA9816}"/>
              </a:ext>
            </a:extLst>
          </p:cNvPr>
          <p:cNvSpPr/>
          <p:nvPr/>
        </p:nvSpPr>
        <p:spPr>
          <a:xfrm>
            <a:off x="1806573" y="1643420"/>
            <a:ext cx="3924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b="1" dirty="0"/>
              <a:t>Ex. Directory Slice of Block X 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8293F6-D478-44D8-B962-AF5CE7B2DC9E}"/>
              </a:ext>
            </a:extLst>
          </p:cNvPr>
          <p:cNvSpPr/>
          <p:nvPr/>
        </p:nvSpPr>
        <p:spPr>
          <a:xfrm>
            <a:off x="904120" y="3794760"/>
            <a:ext cx="1220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b="1" dirty="0"/>
              <a:t>Dirty bit :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7388EE-2C7B-49E3-A3B2-5429C9224BDD}"/>
              </a:ext>
            </a:extLst>
          </p:cNvPr>
          <p:cNvSpPr/>
          <p:nvPr/>
        </p:nvSpPr>
        <p:spPr>
          <a:xfrm>
            <a:off x="620307" y="5379361"/>
            <a:ext cx="1490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b="1" dirty="0"/>
              <a:t>Present Bit :</a:t>
            </a:r>
            <a:endParaRPr lang="ko-KR" altLang="en-US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9DE501-C571-423C-B49D-4B31F3AA9D1F}"/>
              </a:ext>
            </a:extLst>
          </p:cNvPr>
          <p:cNvSpPr/>
          <p:nvPr/>
        </p:nvSpPr>
        <p:spPr>
          <a:xfrm>
            <a:off x="2132176" y="3794760"/>
            <a:ext cx="94311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의 상태가 </a:t>
            </a:r>
            <a:r>
              <a:rPr lang="en-US" altLang="ko-KR" dirty="0">
                <a:solidFill>
                  <a:srgbClr val="FF0000"/>
                </a:solidFill>
              </a:rPr>
              <a:t>Dirty</a:t>
            </a:r>
            <a:r>
              <a:rPr lang="en-US" altLang="ko-KR" dirty="0"/>
              <a:t> </a:t>
            </a:r>
            <a:r>
              <a:rPr lang="ko-KR" altLang="en-US" dirty="0"/>
              <a:t>함을 의미</a:t>
            </a:r>
            <a:endParaRPr lang="en-US" altLang="ko-KR" dirty="0"/>
          </a:p>
          <a:p>
            <a:pPr latinLnBrk="1"/>
            <a:r>
              <a:rPr lang="en-US" altLang="ko-KR" dirty="0"/>
              <a:t>‘Dirty</a:t>
            </a:r>
            <a:r>
              <a:rPr lang="ko-KR" altLang="en-US" dirty="0"/>
              <a:t> 하다는 것은 </a:t>
            </a:r>
            <a:r>
              <a:rPr lang="en-US" altLang="ko-KR" dirty="0"/>
              <a:t>Exclusive </a:t>
            </a:r>
            <a:r>
              <a:rPr lang="ko-KR" altLang="en-US" dirty="0"/>
              <a:t>하다</a:t>
            </a:r>
            <a:r>
              <a:rPr lang="en-US" altLang="ko-KR" dirty="0"/>
              <a:t>’</a:t>
            </a:r>
            <a:r>
              <a:rPr lang="ko-KR" altLang="en-US" dirty="0"/>
              <a:t> 라는 의미 혹은 </a:t>
            </a:r>
            <a:endParaRPr lang="en-US" altLang="ko-KR" dirty="0"/>
          </a:p>
          <a:p>
            <a:pPr latinLnBrk="1"/>
            <a:r>
              <a:rPr lang="en-US" altLang="ko-KR" dirty="0"/>
              <a:t>‘</a:t>
            </a:r>
            <a:r>
              <a:rPr lang="ko-KR" altLang="en-US" dirty="0"/>
              <a:t>메모리에 있는 </a:t>
            </a:r>
            <a:r>
              <a:rPr lang="en-US" altLang="ko-KR" dirty="0"/>
              <a:t>block X</a:t>
            </a:r>
            <a:r>
              <a:rPr lang="ko-KR" altLang="en-US" dirty="0"/>
              <a:t>가 타당한가</a:t>
            </a:r>
            <a:r>
              <a:rPr lang="en-US" altLang="ko-KR" dirty="0"/>
              <a:t>’</a:t>
            </a:r>
            <a:r>
              <a:rPr lang="ko-KR" altLang="en-US" dirty="0"/>
              <a:t>로 추측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B71A030-20E7-4B91-B66D-6FF6ADF58F12}"/>
              </a:ext>
            </a:extLst>
          </p:cNvPr>
          <p:cNvSpPr/>
          <p:nvPr/>
        </p:nvSpPr>
        <p:spPr>
          <a:xfrm>
            <a:off x="2132176" y="4666569"/>
            <a:ext cx="6759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dirty="0">
                <a:solidFill>
                  <a:srgbClr val="FF0000"/>
                </a:solidFill>
              </a:rPr>
              <a:t>(Dirty bit = Exclusive bit)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E89B221-5486-45A7-A408-7EFE880243AD}"/>
              </a:ext>
            </a:extLst>
          </p:cNvPr>
          <p:cNvSpPr/>
          <p:nvPr/>
        </p:nvSpPr>
        <p:spPr>
          <a:xfrm>
            <a:off x="2132175" y="5405233"/>
            <a:ext cx="6759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dirty="0"/>
              <a:t>각 캐시가 </a:t>
            </a:r>
            <a:r>
              <a:rPr lang="en-US" altLang="ko-KR" dirty="0"/>
              <a:t>Block X</a:t>
            </a:r>
            <a:r>
              <a:rPr lang="ko-KR" altLang="en-US" dirty="0"/>
              <a:t>를 가지고 있는지 없는지를 의미</a:t>
            </a:r>
          </a:p>
        </p:txBody>
      </p:sp>
    </p:spTree>
    <p:extLst>
      <p:ext uri="{BB962C8B-B14F-4D97-AF65-F5344CB8AC3E}">
        <p14:creationId xmlns:p14="http://schemas.microsoft.com/office/powerpoint/2010/main" val="416835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Enitity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of Directory Slice</a:t>
            </a:r>
            <a:endParaRPr kumimoji="1" lang="ko-KR" altLang="en-US" dirty="0"/>
          </a:p>
        </p:txBody>
      </p:sp>
      <p:sp>
        <p:nvSpPr>
          <p:cNvPr id="3" name="AutoShape 2" descr="snoopy protocol에 대한 이미지 검색결과">
            <a:extLst>
              <a:ext uri="{FF2B5EF4-FFF2-40B4-BE49-F238E27FC236}">
                <a16:creationId xmlns:a16="http://schemas.microsoft.com/office/drawing/2014/main" id="{AA060870-9FF7-4F49-B534-39DBB53FAB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9050" y="2297430"/>
            <a:ext cx="39243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2" descr="mesh topology에 대한 이미지 검색결과">
            <a:extLst>
              <a:ext uri="{FF2B5EF4-FFF2-40B4-BE49-F238E27FC236}">
                <a16:creationId xmlns:a16="http://schemas.microsoft.com/office/drawing/2014/main" id="{E5552A92-D291-426E-AF48-44E441B8E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4FA9A7-0386-4F75-A05C-A6CA72A68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90905"/>
              </p:ext>
            </p:extLst>
          </p:nvPr>
        </p:nvGraphicFramePr>
        <p:xfrm>
          <a:off x="1205503" y="2097405"/>
          <a:ext cx="9547227" cy="133159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0803">
                  <a:extLst>
                    <a:ext uri="{9D8B030D-6E8A-4147-A177-3AD203B41FA5}">
                      <a16:colId xmlns:a16="http://schemas.microsoft.com/office/drawing/2014/main" val="751723304"/>
                    </a:ext>
                  </a:extLst>
                </a:gridCol>
                <a:gridCol w="1060803">
                  <a:extLst>
                    <a:ext uri="{9D8B030D-6E8A-4147-A177-3AD203B41FA5}">
                      <a16:colId xmlns:a16="http://schemas.microsoft.com/office/drawing/2014/main" val="887123084"/>
                    </a:ext>
                  </a:extLst>
                </a:gridCol>
                <a:gridCol w="1060803">
                  <a:extLst>
                    <a:ext uri="{9D8B030D-6E8A-4147-A177-3AD203B41FA5}">
                      <a16:colId xmlns:a16="http://schemas.microsoft.com/office/drawing/2014/main" val="928082690"/>
                    </a:ext>
                  </a:extLst>
                </a:gridCol>
                <a:gridCol w="1060803">
                  <a:extLst>
                    <a:ext uri="{9D8B030D-6E8A-4147-A177-3AD203B41FA5}">
                      <a16:colId xmlns:a16="http://schemas.microsoft.com/office/drawing/2014/main" val="4185195782"/>
                    </a:ext>
                  </a:extLst>
                </a:gridCol>
                <a:gridCol w="1060803">
                  <a:extLst>
                    <a:ext uri="{9D8B030D-6E8A-4147-A177-3AD203B41FA5}">
                      <a16:colId xmlns:a16="http://schemas.microsoft.com/office/drawing/2014/main" val="1549183099"/>
                    </a:ext>
                  </a:extLst>
                </a:gridCol>
                <a:gridCol w="1060803">
                  <a:extLst>
                    <a:ext uri="{9D8B030D-6E8A-4147-A177-3AD203B41FA5}">
                      <a16:colId xmlns:a16="http://schemas.microsoft.com/office/drawing/2014/main" val="2196608038"/>
                    </a:ext>
                  </a:extLst>
                </a:gridCol>
                <a:gridCol w="1060803">
                  <a:extLst>
                    <a:ext uri="{9D8B030D-6E8A-4147-A177-3AD203B41FA5}">
                      <a16:colId xmlns:a16="http://schemas.microsoft.com/office/drawing/2014/main" val="1729794105"/>
                    </a:ext>
                  </a:extLst>
                </a:gridCol>
                <a:gridCol w="1060803">
                  <a:extLst>
                    <a:ext uri="{9D8B030D-6E8A-4147-A177-3AD203B41FA5}">
                      <a16:colId xmlns:a16="http://schemas.microsoft.com/office/drawing/2014/main" val="4160819236"/>
                    </a:ext>
                  </a:extLst>
                </a:gridCol>
                <a:gridCol w="1060803">
                  <a:extLst>
                    <a:ext uri="{9D8B030D-6E8A-4147-A177-3AD203B41FA5}">
                      <a16:colId xmlns:a16="http://schemas.microsoft.com/office/drawing/2014/main" val="3483697875"/>
                    </a:ext>
                  </a:extLst>
                </a:gridCol>
              </a:tblGrid>
              <a:tr h="4438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Dirty bit</a:t>
                      </a:r>
                      <a:endParaRPr lang="ko-KR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 Bit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872765"/>
                  </a:ext>
                </a:extLst>
              </a:tr>
              <a:tr h="4438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94957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3017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57D943F-271F-460D-BA82-03AFD7CA9816}"/>
              </a:ext>
            </a:extLst>
          </p:cNvPr>
          <p:cNvSpPr/>
          <p:nvPr/>
        </p:nvSpPr>
        <p:spPr>
          <a:xfrm>
            <a:off x="1205503" y="1643420"/>
            <a:ext cx="3924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b="1" dirty="0"/>
              <a:t>Ex. Directory Slice of Block X </a:t>
            </a:r>
            <a:endParaRPr lang="ko-KR" altLang="en-US" b="1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7338E58-235C-440A-A29E-1401E96E0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578915"/>
              </p:ext>
            </p:extLst>
          </p:nvPr>
        </p:nvGraphicFramePr>
        <p:xfrm>
          <a:off x="1205503" y="4101863"/>
          <a:ext cx="169227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2219">
                  <a:extLst>
                    <a:ext uri="{9D8B030D-6E8A-4147-A177-3AD203B41FA5}">
                      <a16:colId xmlns:a16="http://schemas.microsoft.com/office/drawing/2014/main" val="1041478088"/>
                    </a:ext>
                  </a:extLst>
                </a:gridCol>
                <a:gridCol w="1150056">
                  <a:extLst>
                    <a:ext uri="{9D8B030D-6E8A-4147-A177-3AD203B41FA5}">
                      <a16:colId xmlns:a16="http://schemas.microsoft.com/office/drawing/2014/main" val="23048000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1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0359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5D94802-4642-435A-A38C-FBC460F5C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913348"/>
              </p:ext>
            </p:extLst>
          </p:nvPr>
        </p:nvGraphicFramePr>
        <p:xfrm>
          <a:off x="3821532" y="4101863"/>
          <a:ext cx="169227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2219">
                  <a:extLst>
                    <a:ext uri="{9D8B030D-6E8A-4147-A177-3AD203B41FA5}">
                      <a16:colId xmlns:a16="http://schemas.microsoft.com/office/drawing/2014/main" val="1041478088"/>
                    </a:ext>
                  </a:extLst>
                </a:gridCol>
                <a:gridCol w="1150056">
                  <a:extLst>
                    <a:ext uri="{9D8B030D-6E8A-4147-A177-3AD203B41FA5}">
                      <a16:colId xmlns:a16="http://schemas.microsoft.com/office/drawing/2014/main" val="23048000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1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0359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1904E1C-34BE-48B7-A157-7BF09534D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91515"/>
              </p:ext>
            </p:extLst>
          </p:nvPr>
        </p:nvGraphicFramePr>
        <p:xfrm>
          <a:off x="6436729" y="4101863"/>
          <a:ext cx="169227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2219">
                  <a:extLst>
                    <a:ext uri="{9D8B030D-6E8A-4147-A177-3AD203B41FA5}">
                      <a16:colId xmlns:a16="http://schemas.microsoft.com/office/drawing/2014/main" val="1041478088"/>
                    </a:ext>
                  </a:extLst>
                </a:gridCol>
                <a:gridCol w="1150056">
                  <a:extLst>
                    <a:ext uri="{9D8B030D-6E8A-4147-A177-3AD203B41FA5}">
                      <a16:colId xmlns:a16="http://schemas.microsoft.com/office/drawing/2014/main" val="23048000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1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0359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AFB4A52-D1F9-4C86-8E35-F4450F63C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78159"/>
              </p:ext>
            </p:extLst>
          </p:nvPr>
        </p:nvGraphicFramePr>
        <p:xfrm>
          <a:off x="9060455" y="4103569"/>
          <a:ext cx="169227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2219">
                  <a:extLst>
                    <a:ext uri="{9D8B030D-6E8A-4147-A177-3AD203B41FA5}">
                      <a16:colId xmlns:a16="http://schemas.microsoft.com/office/drawing/2014/main" val="1041478088"/>
                    </a:ext>
                  </a:extLst>
                </a:gridCol>
                <a:gridCol w="1150056">
                  <a:extLst>
                    <a:ext uri="{9D8B030D-6E8A-4147-A177-3AD203B41FA5}">
                      <a16:colId xmlns:a16="http://schemas.microsoft.com/office/drawing/2014/main" val="23048000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1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0359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6AF45CB-301D-43B8-8867-6731EFDF8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02528"/>
              </p:ext>
            </p:extLst>
          </p:nvPr>
        </p:nvGraphicFramePr>
        <p:xfrm>
          <a:off x="1205503" y="5359163"/>
          <a:ext cx="169227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2219">
                  <a:extLst>
                    <a:ext uri="{9D8B030D-6E8A-4147-A177-3AD203B41FA5}">
                      <a16:colId xmlns:a16="http://schemas.microsoft.com/office/drawing/2014/main" val="1041478088"/>
                    </a:ext>
                  </a:extLst>
                </a:gridCol>
                <a:gridCol w="1150056">
                  <a:extLst>
                    <a:ext uri="{9D8B030D-6E8A-4147-A177-3AD203B41FA5}">
                      <a16:colId xmlns:a16="http://schemas.microsoft.com/office/drawing/2014/main" val="23048000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5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1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0359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CF2B41C-641F-48C3-94E8-D7C154DEF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196055"/>
              </p:ext>
            </p:extLst>
          </p:nvPr>
        </p:nvGraphicFramePr>
        <p:xfrm>
          <a:off x="3829050" y="5360594"/>
          <a:ext cx="169227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2219">
                  <a:extLst>
                    <a:ext uri="{9D8B030D-6E8A-4147-A177-3AD203B41FA5}">
                      <a16:colId xmlns:a16="http://schemas.microsoft.com/office/drawing/2014/main" val="1041478088"/>
                    </a:ext>
                  </a:extLst>
                </a:gridCol>
                <a:gridCol w="1150056">
                  <a:extLst>
                    <a:ext uri="{9D8B030D-6E8A-4147-A177-3AD203B41FA5}">
                      <a16:colId xmlns:a16="http://schemas.microsoft.com/office/drawing/2014/main" val="23048000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1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0359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77367F8-FBC1-43BD-9AA3-068478788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143532"/>
              </p:ext>
            </p:extLst>
          </p:nvPr>
        </p:nvGraphicFramePr>
        <p:xfrm>
          <a:off x="6452597" y="5359163"/>
          <a:ext cx="169227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2219">
                  <a:extLst>
                    <a:ext uri="{9D8B030D-6E8A-4147-A177-3AD203B41FA5}">
                      <a16:colId xmlns:a16="http://schemas.microsoft.com/office/drawing/2014/main" val="1041478088"/>
                    </a:ext>
                  </a:extLst>
                </a:gridCol>
                <a:gridCol w="1150056">
                  <a:extLst>
                    <a:ext uri="{9D8B030D-6E8A-4147-A177-3AD203B41FA5}">
                      <a16:colId xmlns:a16="http://schemas.microsoft.com/office/drawing/2014/main" val="23048000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7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1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03599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A22CE97-D6D9-42DA-81AF-CCEFB7124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952004"/>
              </p:ext>
            </p:extLst>
          </p:nvPr>
        </p:nvGraphicFramePr>
        <p:xfrm>
          <a:off x="9060454" y="5359163"/>
          <a:ext cx="1692275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2219">
                  <a:extLst>
                    <a:ext uri="{9D8B030D-6E8A-4147-A177-3AD203B41FA5}">
                      <a16:colId xmlns:a16="http://schemas.microsoft.com/office/drawing/2014/main" val="1041478088"/>
                    </a:ext>
                  </a:extLst>
                </a:gridCol>
                <a:gridCol w="1150056">
                  <a:extLst>
                    <a:ext uri="{9D8B030D-6E8A-4147-A177-3AD203B41FA5}">
                      <a16:colId xmlns:a16="http://schemas.microsoft.com/office/drawing/2014/main" val="23048000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8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1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03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739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Example Initial State</a:t>
            </a:r>
            <a:endParaRPr kumimoji="1" lang="ko-KR" altLang="en-US" dirty="0"/>
          </a:p>
        </p:txBody>
      </p:sp>
      <p:sp>
        <p:nvSpPr>
          <p:cNvPr id="4" name="AutoShape 2" descr="mesh topology에 대한 이미지 검색결과">
            <a:extLst>
              <a:ext uri="{FF2B5EF4-FFF2-40B4-BE49-F238E27FC236}">
                <a16:creationId xmlns:a16="http://schemas.microsoft.com/office/drawing/2014/main" id="{E5552A92-D291-426E-AF48-44E441B8E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8036DB3-5034-4395-93C3-4259F673DE4E}"/>
              </a:ext>
            </a:extLst>
          </p:cNvPr>
          <p:cNvSpPr/>
          <p:nvPr/>
        </p:nvSpPr>
        <p:spPr>
          <a:xfrm>
            <a:off x="7181850" y="1881242"/>
            <a:ext cx="4680178" cy="459704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Step1. Block X</a:t>
            </a:r>
            <a:r>
              <a:rPr lang="ko-KR" altLang="en-US" sz="1400" dirty="0">
                <a:solidFill>
                  <a:schemeClr val="tx1"/>
                </a:solidFill>
              </a:rPr>
              <a:t>가 </a:t>
            </a:r>
            <a:r>
              <a:rPr lang="en-US" altLang="ko-KR" sz="1400" dirty="0">
                <a:solidFill>
                  <a:srgbClr val="FF0000"/>
                </a:solidFill>
              </a:rPr>
              <a:t>Node2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Memory </a:t>
            </a:r>
            <a:r>
              <a:rPr lang="ko-KR" altLang="en-US" sz="1400" dirty="0">
                <a:solidFill>
                  <a:schemeClr val="tx1"/>
                </a:solidFill>
              </a:rPr>
              <a:t>에 저장되어 있다고 가정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Step2. Block X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Directory Slice</a:t>
            </a:r>
            <a:r>
              <a:rPr lang="ko-KR" altLang="en-US" sz="1400" dirty="0">
                <a:solidFill>
                  <a:schemeClr val="tx1"/>
                </a:solidFill>
              </a:rPr>
              <a:t>가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Node2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Directory</a:t>
            </a:r>
            <a:r>
              <a:rPr lang="ko-KR" altLang="en-US" sz="1400" dirty="0">
                <a:solidFill>
                  <a:schemeClr val="tx1"/>
                </a:solidFill>
              </a:rPr>
              <a:t>에 생성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* Directory Slice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는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Directory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에서의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Block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으로 생각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F2BD567-9E49-455E-BC9A-2DF422143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587974"/>
              </p:ext>
            </p:extLst>
          </p:nvPr>
        </p:nvGraphicFramePr>
        <p:xfrm>
          <a:off x="4122788" y="5684282"/>
          <a:ext cx="2852720" cy="10688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180">
                  <a:extLst>
                    <a:ext uri="{9D8B030D-6E8A-4147-A177-3AD203B41FA5}">
                      <a16:colId xmlns:a16="http://schemas.microsoft.com/office/drawing/2014/main" val="1881597140"/>
                    </a:ext>
                  </a:extLst>
                </a:gridCol>
                <a:gridCol w="713180">
                  <a:extLst>
                    <a:ext uri="{9D8B030D-6E8A-4147-A177-3AD203B41FA5}">
                      <a16:colId xmlns:a16="http://schemas.microsoft.com/office/drawing/2014/main" val="114706436"/>
                    </a:ext>
                  </a:extLst>
                </a:gridCol>
                <a:gridCol w="713180">
                  <a:extLst>
                    <a:ext uri="{9D8B030D-6E8A-4147-A177-3AD203B41FA5}">
                      <a16:colId xmlns:a16="http://schemas.microsoft.com/office/drawing/2014/main" val="2879121529"/>
                    </a:ext>
                  </a:extLst>
                </a:gridCol>
                <a:gridCol w="713180">
                  <a:extLst>
                    <a:ext uri="{9D8B030D-6E8A-4147-A177-3AD203B41FA5}">
                      <a16:colId xmlns:a16="http://schemas.microsoft.com/office/drawing/2014/main" val="951089716"/>
                    </a:ext>
                  </a:extLst>
                </a:gridCol>
              </a:tblGrid>
              <a:tr h="35629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Dirty bit</a:t>
                      </a:r>
                      <a:endParaRPr lang="ko-KR" altLang="en-US" sz="12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Present bit</a:t>
                      </a:r>
                      <a:endParaRPr lang="ko-KR" alt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10786"/>
                  </a:ext>
                </a:extLst>
              </a:tr>
              <a:tr h="3562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Cache1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Cache2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Cache3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380082"/>
                  </a:ext>
                </a:extLst>
              </a:tr>
              <a:tr h="356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70013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F230083F-8B35-4446-AE3E-D65A9DFCAC89}"/>
              </a:ext>
            </a:extLst>
          </p:cNvPr>
          <p:cNvGrpSpPr/>
          <p:nvPr/>
        </p:nvGrpSpPr>
        <p:grpSpPr>
          <a:xfrm>
            <a:off x="425384" y="1375080"/>
            <a:ext cx="6550124" cy="4280206"/>
            <a:chOff x="425384" y="1375080"/>
            <a:chExt cx="6550124" cy="4280206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893F1C1-8992-4F81-B23E-1DBBDB82044E}"/>
                </a:ext>
              </a:extLst>
            </p:cNvPr>
            <p:cNvGrpSpPr/>
            <p:nvPr/>
          </p:nvGrpSpPr>
          <p:grpSpPr>
            <a:xfrm>
              <a:off x="425384" y="1375080"/>
              <a:ext cx="6550124" cy="4280206"/>
              <a:chOff x="604434" y="1671651"/>
              <a:chExt cx="6550124" cy="4280206"/>
            </a:xfrm>
          </p:grpSpPr>
          <p:pic>
            <p:nvPicPr>
              <p:cNvPr id="21" name="Picture 2" descr="Organization of Directory Based Protocol  ">
                <a:extLst>
                  <a:ext uri="{FF2B5EF4-FFF2-40B4-BE49-F238E27FC236}">
                    <a16:creationId xmlns:a16="http://schemas.microsoft.com/office/drawing/2014/main" id="{86109DB8-C0CA-44F8-A007-BCCB943CCD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434" y="2012162"/>
                <a:ext cx="6415491" cy="2554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059A939-6475-4428-B7BB-1FBDE30597CC}"/>
                  </a:ext>
                </a:extLst>
              </p:cNvPr>
              <p:cNvSpPr/>
              <p:nvPr/>
            </p:nvSpPr>
            <p:spPr>
              <a:xfrm>
                <a:off x="1494719" y="1685558"/>
                <a:ext cx="79701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/>
                  <a:t>Node1</a:t>
                </a:r>
                <a:endParaRPr lang="ko-KR" altLang="en-US" sz="1600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AB917A5-1B4E-4EFC-8D1B-1E3886259F75}"/>
                  </a:ext>
                </a:extLst>
              </p:cNvPr>
              <p:cNvSpPr/>
              <p:nvPr/>
            </p:nvSpPr>
            <p:spPr>
              <a:xfrm>
                <a:off x="3698445" y="1673608"/>
                <a:ext cx="79701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/>
                  <a:t>Node2</a:t>
                </a:r>
                <a:endParaRPr lang="ko-KR" altLang="en-US" sz="1600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26AD23A-42ED-4020-A0D6-760FF029126F}"/>
                  </a:ext>
                </a:extLst>
              </p:cNvPr>
              <p:cNvSpPr/>
              <p:nvPr/>
            </p:nvSpPr>
            <p:spPr>
              <a:xfrm>
                <a:off x="5801337" y="1671651"/>
                <a:ext cx="79701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600" dirty="0"/>
                  <a:t>Node3</a:t>
                </a:r>
                <a:endParaRPr lang="ko-KR" altLang="en-US" sz="1600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F8A8030-53CB-455C-A66E-B85C056A648A}"/>
                  </a:ext>
                </a:extLst>
              </p:cNvPr>
              <p:cNvSpPr/>
              <p:nvPr/>
            </p:nvSpPr>
            <p:spPr>
              <a:xfrm>
                <a:off x="5393950" y="4651112"/>
                <a:ext cx="994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Block X</a:t>
                </a:r>
                <a:endParaRPr lang="ko-KR" altLang="en-US" b="1" dirty="0"/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F3B59B2D-F14D-473E-8061-A7507FD86342}"/>
                  </a:ext>
                </a:extLst>
              </p:cNvPr>
              <p:cNvGrpSpPr/>
              <p:nvPr/>
            </p:nvGrpSpPr>
            <p:grpSpPr>
              <a:xfrm>
                <a:off x="3698445" y="3631581"/>
                <a:ext cx="3456113" cy="2320276"/>
                <a:chOff x="3352800" y="3276600"/>
                <a:chExt cx="3456113" cy="2320276"/>
              </a:xfrm>
            </p:grpSpPr>
            <p:cxnSp>
              <p:nvCxnSpPr>
                <p:cNvPr id="26" name="직선 화살표 연결선 25">
                  <a:extLst>
                    <a:ext uri="{FF2B5EF4-FFF2-40B4-BE49-F238E27FC236}">
                      <a16:creationId xmlns:a16="http://schemas.microsoft.com/office/drawing/2014/main" id="{6334D029-910E-40EE-A66D-051988CD6C2A}"/>
                    </a:ext>
                  </a:extLst>
                </p:cNvPr>
                <p:cNvCxnSpPr>
                  <a:cxnSpLocks/>
                  <a:endCxn id="27" idx="0"/>
                </p:cNvCxnSpPr>
                <p:nvPr/>
              </p:nvCxnSpPr>
              <p:spPr>
                <a:xfrm>
                  <a:off x="3352800" y="3276600"/>
                  <a:ext cx="1993629" cy="19509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F83DAD24-A3FB-4520-8F2F-60BD63197F7C}"/>
                    </a:ext>
                  </a:extLst>
                </p:cNvPr>
                <p:cNvSpPr/>
                <p:nvPr/>
              </p:nvSpPr>
              <p:spPr>
                <a:xfrm>
                  <a:off x="3883945" y="5227544"/>
                  <a:ext cx="29249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b="1" dirty="0"/>
                    <a:t>Directory Slice of Block X</a:t>
                  </a:r>
                  <a:endParaRPr lang="ko-KR" altLang="en-US" b="1" dirty="0"/>
                </a:p>
              </p:txBody>
            </p:sp>
          </p:grpSp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B236B24B-D55D-4408-A20C-751D68178BDD}"/>
                </a:ext>
              </a:extLst>
            </p:cNvPr>
            <p:cNvCxnSpPr/>
            <p:nvPr/>
          </p:nvCxnSpPr>
          <p:spPr>
            <a:xfrm>
              <a:off x="3547493" y="2929577"/>
              <a:ext cx="1748063" cy="143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F1A4F71-10E5-4EA3-9753-F72123335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71155"/>
              </p:ext>
            </p:extLst>
          </p:nvPr>
        </p:nvGraphicFramePr>
        <p:xfrm>
          <a:off x="482882" y="4452935"/>
          <a:ext cx="1249876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471">
                  <a:extLst>
                    <a:ext uri="{9D8B030D-6E8A-4147-A177-3AD203B41FA5}">
                      <a16:colId xmlns:a16="http://schemas.microsoft.com/office/drawing/2014/main" val="1041478088"/>
                    </a:ext>
                  </a:extLst>
                </a:gridCol>
                <a:gridCol w="849405">
                  <a:extLst>
                    <a:ext uri="{9D8B030D-6E8A-4147-A177-3AD203B41FA5}">
                      <a16:colId xmlns:a16="http://schemas.microsoft.com/office/drawing/2014/main" val="2304800094"/>
                    </a:ext>
                  </a:extLst>
                </a:gridCol>
              </a:tblGrid>
              <a:tr h="3706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18185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03599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A42E9E04-1A13-45CE-9383-2CE37154A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149906"/>
              </p:ext>
            </p:extLst>
          </p:nvPr>
        </p:nvGraphicFramePr>
        <p:xfrm>
          <a:off x="1902976" y="4452935"/>
          <a:ext cx="1249876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471">
                  <a:extLst>
                    <a:ext uri="{9D8B030D-6E8A-4147-A177-3AD203B41FA5}">
                      <a16:colId xmlns:a16="http://schemas.microsoft.com/office/drawing/2014/main" val="1041478088"/>
                    </a:ext>
                  </a:extLst>
                </a:gridCol>
                <a:gridCol w="849405">
                  <a:extLst>
                    <a:ext uri="{9D8B030D-6E8A-4147-A177-3AD203B41FA5}">
                      <a16:colId xmlns:a16="http://schemas.microsoft.com/office/drawing/2014/main" val="2304800094"/>
                    </a:ext>
                  </a:extLst>
                </a:gridCol>
              </a:tblGrid>
              <a:tr h="3706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18185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03599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BFF2B99-D5FB-4484-9F70-C1E4CDD01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97857"/>
              </p:ext>
            </p:extLst>
          </p:nvPr>
        </p:nvGraphicFramePr>
        <p:xfrm>
          <a:off x="3323070" y="4452935"/>
          <a:ext cx="1249876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471">
                  <a:extLst>
                    <a:ext uri="{9D8B030D-6E8A-4147-A177-3AD203B41FA5}">
                      <a16:colId xmlns:a16="http://schemas.microsoft.com/office/drawing/2014/main" val="1041478088"/>
                    </a:ext>
                  </a:extLst>
                </a:gridCol>
                <a:gridCol w="849405">
                  <a:extLst>
                    <a:ext uri="{9D8B030D-6E8A-4147-A177-3AD203B41FA5}">
                      <a16:colId xmlns:a16="http://schemas.microsoft.com/office/drawing/2014/main" val="2304800094"/>
                    </a:ext>
                  </a:extLst>
                </a:gridCol>
              </a:tblGrid>
              <a:tr h="3706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18185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03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159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Example NODE1 READ X</a:t>
            </a:r>
            <a:endParaRPr kumimoji="1" lang="ko-KR" altLang="en-US" dirty="0"/>
          </a:p>
        </p:txBody>
      </p:sp>
      <p:sp>
        <p:nvSpPr>
          <p:cNvPr id="4" name="AutoShape 2" descr="mesh topology에 대한 이미지 검색결과">
            <a:extLst>
              <a:ext uri="{FF2B5EF4-FFF2-40B4-BE49-F238E27FC236}">
                <a16:creationId xmlns:a16="http://schemas.microsoft.com/office/drawing/2014/main" id="{E5552A92-D291-426E-AF48-44E441B8E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8036DB3-5034-4395-93C3-4259F673DE4E}"/>
              </a:ext>
            </a:extLst>
          </p:cNvPr>
          <p:cNvSpPr/>
          <p:nvPr/>
        </p:nvSpPr>
        <p:spPr>
          <a:xfrm>
            <a:off x="7181850" y="1881242"/>
            <a:ext cx="4680178" cy="459704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Step1. Processor1 </a:t>
            </a:r>
            <a:r>
              <a:rPr lang="en-US" altLang="ko-KR" sz="1400" dirty="0">
                <a:solidFill>
                  <a:srgbClr val="FF0000"/>
                </a:solidFill>
              </a:rPr>
              <a:t>Rd X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Step2. Processor1</a:t>
            </a:r>
            <a:r>
              <a:rPr lang="ko-KR" altLang="en-US" sz="1400" dirty="0">
                <a:solidFill>
                  <a:schemeClr val="tx1"/>
                </a:solidFill>
              </a:rPr>
              <a:t> 본인의 캐시를 확인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확인결과 </a:t>
            </a:r>
            <a:r>
              <a:rPr lang="en-US" altLang="ko-KR" sz="1400" dirty="0">
                <a:solidFill>
                  <a:srgbClr val="FF0000"/>
                </a:solidFill>
              </a:rPr>
              <a:t>read miss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Step3. Directory</a:t>
            </a:r>
            <a:r>
              <a:rPr lang="ko-KR" altLang="en-US" sz="1400" dirty="0">
                <a:solidFill>
                  <a:schemeClr val="tx1"/>
                </a:solidFill>
              </a:rPr>
              <a:t>에 </a:t>
            </a:r>
            <a:r>
              <a:rPr lang="en-US" altLang="ko-KR" sz="1400" dirty="0">
                <a:solidFill>
                  <a:srgbClr val="FF0000"/>
                </a:solidFill>
              </a:rPr>
              <a:t>Rd X REQ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Step4.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Block X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rgbClr val="FF0000"/>
                </a:solidFill>
              </a:rPr>
              <a:t>Directory Slice</a:t>
            </a:r>
            <a:r>
              <a:rPr lang="ko-KR" altLang="en-US" sz="1400" dirty="0">
                <a:solidFill>
                  <a:schemeClr val="tx1"/>
                </a:solidFill>
              </a:rPr>
              <a:t>를 확인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확인결과 </a:t>
            </a:r>
            <a:r>
              <a:rPr lang="en-US" altLang="ko-KR" sz="1400" dirty="0">
                <a:solidFill>
                  <a:schemeClr val="tx1"/>
                </a:solidFill>
              </a:rPr>
              <a:t>Block X</a:t>
            </a:r>
            <a:r>
              <a:rPr lang="ko-KR" altLang="en-US" sz="1400" dirty="0">
                <a:solidFill>
                  <a:schemeClr val="tx1"/>
                </a:solidFill>
              </a:rPr>
              <a:t>를 아무도 사용하고 있지 않음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rgbClr val="FF0000"/>
                </a:solidFill>
              </a:rPr>
              <a:t>Uncached</a:t>
            </a:r>
            <a:r>
              <a:rPr lang="ko-KR" altLang="en-US" sz="1400" dirty="0">
                <a:solidFill>
                  <a:srgbClr val="FF0000"/>
                </a:solidFill>
              </a:rPr>
              <a:t> 상태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Step4. Memory</a:t>
            </a:r>
            <a:r>
              <a:rPr lang="ko-KR" altLang="en-US" sz="1400" dirty="0">
                <a:solidFill>
                  <a:schemeClr val="tx1"/>
                </a:solidFill>
              </a:rPr>
              <a:t>에서 </a:t>
            </a:r>
            <a:r>
              <a:rPr lang="en-US" altLang="ko-KR" sz="1400" dirty="0">
                <a:solidFill>
                  <a:schemeClr val="tx1"/>
                </a:solidFill>
              </a:rPr>
              <a:t>Block X</a:t>
            </a:r>
            <a:r>
              <a:rPr lang="ko-KR" altLang="en-US" sz="1400" dirty="0">
                <a:solidFill>
                  <a:schemeClr val="tx1"/>
                </a:solidFill>
              </a:rPr>
              <a:t>의 데이터 넘겨 줌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Step5. Directory Slice</a:t>
            </a:r>
            <a:r>
              <a:rPr lang="ko-KR" altLang="en-US" sz="1400" dirty="0">
                <a:solidFill>
                  <a:schemeClr val="tx1"/>
                </a:solidFill>
              </a:rPr>
              <a:t>의 정보 수정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* Dirty bit 1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로 바뀐 이유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Exclusive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상황이기 때문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(?)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21" name="Picture 2" descr="Organization of Directory Based Protocol  ">
            <a:extLst>
              <a:ext uri="{FF2B5EF4-FFF2-40B4-BE49-F238E27FC236}">
                <a16:creationId xmlns:a16="http://schemas.microsoft.com/office/drawing/2014/main" id="{86109DB8-C0CA-44F8-A007-BCCB943CC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34" y="1746052"/>
            <a:ext cx="6415491" cy="255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38EE0A0-51DE-478F-AA23-465E404D167A}"/>
              </a:ext>
            </a:extLst>
          </p:cNvPr>
          <p:cNvSpPr/>
          <p:nvPr/>
        </p:nvSpPr>
        <p:spPr>
          <a:xfrm>
            <a:off x="1409344" y="1376720"/>
            <a:ext cx="651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Rd X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A5A31E5-EECF-4E91-A15C-0F7A78798675}"/>
              </a:ext>
            </a:extLst>
          </p:cNvPr>
          <p:cNvGrpSpPr/>
          <p:nvPr/>
        </p:nvGrpSpPr>
        <p:grpSpPr>
          <a:xfrm>
            <a:off x="1732757" y="2495550"/>
            <a:ext cx="2234406" cy="1314450"/>
            <a:chOff x="1732757" y="2495550"/>
            <a:chExt cx="2234406" cy="131445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2F24B79-4012-4009-893E-25229EE93277}"/>
                </a:ext>
              </a:extLst>
            </p:cNvPr>
            <p:cNvCxnSpPr/>
            <p:nvPr/>
          </p:nvCxnSpPr>
          <p:spPr>
            <a:xfrm>
              <a:off x="1735138" y="2495550"/>
              <a:ext cx="0" cy="131445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779ACE2-CE54-4D0F-BDEA-4723924B953F}"/>
                </a:ext>
              </a:extLst>
            </p:cNvPr>
            <p:cNvCxnSpPr/>
            <p:nvPr/>
          </p:nvCxnSpPr>
          <p:spPr>
            <a:xfrm>
              <a:off x="1732757" y="3800474"/>
              <a:ext cx="2234406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34E9318-3AC9-4730-80FA-5849A1038932}"/>
                </a:ext>
              </a:extLst>
            </p:cNvPr>
            <p:cNvCxnSpPr/>
            <p:nvPr/>
          </p:nvCxnSpPr>
          <p:spPr>
            <a:xfrm flipV="1">
              <a:off x="3957637" y="3248025"/>
              <a:ext cx="0" cy="55483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2BF9950A-18D0-45B7-A636-95A2F8D63A60}"/>
                </a:ext>
              </a:extLst>
            </p:cNvPr>
            <p:cNvCxnSpPr/>
            <p:nvPr/>
          </p:nvCxnSpPr>
          <p:spPr>
            <a:xfrm flipH="1">
              <a:off x="3562349" y="3252787"/>
              <a:ext cx="404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914D7044-2603-4E49-861B-2E1A7034F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063946"/>
              </p:ext>
            </p:extLst>
          </p:nvPr>
        </p:nvGraphicFramePr>
        <p:xfrm>
          <a:off x="4122788" y="5684282"/>
          <a:ext cx="2852720" cy="10688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180">
                  <a:extLst>
                    <a:ext uri="{9D8B030D-6E8A-4147-A177-3AD203B41FA5}">
                      <a16:colId xmlns:a16="http://schemas.microsoft.com/office/drawing/2014/main" val="1881597140"/>
                    </a:ext>
                  </a:extLst>
                </a:gridCol>
                <a:gridCol w="713180">
                  <a:extLst>
                    <a:ext uri="{9D8B030D-6E8A-4147-A177-3AD203B41FA5}">
                      <a16:colId xmlns:a16="http://schemas.microsoft.com/office/drawing/2014/main" val="114706436"/>
                    </a:ext>
                  </a:extLst>
                </a:gridCol>
                <a:gridCol w="713180">
                  <a:extLst>
                    <a:ext uri="{9D8B030D-6E8A-4147-A177-3AD203B41FA5}">
                      <a16:colId xmlns:a16="http://schemas.microsoft.com/office/drawing/2014/main" val="2879121529"/>
                    </a:ext>
                  </a:extLst>
                </a:gridCol>
                <a:gridCol w="713180">
                  <a:extLst>
                    <a:ext uri="{9D8B030D-6E8A-4147-A177-3AD203B41FA5}">
                      <a16:colId xmlns:a16="http://schemas.microsoft.com/office/drawing/2014/main" val="951089716"/>
                    </a:ext>
                  </a:extLst>
                </a:gridCol>
              </a:tblGrid>
              <a:tr h="35629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Dirty bit</a:t>
                      </a:r>
                      <a:endParaRPr lang="ko-KR" altLang="en-US" sz="12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Present bit</a:t>
                      </a:r>
                      <a:endParaRPr lang="ko-KR" alt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10786"/>
                  </a:ext>
                </a:extLst>
              </a:tr>
              <a:tr h="3562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Cache1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Cache2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Cache3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380082"/>
                  </a:ext>
                </a:extLst>
              </a:tr>
              <a:tr h="356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70013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EFA338-215B-47D9-85F4-4B16D1AA7EE2}"/>
              </a:ext>
            </a:extLst>
          </p:cNvPr>
          <p:cNvSpPr/>
          <p:nvPr/>
        </p:nvSpPr>
        <p:spPr>
          <a:xfrm>
            <a:off x="4086664" y="5314950"/>
            <a:ext cx="2924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Directory Slice of Block X</a:t>
            </a:r>
            <a:endParaRPr lang="ko-KR" altLang="en-US" b="1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8D79786-951C-44AF-98D8-2A6B6544EC54}"/>
              </a:ext>
            </a:extLst>
          </p:cNvPr>
          <p:cNvGrpSpPr/>
          <p:nvPr/>
        </p:nvGrpSpPr>
        <p:grpSpPr>
          <a:xfrm>
            <a:off x="1735932" y="2406650"/>
            <a:ext cx="2224880" cy="1498600"/>
            <a:chOff x="1735932" y="2406650"/>
            <a:chExt cx="2224880" cy="149860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A191CEB-FE17-404A-A064-BA8FF33DF469}"/>
                </a:ext>
              </a:extLst>
            </p:cNvPr>
            <p:cNvCxnSpPr/>
            <p:nvPr/>
          </p:nvCxnSpPr>
          <p:spPr>
            <a:xfrm>
              <a:off x="3597275" y="2819400"/>
              <a:ext cx="36036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ADDF5B1-B38D-4D22-B030-3972B9FC336C}"/>
                </a:ext>
              </a:extLst>
            </p:cNvPr>
            <p:cNvCxnSpPr/>
            <p:nvPr/>
          </p:nvCxnSpPr>
          <p:spPr>
            <a:xfrm>
              <a:off x="3954462" y="2809875"/>
              <a:ext cx="0" cy="10922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F928D1F-8C4A-4BF0-92F3-1DE7BBFC74CC}"/>
                </a:ext>
              </a:extLst>
            </p:cNvPr>
            <p:cNvCxnSpPr/>
            <p:nvPr/>
          </p:nvCxnSpPr>
          <p:spPr>
            <a:xfrm flipH="1">
              <a:off x="1735932" y="3895725"/>
              <a:ext cx="222488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D4F08660-23D1-417C-8F69-FCA48852BF76}"/>
                </a:ext>
              </a:extLst>
            </p:cNvPr>
            <p:cNvCxnSpPr/>
            <p:nvPr/>
          </p:nvCxnSpPr>
          <p:spPr>
            <a:xfrm flipV="1">
              <a:off x="1735932" y="2406650"/>
              <a:ext cx="0" cy="149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45F5D887-D5E6-4E7C-8C21-0D9594EA0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246246"/>
              </p:ext>
            </p:extLst>
          </p:nvPr>
        </p:nvGraphicFramePr>
        <p:xfrm>
          <a:off x="482882" y="4452935"/>
          <a:ext cx="1249876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471">
                  <a:extLst>
                    <a:ext uri="{9D8B030D-6E8A-4147-A177-3AD203B41FA5}">
                      <a16:colId xmlns:a16="http://schemas.microsoft.com/office/drawing/2014/main" val="1041478088"/>
                    </a:ext>
                  </a:extLst>
                </a:gridCol>
                <a:gridCol w="849405">
                  <a:extLst>
                    <a:ext uri="{9D8B030D-6E8A-4147-A177-3AD203B41FA5}">
                      <a16:colId xmlns:a16="http://schemas.microsoft.com/office/drawing/2014/main" val="2304800094"/>
                    </a:ext>
                  </a:extLst>
                </a:gridCol>
              </a:tblGrid>
              <a:tr h="3706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18185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03599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61B0CE5B-1849-4B43-AD33-5C1417DBC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856510"/>
              </p:ext>
            </p:extLst>
          </p:nvPr>
        </p:nvGraphicFramePr>
        <p:xfrm>
          <a:off x="1902976" y="4452935"/>
          <a:ext cx="1249876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471">
                  <a:extLst>
                    <a:ext uri="{9D8B030D-6E8A-4147-A177-3AD203B41FA5}">
                      <a16:colId xmlns:a16="http://schemas.microsoft.com/office/drawing/2014/main" val="1041478088"/>
                    </a:ext>
                  </a:extLst>
                </a:gridCol>
                <a:gridCol w="849405">
                  <a:extLst>
                    <a:ext uri="{9D8B030D-6E8A-4147-A177-3AD203B41FA5}">
                      <a16:colId xmlns:a16="http://schemas.microsoft.com/office/drawing/2014/main" val="2304800094"/>
                    </a:ext>
                  </a:extLst>
                </a:gridCol>
              </a:tblGrid>
              <a:tr h="3706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18185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03599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DD3C273C-B123-436D-9154-EF7D67578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245093"/>
              </p:ext>
            </p:extLst>
          </p:nvPr>
        </p:nvGraphicFramePr>
        <p:xfrm>
          <a:off x="3323070" y="4452935"/>
          <a:ext cx="1249876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471">
                  <a:extLst>
                    <a:ext uri="{9D8B030D-6E8A-4147-A177-3AD203B41FA5}">
                      <a16:colId xmlns:a16="http://schemas.microsoft.com/office/drawing/2014/main" val="1041478088"/>
                    </a:ext>
                  </a:extLst>
                </a:gridCol>
                <a:gridCol w="849405">
                  <a:extLst>
                    <a:ext uri="{9D8B030D-6E8A-4147-A177-3AD203B41FA5}">
                      <a16:colId xmlns:a16="http://schemas.microsoft.com/office/drawing/2014/main" val="2304800094"/>
                    </a:ext>
                  </a:extLst>
                </a:gridCol>
              </a:tblGrid>
              <a:tr h="3706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18185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03599"/>
                  </a:ext>
                </a:extLst>
              </a:tr>
            </a:tbl>
          </a:graphicData>
        </a:graphic>
      </p:graphicFrame>
      <p:grpSp>
        <p:nvGrpSpPr>
          <p:cNvPr id="59" name="그룹 58">
            <a:extLst>
              <a:ext uri="{FF2B5EF4-FFF2-40B4-BE49-F238E27FC236}">
                <a16:creationId xmlns:a16="http://schemas.microsoft.com/office/drawing/2014/main" id="{9892C0AC-768F-4DC4-8825-281442B0255A}"/>
              </a:ext>
            </a:extLst>
          </p:cNvPr>
          <p:cNvGrpSpPr/>
          <p:nvPr/>
        </p:nvGrpSpPr>
        <p:grpSpPr>
          <a:xfrm>
            <a:off x="490133" y="4837271"/>
            <a:ext cx="1242624" cy="357028"/>
            <a:chOff x="490133" y="4837271"/>
            <a:chExt cx="1242624" cy="35702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954767-1DD2-4367-80B4-4E30FAD65523}"/>
                </a:ext>
              </a:extLst>
            </p:cNvPr>
            <p:cNvSpPr/>
            <p:nvPr/>
          </p:nvSpPr>
          <p:spPr>
            <a:xfrm>
              <a:off x="490133" y="4837271"/>
              <a:ext cx="382321" cy="3570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B7DB273-58BC-43CA-A384-DA3193134C56}"/>
                </a:ext>
              </a:extLst>
            </p:cNvPr>
            <p:cNvSpPr/>
            <p:nvPr/>
          </p:nvSpPr>
          <p:spPr>
            <a:xfrm>
              <a:off x="872454" y="4837271"/>
              <a:ext cx="860303" cy="3570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2BB745D-B9FE-4AF5-8862-CA3544E6E19A}"/>
              </a:ext>
            </a:extLst>
          </p:cNvPr>
          <p:cNvGrpSpPr/>
          <p:nvPr/>
        </p:nvGrpSpPr>
        <p:grpSpPr>
          <a:xfrm>
            <a:off x="4122788" y="6367850"/>
            <a:ext cx="1430724" cy="385328"/>
            <a:chOff x="4122788" y="6367850"/>
            <a:chExt cx="1430724" cy="38532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276A021-F821-4504-9122-DA6612A03A5F}"/>
                </a:ext>
              </a:extLst>
            </p:cNvPr>
            <p:cNvSpPr/>
            <p:nvPr/>
          </p:nvSpPr>
          <p:spPr>
            <a:xfrm>
              <a:off x="4852898" y="6367851"/>
              <a:ext cx="700614" cy="38532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7F1CB32-5A1D-43DC-8FCA-292966E3716F}"/>
                </a:ext>
              </a:extLst>
            </p:cNvPr>
            <p:cNvSpPr/>
            <p:nvPr/>
          </p:nvSpPr>
          <p:spPr>
            <a:xfrm>
              <a:off x="4122788" y="6367850"/>
              <a:ext cx="700614" cy="38532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358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Example NODE1 READ X</a:t>
            </a:r>
            <a:endParaRPr kumimoji="1" lang="ko-KR" altLang="en-US" dirty="0"/>
          </a:p>
        </p:txBody>
      </p:sp>
      <p:sp>
        <p:nvSpPr>
          <p:cNvPr id="4" name="AutoShape 2" descr="mesh topology에 대한 이미지 검색결과">
            <a:extLst>
              <a:ext uri="{FF2B5EF4-FFF2-40B4-BE49-F238E27FC236}">
                <a16:creationId xmlns:a16="http://schemas.microsoft.com/office/drawing/2014/main" id="{E5552A92-D291-426E-AF48-44E441B8E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8036DB3-5034-4395-93C3-4259F673DE4E}"/>
              </a:ext>
            </a:extLst>
          </p:cNvPr>
          <p:cNvSpPr/>
          <p:nvPr/>
        </p:nvSpPr>
        <p:spPr>
          <a:xfrm>
            <a:off x="7165072" y="1800695"/>
            <a:ext cx="4680178" cy="459704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What is better than Snoopy protocol?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Complete Independence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21" name="Picture 2" descr="Organization of Directory Based Protocol  ">
            <a:extLst>
              <a:ext uri="{FF2B5EF4-FFF2-40B4-BE49-F238E27FC236}">
                <a16:creationId xmlns:a16="http://schemas.microsoft.com/office/drawing/2014/main" id="{86109DB8-C0CA-44F8-A007-BCCB943CC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34" y="1746052"/>
            <a:ext cx="6415491" cy="255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38EE0A0-51DE-478F-AA23-465E404D167A}"/>
              </a:ext>
            </a:extLst>
          </p:cNvPr>
          <p:cNvSpPr/>
          <p:nvPr/>
        </p:nvSpPr>
        <p:spPr>
          <a:xfrm>
            <a:off x="1409344" y="1376720"/>
            <a:ext cx="651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Rd X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A5A31E5-EECF-4E91-A15C-0F7A78798675}"/>
              </a:ext>
            </a:extLst>
          </p:cNvPr>
          <p:cNvGrpSpPr/>
          <p:nvPr/>
        </p:nvGrpSpPr>
        <p:grpSpPr>
          <a:xfrm>
            <a:off x="1732757" y="2495550"/>
            <a:ext cx="2234406" cy="1314450"/>
            <a:chOff x="1732757" y="2495550"/>
            <a:chExt cx="2234406" cy="131445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2F24B79-4012-4009-893E-25229EE93277}"/>
                </a:ext>
              </a:extLst>
            </p:cNvPr>
            <p:cNvCxnSpPr/>
            <p:nvPr/>
          </p:nvCxnSpPr>
          <p:spPr>
            <a:xfrm>
              <a:off x="1735138" y="2495550"/>
              <a:ext cx="0" cy="131445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779ACE2-CE54-4D0F-BDEA-4723924B953F}"/>
                </a:ext>
              </a:extLst>
            </p:cNvPr>
            <p:cNvCxnSpPr/>
            <p:nvPr/>
          </p:nvCxnSpPr>
          <p:spPr>
            <a:xfrm>
              <a:off x="1732757" y="3800474"/>
              <a:ext cx="2234406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34E9318-3AC9-4730-80FA-5849A1038932}"/>
                </a:ext>
              </a:extLst>
            </p:cNvPr>
            <p:cNvCxnSpPr/>
            <p:nvPr/>
          </p:nvCxnSpPr>
          <p:spPr>
            <a:xfrm flipV="1">
              <a:off x="3957637" y="3248025"/>
              <a:ext cx="0" cy="55483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2BF9950A-18D0-45B7-A636-95A2F8D63A60}"/>
                </a:ext>
              </a:extLst>
            </p:cNvPr>
            <p:cNvCxnSpPr/>
            <p:nvPr/>
          </p:nvCxnSpPr>
          <p:spPr>
            <a:xfrm flipH="1">
              <a:off x="3562349" y="3252787"/>
              <a:ext cx="404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914D7044-2603-4E49-861B-2E1A7034F6D3}"/>
              </a:ext>
            </a:extLst>
          </p:cNvPr>
          <p:cNvGraphicFramePr>
            <a:graphicFrameLocks noGrp="1"/>
          </p:cNvGraphicFramePr>
          <p:nvPr/>
        </p:nvGraphicFramePr>
        <p:xfrm>
          <a:off x="4122788" y="5684282"/>
          <a:ext cx="2852720" cy="10688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180">
                  <a:extLst>
                    <a:ext uri="{9D8B030D-6E8A-4147-A177-3AD203B41FA5}">
                      <a16:colId xmlns:a16="http://schemas.microsoft.com/office/drawing/2014/main" val="1881597140"/>
                    </a:ext>
                  </a:extLst>
                </a:gridCol>
                <a:gridCol w="713180">
                  <a:extLst>
                    <a:ext uri="{9D8B030D-6E8A-4147-A177-3AD203B41FA5}">
                      <a16:colId xmlns:a16="http://schemas.microsoft.com/office/drawing/2014/main" val="114706436"/>
                    </a:ext>
                  </a:extLst>
                </a:gridCol>
                <a:gridCol w="713180">
                  <a:extLst>
                    <a:ext uri="{9D8B030D-6E8A-4147-A177-3AD203B41FA5}">
                      <a16:colId xmlns:a16="http://schemas.microsoft.com/office/drawing/2014/main" val="2879121529"/>
                    </a:ext>
                  </a:extLst>
                </a:gridCol>
                <a:gridCol w="713180">
                  <a:extLst>
                    <a:ext uri="{9D8B030D-6E8A-4147-A177-3AD203B41FA5}">
                      <a16:colId xmlns:a16="http://schemas.microsoft.com/office/drawing/2014/main" val="951089716"/>
                    </a:ext>
                  </a:extLst>
                </a:gridCol>
              </a:tblGrid>
              <a:tr h="35629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Dirty bit</a:t>
                      </a:r>
                      <a:endParaRPr lang="ko-KR" altLang="en-US" sz="12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Present bit</a:t>
                      </a:r>
                      <a:endParaRPr lang="ko-KR" alt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10786"/>
                  </a:ext>
                </a:extLst>
              </a:tr>
              <a:tr h="3562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Cache1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Cache2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Cache3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380082"/>
                  </a:ext>
                </a:extLst>
              </a:tr>
              <a:tr h="356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70013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EFA338-215B-47D9-85F4-4B16D1AA7EE2}"/>
              </a:ext>
            </a:extLst>
          </p:cNvPr>
          <p:cNvSpPr/>
          <p:nvPr/>
        </p:nvSpPr>
        <p:spPr>
          <a:xfrm>
            <a:off x="4086664" y="5314950"/>
            <a:ext cx="2924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Directory Slice of Block X</a:t>
            </a:r>
            <a:endParaRPr lang="ko-KR" altLang="en-US" b="1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8D79786-951C-44AF-98D8-2A6B6544EC54}"/>
              </a:ext>
            </a:extLst>
          </p:cNvPr>
          <p:cNvGrpSpPr/>
          <p:nvPr/>
        </p:nvGrpSpPr>
        <p:grpSpPr>
          <a:xfrm>
            <a:off x="1735932" y="2406650"/>
            <a:ext cx="2224880" cy="1498600"/>
            <a:chOff x="1735932" y="2406650"/>
            <a:chExt cx="2224880" cy="149860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A191CEB-FE17-404A-A064-BA8FF33DF469}"/>
                </a:ext>
              </a:extLst>
            </p:cNvPr>
            <p:cNvCxnSpPr/>
            <p:nvPr/>
          </p:nvCxnSpPr>
          <p:spPr>
            <a:xfrm>
              <a:off x="3597275" y="2819400"/>
              <a:ext cx="36036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ADDF5B1-B38D-4D22-B030-3972B9FC336C}"/>
                </a:ext>
              </a:extLst>
            </p:cNvPr>
            <p:cNvCxnSpPr/>
            <p:nvPr/>
          </p:nvCxnSpPr>
          <p:spPr>
            <a:xfrm>
              <a:off x="3954462" y="2809875"/>
              <a:ext cx="0" cy="10922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F928D1F-8C4A-4BF0-92F3-1DE7BBFC74CC}"/>
                </a:ext>
              </a:extLst>
            </p:cNvPr>
            <p:cNvCxnSpPr/>
            <p:nvPr/>
          </p:nvCxnSpPr>
          <p:spPr>
            <a:xfrm flipH="1">
              <a:off x="1735932" y="3895725"/>
              <a:ext cx="222488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D4F08660-23D1-417C-8F69-FCA48852BF76}"/>
                </a:ext>
              </a:extLst>
            </p:cNvPr>
            <p:cNvCxnSpPr/>
            <p:nvPr/>
          </p:nvCxnSpPr>
          <p:spPr>
            <a:xfrm flipV="1">
              <a:off x="1735932" y="2406650"/>
              <a:ext cx="0" cy="149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45F5D887-D5E6-4E7C-8C21-0D9594EA00D7}"/>
              </a:ext>
            </a:extLst>
          </p:cNvPr>
          <p:cNvGraphicFramePr>
            <a:graphicFrameLocks noGrp="1"/>
          </p:cNvGraphicFramePr>
          <p:nvPr/>
        </p:nvGraphicFramePr>
        <p:xfrm>
          <a:off x="482882" y="4452935"/>
          <a:ext cx="1249876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471">
                  <a:extLst>
                    <a:ext uri="{9D8B030D-6E8A-4147-A177-3AD203B41FA5}">
                      <a16:colId xmlns:a16="http://schemas.microsoft.com/office/drawing/2014/main" val="1041478088"/>
                    </a:ext>
                  </a:extLst>
                </a:gridCol>
                <a:gridCol w="849405">
                  <a:extLst>
                    <a:ext uri="{9D8B030D-6E8A-4147-A177-3AD203B41FA5}">
                      <a16:colId xmlns:a16="http://schemas.microsoft.com/office/drawing/2014/main" val="2304800094"/>
                    </a:ext>
                  </a:extLst>
                </a:gridCol>
              </a:tblGrid>
              <a:tr h="3706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18185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03599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61B0CE5B-1849-4B43-AD33-5C1417DBC8D4}"/>
              </a:ext>
            </a:extLst>
          </p:cNvPr>
          <p:cNvGraphicFramePr>
            <a:graphicFrameLocks noGrp="1"/>
          </p:cNvGraphicFramePr>
          <p:nvPr/>
        </p:nvGraphicFramePr>
        <p:xfrm>
          <a:off x="1902976" y="4452935"/>
          <a:ext cx="1249876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471">
                  <a:extLst>
                    <a:ext uri="{9D8B030D-6E8A-4147-A177-3AD203B41FA5}">
                      <a16:colId xmlns:a16="http://schemas.microsoft.com/office/drawing/2014/main" val="1041478088"/>
                    </a:ext>
                  </a:extLst>
                </a:gridCol>
                <a:gridCol w="849405">
                  <a:extLst>
                    <a:ext uri="{9D8B030D-6E8A-4147-A177-3AD203B41FA5}">
                      <a16:colId xmlns:a16="http://schemas.microsoft.com/office/drawing/2014/main" val="2304800094"/>
                    </a:ext>
                  </a:extLst>
                </a:gridCol>
              </a:tblGrid>
              <a:tr h="3706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18185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03599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DD3C273C-B123-436D-9154-EF7D67578373}"/>
              </a:ext>
            </a:extLst>
          </p:cNvPr>
          <p:cNvGraphicFramePr>
            <a:graphicFrameLocks noGrp="1"/>
          </p:cNvGraphicFramePr>
          <p:nvPr/>
        </p:nvGraphicFramePr>
        <p:xfrm>
          <a:off x="3323070" y="4452935"/>
          <a:ext cx="1249876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471">
                  <a:extLst>
                    <a:ext uri="{9D8B030D-6E8A-4147-A177-3AD203B41FA5}">
                      <a16:colId xmlns:a16="http://schemas.microsoft.com/office/drawing/2014/main" val="1041478088"/>
                    </a:ext>
                  </a:extLst>
                </a:gridCol>
                <a:gridCol w="849405">
                  <a:extLst>
                    <a:ext uri="{9D8B030D-6E8A-4147-A177-3AD203B41FA5}">
                      <a16:colId xmlns:a16="http://schemas.microsoft.com/office/drawing/2014/main" val="2304800094"/>
                    </a:ext>
                  </a:extLst>
                </a:gridCol>
              </a:tblGrid>
              <a:tr h="3706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18185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03599"/>
                  </a:ext>
                </a:extLst>
              </a:tr>
            </a:tbl>
          </a:graphicData>
        </a:graphic>
      </p:graphicFrame>
      <p:grpSp>
        <p:nvGrpSpPr>
          <p:cNvPr id="59" name="그룹 58">
            <a:extLst>
              <a:ext uri="{FF2B5EF4-FFF2-40B4-BE49-F238E27FC236}">
                <a16:creationId xmlns:a16="http://schemas.microsoft.com/office/drawing/2014/main" id="{9892C0AC-768F-4DC4-8825-281442B0255A}"/>
              </a:ext>
            </a:extLst>
          </p:cNvPr>
          <p:cNvGrpSpPr/>
          <p:nvPr/>
        </p:nvGrpSpPr>
        <p:grpSpPr>
          <a:xfrm>
            <a:off x="490133" y="4837271"/>
            <a:ext cx="1242624" cy="357028"/>
            <a:chOff x="490133" y="4837271"/>
            <a:chExt cx="1242624" cy="35702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954767-1DD2-4367-80B4-4E30FAD65523}"/>
                </a:ext>
              </a:extLst>
            </p:cNvPr>
            <p:cNvSpPr/>
            <p:nvPr/>
          </p:nvSpPr>
          <p:spPr>
            <a:xfrm>
              <a:off x="490133" y="4837271"/>
              <a:ext cx="382321" cy="3570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B7DB273-58BC-43CA-A384-DA3193134C56}"/>
                </a:ext>
              </a:extLst>
            </p:cNvPr>
            <p:cNvSpPr/>
            <p:nvPr/>
          </p:nvSpPr>
          <p:spPr>
            <a:xfrm>
              <a:off x="872454" y="4837271"/>
              <a:ext cx="860303" cy="3570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2BB745D-B9FE-4AF5-8862-CA3544E6E19A}"/>
              </a:ext>
            </a:extLst>
          </p:cNvPr>
          <p:cNvGrpSpPr/>
          <p:nvPr/>
        </p:nvGrpSpPr>
        <p:grpSpPr>
          <a:xfrm>
            <a:off x="4122788" y="6367850"/>
            <a:ext cx="1430724" cy="385328"/>
            <a:chOff x="4122788" y="6367850"/>
            <a:chExt cx="1430724" cy="38532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276A021-F821-4504-9122-DA6612A03A5F}"/>
                </a:ext>
              </a:extLst>
            </p:cNvPr>
            <p:cNvSpPr/>
            <p:nvPr/>
          </p:nvSpPr>
          <p:spPr>
            <a:xfrm>
              <a:off x="4852898" y="6367851"/>
              <a:ext cx="700614" cy="38532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7F1CB32-5A1D-43DC-8FCA-292966E3716F}"/>
                </a:ext>
              </a:extLst>
            </p:cNvPr>
            <p:cNvSpPr/>
            <p:nvPr/>
          </p:nvSpPr>
          <p:spPr>
            <a:xfrm>
              <a:off x="4122788" y="6367850"/>
              <a:ext cx="700614" cy="38532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816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Write-Update</a:t>
            </a:r>
            <a:endParaRPr kumimoji="1"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604434" y="2179499"/>
            <a:ext cx="6643734" cy="3955915"/>
            <a:chOff x="2400602" y="2355668"/>
            <a:chExt cx="6643734" cy="3955915"/>
          </a:xfrm>
        </p:grpSpPr>
        <p:grpSp>
          <p:nvGrpSpPr>
            <p:cNvPr id="5" name="그룹 4"/>
            <p:cNvGrpSpPr/>
            <p:nvPr/>
          </p:nvGrpSpPr>
          <p:grpSpPr>
            <a:xfrm>
              <a:off x="2400602" y="2355668"/>
              <a:ext cx="6643734" cy="3500462"/>
              <a:chOff x="2524100" y="1714488"/>
              <a:chExt cx="6643734" cy="3500462"/>
            </a:xfrm>
          </p:grpSpPr>
          <p:cxnSp>
            <p:nvCxnSpPr>
              <p:cNvPr id="6" name="직선 연결선 5"/>
              <p:cNvCxnSpPr/>
              <p:nvPr/>
            </p:nvCxnSpPr>
            <p:spPr bwMode="auto">
              <a:xfrm>
                <a:off x="2524100" y="4071942"/>
                <a:ext cx="6643734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 bwMode="auto">
              <a:xfrm>
                <a:off x="3309918" y="1714488"/>
                <a:ext cx="1714512" cy="200026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endParaRPr kumimoji="1" lang="ko-KR" altLang="en-US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8" name="직선 연결선 12"/>
              <p:cNvCxnSpPr/>
              <p:nvPr/>
            </p:nvCxnSpPr>
            <p:spPr bwMode="auto">
              <a:xfrm rot="5400000">
                <a:off x="3774265" y="3679033"/>
                <a:ext cx="785818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직사각형 8"/>
              <p:cNvSpPr/>
              <p:nvPr/>
            </p:nvSpPr>
            <p:spPr bwMode="auto">
              <a:xfrm>
                <a:off x="3452794" y="2000240"/>
                <a:ext cx="1428760" cy="42862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ko-KR" sz="1400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Processor 1</a:t>
                </a:r>
                <a:endParaRPr kumimoji="1" lang="ko-KR" altLang="en-US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3702827" y="2857496"/>
                <a:ext cx="928694" cy="42862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ko-KR" sz="1400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Hi</a:t>
                </a:r>
                <a:endParaRPr kumimoji="1" lang="ko-KR" altLang="en-US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6738942" y="1714488"/>
                <a:ext cx="1714512" cy="2000264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endParaRPr kumimoji="1" lang="ko-KR" altLang="en-US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6881818" y="2000240"/>
                <a:ext cx="1428760" cy="42862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ko-KR" sz="1400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Processor 2</a:t>
                </a:r>
                <a:endParaRPr kumimoji="1" lang="ko-KR" altLang="en-US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 bwMode="auto">
              <a:xfrm>
                <a:off x="7131851" y="2857496"/>
                <a:ext cx="928694" cy="42862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ko-KR" sz="1400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Hi</a:t>
                </a:r>
                <a:endParaRPr kumimoji="1" lang="ko-KR" altLang="en-US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6" name="직선 연결선 36"/>
              <p:cNvCxnSpPr/>
              <p:nvPr/>
            </p:nvCxnSpPr>
            <p:spPr bwMode="auto">
              <a:xfrm rot="5400000">
                <a:off x="7203289" y="3679033"/>
                <a:ext cx="785818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38"/>
              <p:cNvCxnSpPr/>
              <p:nvPr/>
            </p:nvCxnSpPr>
            <p:spPr bwMode="auto">
              <a:xfrm rot="5400000">
                <a:off x="5560215" y="4464851"/>
                <a:ext cx="785818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직사각형 17"/>
              <p:cNvSpPr/>
              <p:nvPr/>
            </p:nvSpPr>
            <p:spPr bwMode="auto">
              <a:xfrm>
                <a:off x="5024430" y="4500570"/>
                <a:ext cx="1785950" cy="71438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endParaRPr kumimoji="1" lang="ko-KR" altLang="en-US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5453058" y="4643446"/>
                <a:ext cx="928694" cy="42862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1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ko-KR" sz="1400" b="1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Hi</a:t>
                </a:r>
                <a:endParaRPr kumimoji="1" lang="ko-KR" altLang="en-US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0" name="직사각형 19"/>
            <p:cNvSpPr/>
            <p:nvPr/>
          </p:nvSpPr>
          <p:spPr bwMode="auto">
            <a:xfrm>
              <a:off x="5008089" y="5948839"/>
              <a:ext cx="1571636" cy="36274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Shared Memory</a:t>
              </a: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9C9F9C6-BD0D-4DA3-B52B-1AE29429A64A}"/>
              </a:ext>
            </a:extLst>
          </p:cNvPr>
          <p:cNvGrpSpPr/>
          <p:nvPr/>
        </p:nvGrpSpPr>
        <p:grpSpPr>
          <a:xfrm>
            <a:off x="6676664" y="2643846"/>
            <a:ext cx="587229" cy="1071570"/>
            <a:chOff x="8523215" y="2788299"/>
            <a:chExt cx="587229" cy="1071570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47474151-2865-4E44-8B4B-32F12DBA08E4}"/>
                </a:ext>
              </a:extLst>
            </p:cNvPr>
            <p:cNvCxnSpPr/>
            <p:nvPr/>
          </p:nvCxnSpPr>
          <p:spPr>
            <a:xfrm>
              <a:off x="8523215" y="2788299"/>
              <a:ext cx="0" cy="10715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3ACC9F-5070-4E5C-B404-4807A61C7118}"/>
                </a:ext>
              </a:extLst>
            </p:cNvPr>
            <p:cNvSpPr txBox="1"/>
            <p:nvPr/>
          </p:nvSpPr>
          <p:spPr>
            <a:xfrm>
              <a:off x="8590327" y="3070048"/>
              <a:ext cx="520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rgbClr val="FF0000"/>
                  </a:solidFill>
                </a:rPr>
                <a:t>Wr</a:t>
              </a:r>
              <a:r>
                <a:rPr lang="en-US" altLang="ko-KR" sz="1200" dirty="0">
                  <a:solidFill>
                    <a:srgbClr val="FF0000"/>
                  </a:solidFill>
                </a:rPr>
                <a:t> X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904856-6BE2-4D31-86D9-E794221BA031}"/>
              </a:ext>
            </a:extLst>
          </p:cNvPr>
          <p:cNvSpPr/>
          <p:nvPr/>
        </p:nvSpPr>
        <p:spPr bwMode="auto">
          <a:xfrm>
            <a:off x="5212185" y="3322507"/>
            <a:ext cx="928694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Bye</a:t>
            </a:r>
            <a:endParaRPr kumimoji="1"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C52F681-454A-45B7-9867-A73E2F700153}"/>
              </a:ext>
            </a:extLst>
          </p:cNvPr>
          <p:cNvSpPr/>
          <p:nvPr/>
        </p:nvSpPr>
        <p:spPr>
          <a:xfrm>
            <a:off x="7712514" y="1881242"/>
            <a:ext cx="4149513" cy="459704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Block(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블록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) -&gt;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데이터를 담는 공간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endParaRPr lang="en-US" altLang="ko-KR" sz="1200" dirty="0"/>
          </a:p>
          <a:p>
            <a:r>
              <a:rPr lang="en-US" altLang="ko-KR" sz="1200" dirty="0"/>
              <a:t>Step1. </a:t>
            </a:r>
            <a:r>
              <a:rPr lang="en-US" altLang="ko-KR" sz="1200" dirty="0">
                <a:solidFill>
                  <a:srgbClr val="FF0000"/>
                </a:solidFill>
              </a:rPr>
              <a:t>Hi</a:t>
            </a:r>
            <a:r>
              <a:rPr lang="ko-KR" altLang="en-US" sz="1200" dirty="0"/>
              <a:t>를 저장하고 있는 영역 </a:t>
            </a:r>
            <a:r>
              <a:rPr lang="en-US" altLang="ko-KR" sz="1200" dirty="0">
                <a:solidFill>
                  <a:srgbClr val="FF0000"/>
                </a:solidFill>
              </a:rPr>
              <a:t>Block X</a:t>
            </a:r>
            <a:r>
              <a:rPr lang="ko-KR" altLang="en-US" sz="1200" dirty="0"/>
              <a:t>로 가정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Step2 . Processor2</a:t>
            </a:r>
            <a:r>
              <a:rPr lang="ko-KR" altLang="en-US" sz="1200" dirty="0"/>
              <a:t>에서 </a:t>
            </a:r>
            <a:r>
              <a:rPr lang="en-US" altLang="ko-KR" sz="1200" dirty="0" err="1">
                <a:solidFill>
                  <a:srgbClr val="FF0000"/>
                </a:solidFill>
              </a:rPr>
              <a:t>Wr</a:t>
            </a:r>
            <a:r>
              <a:rPr lang="en-US" altLang="ko-KR" sz="1200" dirty="0">
                <a:solidFill>
                  <a:srgbClr val="FF0000"/>
                </a:solidFill>
              </a:rPr>
              <a:t> X REQ </a:t>
            </a:r>
            <a:r>
              <a:rPr lang="ko-KR" altLang="en-US" sz="1200" dirty="0"/>
              <a:t>발생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Step3 . Processor2</a:t>
            </a:r>
            <a:r>
              <a:rPr lang="ko-KR" altLang="en-US" sz="1200" dirty="0"/>
              <a:t>의 캐시 수정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Step4. </a:t>
            </a:r>
            <a:r>
              <a:rPr lang="ko-KR" altLang="en-US" sz="1200" dirty="0"/>
              <a:t>다른 프로세서의 캐시와 메모리 </a:t>
            </a:r>
            <a:r>
              <a:rPr lang="ko-KR" altLang="en-US" sz="1200" dirty="0">
                <a:solidFill>
                  <a:srgbClr val="FF0000"/>
                </a:solidFill>
              </a:rPr>
              <a:t>즉시</a:t>
            </a:r>
            <a:r>
              <a:rPr lang="ko-KR" altLang="en-US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update</a:t>
            </a:r>
            <a:endParaRPr lang="en-US" altLang="ko-KR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539437-46C4-4E45-A27B-1341AEA19EE1}"/>
              </a:ext>
            </a:extLst>
          </p:cNvPr>
          <p:cNvSpPr/>
          <p:nvPr/>
        </p:nvSpPr>
        <p:spPr bwMode="auto">
          <a:xfrm>
            <a:off x="1783161" y="3324371"/>
            <a:ext cx="928694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Bye</a:t>
            </a:r>
            <a:endParaRPr kumimoji="1"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3B11C9-292A-43FC-91B2-1DD291F077CF}"/>
              </a:ext>
            </a:extLst>
          </p:cNvPr>
          <p:cNvSpPr/>
          <p:nvPr/>
        </p:nvSpPr>
        <p:spPr bwMode="auto">
          <a:xfrm>
            <a:off x="3533392" y="5108457"/>
            <a:ext cx="928694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Bye</a:t>
            </a:r>
            <a:endParaRPr kumimoji="1"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9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Example NODE1 WRITE X</a:t>
            </a:r>
            <a:endParaRPr kumimoji="1" lang="ko-KR" altLang="en-US" dirty="0"/>
          </a:p>
        </p:txBody>
      </p:sp>
      <p:sp>
        <p:nvSpPr>
          <p:cNvPr id="4" name="AutoShape 2" descr="mesh topology에 대한 이미지 검색결과">
            <a:extLst>
              <a:ext uri="{FF2B5EF4-FFF2-40B4-BE49-F238E27FC236}">
                <a16:creationId xmlns:a16="http://schemas.microsoft.com/office/drawing/2014/main" id="{E5552A92-D291-426E-AF48-44E441B8E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8036DB3-5034-4395-93C3-4259F673DE4E}"/>
              </a:ext>
            </a:extLst>
          </p:cNvPr>
          <p:cNvSpPr/>
          <p:nvPr/>
        </p:nvSpPr>
        <p:spPr>
          <a:xfrm>
            <a:off x="7106349" y="1746052"/>
            <a:ext cx="4680178" cy="459704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Step1. Cache1 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en-US" altLang="ko-KR" sz="1400" dirty="0">
                <a:solidFill>
                  <a:schemeClr val="tx1"/>
                </a:solidFill>
              </a:rPr>
              <a:t>Block X</a:t>
            </a:r>
            <a:r>
              <a:rPr lang="ko-KR" altLang="en-US" sz="1400" dirty="0">
                <a:solidFill>
                  <a:schemeClr val="tx1"/>
                </a:solidFill>
              </a:rPr>
              <a:t>를 배타적으로 가지고 있음을 가정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Step2. Processor1</a:t>
            </a:r>
            <a:r>
              <a:rPr lang="ko-KR" altLang="en-US" sz="1400" dirty="0">
                <a:solidFill>
                  <a:schemeClr val="tx1"/>
                </a:solidFill>
              </a:rPr>
              <a:t>에서 </a:t>
            </a:r>
            <a:r>
              <a:rPr lang="en-US" altLang="ko-KR" sz="1400" dirty="0" err="1">
                <a:solidFill>
                  <a:srgbClr val="FF0000"/>
                </a:solidFill>
              </a:rPr>
              <a:t>Wr</a:t>
            </a:r>
            <a:r>
              <a:rPr lang="en-US" altLang="ko-KR" sz="1400" dirty="0">
                <a:solidFill>
                  <a:srgbClr val="FF0000"/>
                </a:solidFill>
              </a:rPr>
              <a:t> X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Step3. Cache1</a:t>
            </a:r>
            <a:r>
              <a:rPr lang="ko-KR" altLang="en-US" sz="1400" dirty="0">
                <a:solidFill>
                  <a:schemeClr val="tx1"/>
                </a:solidFill>
              </a:rPr>
              <a:t> 확인 결과 </a:t>
            </a:r>
            <a:r>
              <a:rPr lang="en-US" altLang="ko-KR" sz="1400" dirty="0">
                <a:solidFill>
                  <a:srgbClr val="FF0000"/>
                </a:solidFill>
              </a:rPr>
              <a:t>Block X</a:t>
            </a:r>
            <a:r>
              <a:rPr lang="ko-KR" altLang="en-US" sz="1400" dirty="0">
                <a:solidFill>
                  <a:schemeClr val="tx1"/>
                </a:solidFill>
              </a:rPr>
              <a:t>를 배타적으로 가지고 있음으로 바로</a:t>
            </a:r>
            <a:r>
              <a:rPr lang="ko-KR" altLang="en-US" sz="1400" dirty="0">
                <a:solidFill>
                  <a:srgbClr val="FF0000"/>
                </a:solidFill>
              </a:rPr>
              <a:t> 수정 가능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Step4. Cache1</a:t>
            </a:r>
            <a:r>
              <a:rPr lang="ko-KR" altLang="en-US" sz="1400" dirty="0">
                <a:solidFill>
                  <a:schemeClr val="tx1"/>
                </a:solidFill>
              </a:rPr>
              <a:t>에 있는 </a:t>
            </a:r>
            <a:r>
              <a:rPr lang="en-US" altLang="ko-KR" sz="1400" dirty="0">
                <a:solidFill>
                  <a:schemeClr val="tx1"/>
                </a:solidFill>
              </a:rPr>
              <a:t>Block X </a:t>
            </a:r>
            <a:r>
              <a:rPr lang="ko-KR" altLang="en-US" sz="1400" dirty="0">
                <a:solidFill>
                  <a:schemeClr val="tx1"/>
                </a:solidFill>
              </a:rPr>
              <a:t>값만 수정하고 </a:t>
            </a:r>
            <a:r>
              <a:rPr lang="ko-KR" altLang="en-US" sz="1400" dirty="0" err="1">
                <a:solidFill>
                  <a:schemeClr val="tx1"/>
                </a:solidFill>
              </a:rPr>
              <a:t>다른것들은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불변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21" name="Picture 2" descr="Organization of Directory Based Protocol  ">
            <a:extLst>
              <a:ext uri="{FF2B5EF4-FFF2-40B4-BE49-F238E27FC236}">
                <a16:creationId xmlns:a16="http://schemas.microsoft.com/office/drawing/2014/main" id="{86109DB8-C0CA-44F8-A007-BCCB943CC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34" y="1746052"/>
            <a:ext cx="6415491" cy="255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38EE0A0-51DE-478F-AA23-465E404D167A}"/>
              </a:ext>
            </a:extLst>
          </p:cNvPr>
          <p:cNvSpPr/>
          <p:nvPr/>
        </p:nvSpPr>
        <p:spPr>
          <a:xfrm>
            <a:off x="1409344" y="1376720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Wr</a:t>
            </a:r>
            <a:r>
              <a:rPr lang="en-US" altLang="ko-KR" dirty="0">
                <a:solidFill>
                  <a:srgbClr val="FF0000"/>
                </a:solidFill>
              </a:rPr>
              <a:t> X</a:t>
            </a:r>
            <a:endParaRPr lang="ko-KR" altLang="en-US" dirty="0"/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914D7044-2603-4E49-861B-2E1A7034F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126584"/>
              </p:ext>
            </p:extLst>
          </p:nvPr>
        </p:nvGraphicFramePr>
        <p:xfrm>
          <a:off x="4122788" y="5684282"/>
          <a:ext cx="2852720" cy="10688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180">
                  <a:extLst>
                    <a:ext uri="{9D8B030D-6E8A-4147-A177-3AD203B41FA5}">
                      <a16:colId xmlns:a16="http://schemas.microsoft.com/office/drawing/2014/main" val="1881597140"/>
                    </a:ext>
                  </a:extLst>
                </a:gridCol>
                <a:gridCol w="713180">
                  <a:extLst>
                    <a:ext uri="{9D8B030D-6E8A-4147-A177-3AD203B41FA5}">
                      <a16:colId xmlns:a16="http://schemas.microsoft.com/office/drawing/2014/main" val="114706436"/>
                    </a:ext>
                  </a:extLst>
                </a:gridCol>
                <a:gridCol w="713180">
                  <a:extLst>
                    <a:ext uri="{9D8B030D-6E8A-4147-A177-3AD203B41FA5}">
                      <a16:colId xmlns:a16="http://schemas.microsoft.com/office/drawing/2014/main" val="2879121529"/>
                    </a:ext>
                  </a:extLst>
                </a:gridCol>
                <a:gridCol w="713180">
                  <a:extLst>
                    <a:ext uri="{9D8B030D-6E8A-4147-A177-3AD203B41FA5}">
                      <a16:colId xmlns:a16="http://schemas.microsoft.com/office/drawing/2014/main" val="951089716"/>
                    </a:ext>
                  </a:extLst>
                </a:gridCol>
              </a:tblGrid>
              <a:tr h="35629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Dirty bit</a:t>
                      </a:r>
                      <a:endParaRPr lang="ko-KR" altLang="en-US" sz="12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Present bit</a:t>
                      </a:r>
                      <a:endParaRPr lang="ko-KR" alt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10786"/>
                  </a:ext>
                </a:extLst>
              </a:tr>
              <a:tr h="3562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Cache1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Cache2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Cache3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380082"/>
                  </a:ext>
                </a:extLst>
              </a:tr>
              <a:tr h="356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70013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EFA338-215B-47D9-85F4-4B16D1AA7EE2}"/>
              </a:ext>
            </a:extLst>
          </p:cNvPr>
          <p:cNvSpPr/>
          <p:nvPr/>
        </p:nvSpPr>
        <p:spPr>
          <a:xfrm>
            <a:off x="4086664" y="5314950"/>
            <a:ext cx="2924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Directory Slice of Block X</a:t>
            </a:r>
            <a:endParaRPr lang="ko-KR" altLang="en-US" b="1" dirty="0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45F5D887-D5E6-4E7C-8C21-0D9594EA0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51974"/>
              </p:ext>
            </p:extLst>
          </p:nvPr>
        </p:nvGraphicFramePr>
        <p:xfrm>
          <a:off x="482882" y="4452935"/>
          <a:ext cx="1249876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471">
                  <a:extLst>
                    <a:ext uri="{9D8B030D-6E8A-4147-A177-3AD203B41FA5}">
                      <a16:colId xmlns:a16="http://schemas.microsoft.com/office/drawing/2014/main" val="1041478088"/>
                    </a:ext>
                  </a:extLst>
                </a:gridCol>
                <a:gridCol w="849405">
                  <a:extLst>
                    <a:ext uri="{9D8B030D-6E8A-4147-A177-3AD203B41FA5}">
                      <a16:colId xmlns:a16="http://schemas.microsoft.com/office/drawing/2014/main" val="2304800094"/>
                    </a:ext>
                  </a:extLst>
                </a:gridCol>
              </a:tblGrid>
              <a:tr h="3706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18185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03599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61B0CE5B-1849-4B43-AD33-5C1417DBC8D4}"/>
              </a:ext>
            </a:extLst>
          </p:cNvPr>
          <p:cNvGraphicFramePr>
            <a:graphicFrameLocks noGrp="1"/>
          </p:cNvGraphicFramePr>
          <p:nvPr/>
        </p:nvGraphicFramePr>
        <p:xfrm>
          <a:off x="1902976" y="4452935"/>
          <a:ext cx="1249876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471">
                  <a:extLst>
                    <a:ext uri="{9D8B030D-6E8A-4147-A177-3AD203B41FA5}">
                      <a16:colId xmlns:a16="http://schemas.microsoft.com/office/drawing/2014/main" val="1041478088"/>
                    </a:ext>
                  </a:extLst>
                </a:gridCol>
                <a:gridCol w="849405">
                  <a:extLst>
                    <a:ext uri="{9D8B030D-6E8A-4147-A177-3AD203B41FA5}">
                      <a16:colId xmlns:a16="http://schemas.microsoft.com/office/drawing/2014/main" val="2304800094"/>
                    </a:ext>
                  </a:extLst>
                </a:gridCol>
              </a:tblGrid>
              <a:tr h="3706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18185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03599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DD3C273C-B123-436D-9154-EF7D67578373}"/>
              </a:ext>
            </a:extLst>
          </p:cNvPr>
          <p:cNvGraphicFramePr>
            <a:graphicFrameLocks noGrp="1"/>
          </p:cNvGraphicFramePr>
          <p:nvPr/>
        </p:nvGraphicFramePr>
        <p:xfrm>
          <a:off x="3323070" y="4452935"/>
          <a:ext cx="1249876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471">
                  <a:extLst>
                    <a:ext uri="{9D8B030D-6E8A-4147-A177-3AD203B41FA5}">
                      <a16:colId xmlns:a16="http://schemas.microsoft.com/office/drawing/2014/main" val="1041478088"/>
                    </a:ext>
                  </a:extLst>
                </a:gridCol>
                <a:gridCol w="849405">
                  <a:extLst>
                    <a:ext uri="{9D8B030D-6E8A-4147-A177-3AD203B41FA5}">
                      <a16:colId xmlns:a16="http://schemas.microsoft.com/office/drawing/2014/main" val="2304800094"/>
                    </a:ext>
                  </a:extLst>
                </a:gridCol>
              </a:tblGrid>
              <a:tr h="3706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18185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03599"/>
                  </a:ext>
                </a:extLst>
              </a:tr>
            </a:tbl>
          </a:graphicData>
        </a:graphic>
      </p:graphicFrame>
      <p:grpSp>
        <p:nvGrpSpPr>
          <p:cNvPr id="28" name="그룹 27">
            <a:extLst>
              <a:ext uri="{FF2B5EF4-FFF2-40B4-BE49-F238E27FC236}">
                <a16:creationId xmlns:a16="http://schemas.microsoft.com/office/drawing/2014/main" id="{E1A7BAF8-21D9-42A2-A89B-C47ADE3DB9C2}"/>
              </a:ext>
            </a:extLst>
          </p:cNvPr>
          <p:cNvGrpSpPr/>
          <p:nvPr/>
        </p:nvGrpSpPr>
        <p:grpSpPr>
          <a:xfrm>
            <a:off x="490133" y="4837271"/>
            <a:ext cx="1242624" cy="357028"/>
            <a:chOff x="490133" y="4837271"/>
            <a:chExt cx="1242624" cy="35702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200E767-5A3A-4214-A19D-B2DA72310611}"/>
                </a:ext>
              </a:extLst>
            </p:cNvPr>
            <p:cNvSpPr/>
            <p:nvPr/>
          </p:nvSpPr>
          <p:spPr>
            <a:xfrm>
              <a:off x="490133" y="4837271"/>
              <a:ext cx="382321" cy="3570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</a:t>
              </a:r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7BCCB35-E440-422D-B754-226E1BD2E081}"/>
                </a:ext>
              </a:extLst>
            </p:cNvPr>
            <p:cNvSpPr/>
            <p:nvPr/>
          </p:nvSpPr>
          <p:spPr>
            <a:xfrm>
              <a:off x="872454" y="4837271"/>
              <a:ext cx="860303" cy="3570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/>
                <a:t>Modifed</a:t>
              </a:r>
              <a:r>
                <a:rPr lang="en-US" altLang="ko-KR" sz="1100" dirty="0"/>
                <a:t> X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579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Example NODE3 WRITE X</a:t>
            </a:r>
            <a:endParaRPr kumimoji="1" lang="ko-KR" altLang="en-US" dirty="0"/>
          </a:p>
        </p:txBody>
      </p:sp>
      <p:sp>
        <p:nvSpPr>
          <p:cNvPr id="4" name="AutoShape 2" descr="mesh topology에 대한 이미지 검색결과">
            <a:extLst>
              <a:ext uri="{FF2B5EF4-FFF2-40B4-BE49-F238E27FC236}">
                <a16:creationId xmlns:a16="http://schemas.microsoft.com/office/drawing/2014/main" id="{E5552A92-D291-426E-AF48-44E441B8E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8036DB3-5034-4395-93C3-4259F673DE4E}"/>
              </a:ext>
            </a:extLst>
          </p:cNvPr>
          <p:cNvSpPr/>
          <p:nvPr/>
        </p:nvSpPr>
        <p:spPr>
          <a:xfrm>
            <a:off x="7106349" y="1746052"/>
            <a:ext cx="4680178" cy="500712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Step1. Cache1 </a:t>
            </a:r>
            <a:r>
              <a:rPr lang="ko-KR" altLang="en-US" sz="1200" dirty="0">
                <a:solidFill>
                  <a:schemeClr val="tx1"/>
                </a:solidFill>
              </a:rPr>
              <a:t>은 </a:t>
            </a:r>
            <a:r>
              <a:rPr lang="en-US" altLang="ko-KR" sz="1200" dirty="0">
                <a:solidFill>
                  <a:schemeClr val="tx1"/>
                </a:solidFill>
              </a:rPr>
              <a:t>Block X</a:t>
            </a:r>
            <a:r>
              <a:rPr lang="ko-KR" altLang="en-US" sz="1200" dirty="0">
                <a:solidFill>
                  <a:schemeClr val="tx1"/>
                </a:solidFill>
              </a:rPr>
              <a:t>를 배타적으로 가지고 있음을 가정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Step2. Processor3</a:t>
            </a:r>
            <a:r>
              <a:rPr lang="ko-KR" altLang="en-US" sz="1200" dirty="0">
                <a:solidFill>
                  <a:schemeClr val="tx1"/>
                </a:solidFill>
              </a:rPr>
              <a:t>에서 </a:t>
            </a:r>
            <a:r>
              <a:rPr lang="en-US" altLang="ko-KR" sz="1200" dirty="0" err="1">
                <a:solidFill>
                  <a:srgbClr val="FF0000"/>
                </a:solidFill>
              </a:rPr>
              <a:t>Wr</a:t>
            </a:r>
            <a:r>
              <a:rPr lang="en-US" altLang="ko-KR" sz="1200" dirty="0">
                <a:solidFill>
                  <a:srgbClr val="FF0000"/>
                </a:solidFill>
              </a:rPr>
              <a:t> X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Step3. Cache3 </a:t>
            </a:r>
            <a:r>
              <a:rPr lang="ko-KR" altLang="en-US" sz="1200" dirty="0">
                <a:solidFill>
                  <a:schemeClr val="tx1"/>
                </a:solidFill>
              </a:rPr>
              <a:t>확인 결과 </a:t>
            </a:r>
            <a:r>
              <a:rPr lang="en-US" altLang="ko-KR" sz="1200" dirty="0">
                <a:solidFill>
                  <a:srgbClr val="FF0000"/>
                </a:solidFill>
              </a:rPr>
              <a:t>Miss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Step4. Directory</a:t>
            </a:r>
            <a:r>
              <a:rPr lang="ko-KR" altLang="en-US" sz="1200" dirty="0">
                <a:solidFill>
                  <a:schemeClr val="tx1"/>
                </a:solidFill>
              </a:rPr>
              <a:t>에 </a:t>
            </a:r>
            <a:r>
              <a:rPr lang="en-US" altLang="ko-KR" sz="1200" dirty="0" err="1">
                <a:solidFill>
                  <a:srgbClr val="FF0000"/>
                </a:solidFill>
              </a:rPr>
              <a:t>Wr</a:t>
            </a:r>
            <a:r>
              <a:rPr lang="en-US" altLang="ko-KR" sz="1200" dirty="0">
                <a:solidFill>
                  <a:srgbClr val="FF0000"/>
                </a:solidFill>
              </a:rPr>
              <a:t> X REQ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Step5. Directory Slice </a:t>
            </a:r>
            <a:r>
              <a:rPr lang="ko-KR" altLang="en-US" sz="1200" dirty="0">
                <a:solidFill>
                  <a:schemeClr val="tx1"/>
                </a:solidFill>
              </a:rPr>
              <a:t>확인결과 다른 곳에서 사용 중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Processor3 </a:t>
            </a:r>
            <a:r>
              <a:rPr lang="ko-KR" altLang="en-US" sz="1200" dirty="0">
                <a:solidFill>
                  <a:srgbClr val="FF0000"/>
                </a:solidFill>
              </a:rPr>
              <a:t>대기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Step6. Directory</a:t>
            </a:r>
            <a:r>
              <a:rPr lang="ko-KR" altLang="en-US" sz="1200" dirty="0">
                <a:solidFill>
                  <a:schemeClr val="tx1"/>
                </a:solidFill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</a:rPr>
              <a:t>Present bit</a:t>
            </a:r>
            <a:r>
              <a:rPr lang="ko-KR" altLang="en-US" sz="1200" dirty="0">
                <a:solidFill>
                  <a:srgbClr val="FF0000"/>
                </a:solidFill>
              </a:rPr>
              <a:t>가 </a:t>
            </a: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인 </a:t>
            </a:r>
            <a:r>
              <a:rPr lang="en-US" altLang="ko-KR" sz="1200" dirty="0">
                <a:solidFill>
                  <a:schemeClr val="tx1"/>
                </a:solidFill>
              </a:rPr>
              <a:t>Cache </a:t>
            </a:r>
            <a:r>
              <a:rPr lang="ko-KR" altLang="en-US" sz="1200" dirty="0">
                <a:solidFill>
                  <a:schemeClr val="tx1"/>
                </a:solidFill>
              </a:rPr>
              <a:t>들에게 </a:t>
            </a:r>
            <a:r>
              <a:rPr lang="en-US" altLang="ko-KR" sz="1200" dirty="0" err="1">
                <a:solidFill>
                  <a:srgbClr val="FF0000"/>
                </a:solidFill>
              </a:rPr>
              <a:t>Wr</a:t>
            </a:r>
            <a:r>
              <a:rPr lang="en-US" altLang="ko-KR" sz="1200" dirty="0">
                <a:solidFill>
                  <a:srgbClr val="FF0000"/>
                </a:solidFill>
              </a:rPr>
              <a:t> X REQ </a:t>
            </a:r>
            <a:r>
              <a:rPr lang="ko-KR" altLang="en-US" sz="1200" dirty="0">
                <a:solidFill>
                  <a:schemeClr val="tx1"/>
                </a:solidFill>
              </a:rPr>
              <a:t>전송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Step7. Cache1</a:t>
            </a:r>
            <a:r>
              <a:rPr lang="ko-KR" altLang="en-US" sz="1200" dirty="0">
                <a:solidFill>
                  <a:schemeClr val="tx1"/>
                </a:solidFill>
              </a:rPr>
              <a:t>은 본인의 </a:t>
            </a:r>
            <a:r>
              <a:rPr lang="en-US" altLang="ko-KR" sz="1200" dirty="0">
                <a:solidFill>
                  <a:schemeClr val="tx1"/>
                </a:solidFill>
              </a:rPr>
              <a:t>Block X</a:t>
            </a:r>
            <a:r>
              <a:rPr lang="ko-KR" altLang="en-US" sz="1200" dirty="0">
                <a:solidFill>
                  <a:schemeClr val="tx1"/>
                </a:solidFill>
              </a:rPr>
              <a:t>관한 정보를 </a:t>
            </a:r>
            <a:r>
              <a:rPr lang="ko-KR" altLang="en-US" sz="1200" dirty="0">
                <a:solidFill>
                  <a:srgbClr val="FF0000"/>
                </a:solidFill>
              </a:rPr>
              <a:t>수정</a:t>
            </a:r>
            <a:r>
              <a:rPr lang="ko-KR" altLang="en-US" sz="1200" dirty="0">
                <a:solidFill>
                  <a:schemeClr val="tx1"/>
                </a:solidFill>
              </a:rPr>
              <a:t>하고 승인하겠다 라는 </a:t>
            </a:r>
            <a:r>
              <a:rPr lang="en-US" altLang="ko-KR" sz="1200" dirty="0" err="1">
                <a:solidFill>
                  <a:srgbClr val="FF0000"/>
                </a:solidFill>
              </a:rPr>
              <a:t>Acknoledgement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신호를 </a:t>
            </a:r>
            <a:r>
              <a:rPr lang="en-US" altLang="ko-KR" sz="1200" dirty="0">
                <a:solidFill>
                  <a:schemeClr val="tx1"/>
                </a:solidFill>
              </a:rPr>
              <a:t>Directory</a:t>
            </a:r>
            <a:r>
              <a:rPr lang="ko-KR" altLang="en-US" sz="1200" dirty="0">
                <a:solidFill>
                  <a:schemeClr val="tx1"/>
                </a:solidFill>
              </a:rPr>
              <a:t>에 전송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Step8. Block X</a:t>
            </a:r>
            <a:r>
              <a:rPr lang="ko-KR" altLang="en-US" sz="1200" dirty="0">
                <a:solidFill>
                  <a:schemeClr val="tx1"/>
                </a:solidFill>
              </a:rPr>
              <a:t>관련 </a:t>
            </a:r>
            <a:r>
              <a:rPr lang="en-US" altLang="ko-KR" sz="1200" dirty="0">
                <a:solidFill>
                  <a:schemeClr val="tx1"/>
                </a:solidFill>
              </a:rPr>
              <a:t>Directory Slice </a:t>
            </a:r>
            <a:r>
              <a:rPr lang="ko-KR" altLang="en-US" sz="1200" dirty="0">
                <a:solidFill>
                  <a:schemeClr val="tx1"/>
                </a:solidFill>
              </a:rPr>
              <a:t>정보를 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Step9. Directory</a:t>
            </a:r>
            <a:r>
              <a:rPr lang="ko-KR" altLang="en-US" sz="1200" dirty="0">
                <a:solidFill>
                  <a:schemeClr val="tx1"/>
                </a:solidFill>
              </a:rPr>
              <a:t>는 </a:t>
            </a:r>
            <a:r>
              <a:rPr lang="en-US" altLang="ko-KR" sz="1200" dirty="0">
                <a:solidFill>
                  <a:schemeClr val="tx1"/>
                </a:solidFill>
              </a:rPr>
              <a:t>Processor3</a:t>
            </a:r>
            <a:r>
              <a:rPr lang="ko-KR" altLang="en-US" sz="1200" dirty="0">
                <a:solidFill>
                  <a:schemeClr val="tx1"/>
                </a:solidFill>
              </a:rPr>
              <a:t>에게 </a:t>
            </a:r>
            <a:r>
              <a:rPr lang="en-US" altLang="ko-KR" sz="1200" dirty="0" err="1">
                <a:solidFill>
                  <a:srgbClr val="FF0000"/>
                </a:solidFill>
              </a:rPr>
              <a:t>Wr</a:t>
            </a:r>
            <a:r>
              <a:rPr lang="en-US" altLang="ko-KR" sz="1200" dirty="0">
                <a:solidFill>
                  <a:srgbClr val="FF0000"/>
                </a:solidFill>
              </a:rPr>
              <a:t> X</a:t>
            </a:r>
            <a:r>
              <a:rPr lang="ko-KR" altLang="en-US" sz="1200" dirty="0">
                <a:solidFill>
                  <a:schemeClr val="tx1"/>
                </a:solidFill>
              </a:rPr>
              <a:t>를 </a:t>
            </a:r>
            <a:r>
              <a:rPr lang="ko-KR" altLang="en-US" sz="1200" dirty="0">
                <a:solidFill>
                  <a:srgbClr val="FF0000"/>
                </a:solidFill>
              </a:rPr>
              <a:t>허가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Step10. Directory Slice </a:t>
            </a:r>
            <a:r>
              <a:rPr lang="ko-KR" altLang="en-US" sz="1200" dirty="0">
                <a:solidFill>
                  <a:schemeClr val="tx1"/>
                </a:solidFill>
              </a:rPr>
              <a:t>정보 재 수정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21" name="Picture 2" descr="Organization of Directory Based Protocol  ">
            <a:extLst>
              <a:ext uri="{FF2B5EF4-FFF2-40B4-BE49-F238E27FC236}">
                <a16:creationId xmlns:a16="http://schemas.microsoft.com/office/drawing/2014/main" id="{86109DB8-C0CA-44F8-A007-BCCB943CC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34" y="1746052"/>
            <a:ext cx="6415491" cy="255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38EE0A0-51DE-478F-AA23-465E404D167A}"/>
              </a:ext>
            </a:extLst>
          </p:cNvPr>
          <p:cNvSpPr/>
          <p:nvPr/>
        </p:nvSpPr>
        <p:spPr>
          <a:xfrm>
            <a:off x="5756003" y="1373984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Wr</a:t>
            </a:r>
            <a:r>
              <a:rPr lang="en-US" altLang="ko-KR" dirty="0">
                <a:solidFill>
                  <a:srgbClr val="FF0000"/>
                </a:solidFill>
              </a:rPr>
              <a:t> X</a:t>
            </a:r>
            <a:endParaRPr lang="ko-KR" altLang="en-US" dirty="0"/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914D7044-2603-4E49-861B-2E1A7034F6D3}"/>
              </a:ext>
            </a:extLst>
          </p:cNvPr>
          <p:cNvGraphicFramePr>
            <a:graphicFrameLocks noGrp="1"/>
          </p:cNvGraphicFramePr>
          <p:nvPr/>
        </p:nvGraphicFramePr>
        <p:xfrm>
          <a:off x="4122788" y="5684282"/>
          <a:ext cx="2852720" cy="10688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180">
                  <a:extLst>
                    <a:ext uri="{9D8B030D-6E8A-4147-A177-3AD203B41FA5}">
                      <a16:colId xmlns:a16="http://schemas.microsoft.com/office/drawing/2014/main" val="1881597140"/>
                    </a:ext>
                  </a:extLst>
                </a:gridCol>
                <a:gridCol w="713180">
                  <a:extLst>
                    <a:ext uri="{9D8B030D-6E8A-4147-A177-3AD203B41FA5}">
                      <a16:colId xmlns:a16="http://schemas.microsoft.com/office/drawing/2014/main" val="114706436"/>
                    </a:ext>
                  </a:extLst>
                </a:gridCol>
                <a:gridCol w="713180">
                  <a:extLst>
                    <a:ext uri="{9D8B030D-6E8A-4147-A177-3AD203B41FA5}">
                      <a16:colId xmlns:a16="http://schemas.microsoft.com/office/drawing/2014/main" val="2879121529"/>
                    </a:ext>
                  </a:extLst>
                </a:gridCol>
                <a:gridCol w="713180">
                  <a:extLst>
                    <a:ext uri="{9D8B030D-6E8A-4147-A177-3AD203B41FA5}">
                      <a16:colId xmlns:a16="http://schemas.microsoft.com/office/drawing/2014/main" val="951089716"/>
                    </a:ext>
                  </a:extLst>
                </a:gridCol>
              </a:tblGrid>
              <a:tr h="35629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Dirty bit</a:t>
                      </a:r>
                      <a:endParaRPr lang="ko-KR" altLang="en-US" sz="12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Present bit</a:t>
                      </a:r>
                      <a:endParaRPr lang="ko-KR" alt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10786"/>
                  </a:ext>
                </a:extLst>
              </a:tr>
              <a:tr h="3562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Cache1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Cache2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Cache3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380082"/>
                  </a:ext>
                </a:extLst>
              </a:tr>
              <a:tr h="356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70013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EFA338-215B-47D9-85F4-4B16D1AA7EE2}"/>
              </a:ext>
            </a:extLst>
          </p:cNvPr>
          <p:cNvSpPr/>
          <p:nvPr/>
        </p:nvSpPr>
        <p:spPr>
          <a:xfrm>
            <a:off x="4086664" y="5314950"/>
            <a:ext cx="2924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Directory Slice of Block X</a:t>
            </a:r>
            <a:endParaRPr lang="ko-KR" altLang="en-US" b="1" dirty="0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45F5D887-D5E6-4E7C-8C21-0D9594EA00D7}"/>
              </a:ext>
            </a:extLst>
          </p:cNvPr>
          <p:cNvGraphicFramePr>
            <a:graphicFrameLocks noGrp="1"/>
          </p:cNvGraphicFramePr>
          <p:nvPr/>
        </p:nvGraphicFramePr>
        <p:xfrm>
          <a:off x="482882" y="4452935"/>
          <a:ext cx="1249876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471">
                  <a:extLst>
                    <a:ext uri="{9D8B030D-6E8A-4147-A177-3AD203B41FA5}">
                      <a16:colId xmlns:a16="http://schemas.microsoft.com/office/drawing/2014/main" val="1041478088"/>
                    </a:ext>
                  </a:extLst>
                </a:gridCol>
                <a:gridCol w="849405">
                  <a:extLst>
                    <a:ext uri="{9D8B030D-6E8A-4147-A177-3AD203B41FA5}">
                      <a16:colId xmlns:a16="http://schemas.microsoft.com/office/drawing/2014/main" val="2304800094"/>
                    </a:ext>
                  </a:extLst>
                </a:gridCol>
              </a:tblGrid>
              <a:tr h="3706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18185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03599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61B0CE5B-1849-4B43-AD33-5C1417DBC8D4}"/>
              </a:ext>
            </a:extLst>
          </p:cNvPr>
          <p:cNvGraphicFramePr>
            <a:graphicFrameLocks noGrp="1"/>
          </p:cNvGraphicFramePr>
          <p:nvPr/>
        </p:nvGraphicFramePr>
        <p:xfrm>
          <a:off x="1902976" y="4452935"/>
          <a:ext cx="1249876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471">
                  <a:extLst>
                    <a:ext uri="{9D8B030D-6E8A-4147-A177-3AD203B41FA5}">
                      <a16:colId xmlns:a16="http://schemas.microsoft.com/office/drawing/2014/main" val="1041478088"/>
                    </a:ext>
                  </a:extLst>
                </a:gridCol>
                <a:gridCol w="849405">
                  <a:extLst>
                    <a:ext uri="{9D8B030D-6E8A-4147-A177-3AD203B41FA5}">
                      <a16:colId xmlns:a16="http://schemas.microsoft.com/office/drawing/2014/main" val="2304800094"/>
                    </a:ext>
                  </a:extLst>
                </a:gridCol>
              </a:tblGrid>
              <a:tr h="3706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18185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03599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DD3C273C-B123-436D-9154-EF7D67578373}"/>
              </a:ext>
            </a:extLst>
          </p:cNvPr>
          <p:cNvGraphicFramePr>
            <a:graphicFrameLocks noGrp="1"/>
          </p:cNvGraphicFramePr>
          <p:nvPr/>
        </p:nvGraphicFramePr>
        <p:xfrm>
          <a:off x="3323070" y="4452935"/>
          <a:ext cx="1249876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471">
                  <a:extLst>
                    <a:ext uri="{9D8B030D-6E8A-4147-A177-3AD203B41FA5}">
                      <a16:colId xmlns:a16="http://schemas.microsoft.com/office/drawing/2014/main" val="1041478088"/>
                    </a:ext>
                  </a:extLst>
                </a:gridCol>
                <a:gridCol w="849405">
                  <a:extLst>
                    <a:ext uri="{9D8B030D-6E8A-4147-A177-3AD203B41FA5}">
                      <a16:colId xmlns:a16="http://schemas.microsoft.com/office/drawing/2014/main" val="2304800094"/>
                    </a:ext>
                  </a:extLst>
                </a:gridCol>
              </a:tblGrid>
              <a:tr h="3706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18185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03599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B7AFE533-3215-42C9-B320-5C379E4754DF}"/>
              </a:ext>
            </a:extLst>
          </p:cNvPr>
          <p:cNvGrpSpPr/>
          <p:nvPr/>
        </p:nvGrpSpPr>
        <p:grpSpPr>
          <a:xfrm>
            <a:off x="3562350" y="2565400"/>
            <a:ext cx="2540000" cy="1257300"/>
            <a:chOff x="3562350" y="2565400"/>
            <a:chExt cx="2540000" cy="125730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6ABA819-43E9-45FE-8F00-73E0028DD432}"/>
                </a:ext>
              </a:extLst>
            </p:cNvPr>
            <p:cNvCxnSpPr/>
            <p:nvPr/>
          </p:nvCxnSpPr>
          <p:spPr>
            <a:xfrm>
              <a:off x="6096000" y="2565400"/>
              <a:ext cx="0" cy="12573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2D1F633-ACE8-4F54-A00A-50DDD0903428}"/>
                </a:ext>
              </a:extLst>
            </p:cNvPr>
            <p:cNvCxnSpPr/>
            <p:nvPr/>
          </p:nvCxnSpPr>
          <p:spPr>
            <a:xfrm flipH="1">
              <a:off x="3930650" y="3816350"/>
              <a:ext cx="21717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777F3FC-E8B8-45B2-88FB-406C2E5BC710}"/>
                </a:ext>
              </a:extLst>
            </p:cNvPr>
            <p:cNvCxnSpPr/>
            <p:nvPr/>
          </p:nvCxnSpPr>
          <p:spPr>
            <a:xfrm flipV="1">
              <a:off x="3937000" y="3276600"/>
              <a:ext cx="0" cy="5461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BF20AB5-0BEF-47D4-9272-3EA50D51DB40}"/>
                </a:ext>
              </a:extLst>
            </p:cNvPr>
            <p:cNvCxnSpPr/>
            <p:nvPr/>
          </p:nvCxnSpPr>
          <p:spPr>
            <a:xfrm flipH="1">
              <a:off x="3562350" y="3282950"/>
              <a:ext cx="3873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DC4425E-64B6-4422-9F98-8DEDE63037EC}"/>
              </a:ext>
            </a:extLst>
          </p:cNvPr>
          <p:cNvGrpSpPr/>
          <p:nvPr/>
        </p:nvGrpSpPr>
        <p:grpSpPr>
          <a:xfrm>
            <a:off x="1732758" y="2476501"/>
            <a:ext cx="2258217" cy="1438274"/>
            <a:chOff x="1732758" y="2476501"/>
            <a:chExt cx="2258217" cy="1438274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4825225-A23E-4F27-B154-83A8FA1D48A9}"/>
                </a:ext>
              </a:extLst>
            </p:cNvPr>
            <p:cNvCxnSpPr/>
            <p:nvPr/>
          </p:nvCxnSpPr>
          <p:spPr>
            <a:xfrm>
              <a:off x="3562350" y="3276600"/>
              <a:ext cx="428625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A479A97-12BE-4EBF-AE8B-72D51B9C29CA}"/>
                </a:ext>
              </a:extLst>
            </p:cNvPr>
            <p:cNvCxnSpPr/>
            <p:nvPr/>
          </p:nvCxnSpPr>
          <p:spPr>
            <a:xfrm>
              <a:off x="3981450" y="3271837"/>
              <a:ext cx="0" cy="63817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29478DA-CFCC-41E4-BAFC-20F0696AAD74}"/>
                </a:ext>
              </a:extLst>
            </p:cNvPr>
            <p:cNvCxnSpPr/>
            <p:nvPr/>
          </p:nvCxnSpPr>
          <p:spPr>
            <a:xfrm flipH="1">
              <a:off x="1732758" y="3905250"/>
              <a:ext cx="2258217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DD0D759-A1C0-4BCC-B31B-CF739113CD4A}"/>
                </a:ext>
              </a:extLst>
            </p:cNvPr>
            <p:cNvCxnSpPr/>
            <p:nvPr/>
          </p:nvCxnSpPr>
          <p:spPr>
            <a:xfrm flipV="1">
              <a:off x="1737521" y="2476501"/>
              <a:ext cx="0" cy="14382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B161AEF-E8F5-473A-ADC0-3587972D669C}"/>
              </a:ext>
            </a:extLst>
          </p:cNvPr>
          <p:cNvGrpSpPr/>
          <p:nvPr/>
        </p:nvGrpSpPr>
        <p:grpSpPr>
          <a:xfrm>
            <a:off x="490133" y="4837271"/>
            <a:ext cx="1242624" cy="357028"/>
            <a:chOff x="490133" y="4837271"/>
            <a:chExt cx="1242624" cy="35702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D90A1E9-127B-4A15-9184-A57CD04719C3}"/>
                </a:ext>
              </a:extLst>
            </p:cNvPr>
            <p:cNvSpPr/>
            <p:nvPr/>
          </p:nvSpPr>
          <p:spPr>
            <a:xfrm>
              <a:off x="490133" y="4837271"/>
              <a:ext cx="382321" cy="35702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</a:t>
              </a:r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4B2C0A0-E640-4AA7-8D33-54A7A69C809F}"/>
                </a:ext>
              </a:extLst>
            </p:cNvPr>
            <p:cNvSpPr/>
            <p:nvPr/>
          </p:nvSpPr>
          <p:spPr>
            <a:xfrm>
              <a:off x="872454" y="4837271"/>
              <a:ext cx="860303" cy="35702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2EEFED5-E689-4A80-B4AA-153BB87C78BB}"/>
              </a:ext>
            </a:extLst>
          </p:cNvPr>
          <p:cNvGrpSpPr/>
          <p:nvPr/>
        </p:nvGrpSpPr>
        <p:grpSpPr>
          <a:xfrm>
            <a:off x="1727994" y="2476501"/>
            <a:ext cx="2216943" cy="1600200"/>
            <a:chOff x="1727994" y="2476501"/>
            <a:chExt cx="2216943" cy="1600200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F4656FC-D3F5-4027-9C37-C5938EF31D5C}"/>
                </a:ext>
              </a:extLst>
            </p:cNvPr>
            <p:cNvCxnSpPr/>
            <p:nvPr/>
          </p:nvCxnSpPr>
          <p:spPr>
            <a:xfrm>
              <a:off x="1732757" y="2476501"/>
              <a:ext cx="0" cy="1595437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3FD0BF9-8FA2-4F47-B03B-6C85DD111BA5}"/>
                </a:ext>
              </a:extLst>
            </p:cNvPr>
            <p:cNvCxnSpPr/>
            <p:nvPr/>
          </p:nvCxnSpPr>
          <p:spPr>
            <a:xfrm>
              <a:off x="1727994" y="4067174"/>
              <a:ext cx="2216943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0CA0B87-8A2D-4661-B9FA-26EEC051852D}"/>
                </a:ext>
              </a:extLst>
            </p:cNvPr>
            <p:cNvCxnSpPr/>
            <p:nvPr/>
          </p:nvCxnSpPr>
          <p:spPr>
            <a:xfrm flipV="1">
              <a:off x="3944937" y="3233738"/>
              <a:ext cx="0" cy="842963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02791A02-B607-4944-8A18-DE7621B6E96C}"/>
                </a:ext>
              </a:extLst>
            </p:cNvPr>
            <p:cNvCxnSpPr/>
            <p:nvPr/>
          </p:nvCxnSpPr>
          <p:spPr>
            <a:xfrm flipH="1">
              <a:off x="3467100" y="3243260"/>
              <a:ext cx="477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3900F08-5C1F-41D8-B6E7-CB14F18E459C}"/>
              </a:ext>
            </a:extLst>
          </p:cNvPr>
          <p:cNvGrpSpPr/>
          <p:nvPr/>
        </p:nvGrpSpPr>
        <p:grpSpPr>
          <a:xfrm>
            <a:off x="4122788" y="6367849"/>
            <a:ext cx="1430724" cy="385328"/>
            <a:chOff x="4122788" y="6367850"/>
            <a:chExt cx="1430724" cy="38532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DE488A5-4B31-47FB-8B48-A7A4C863C58D}"/>
                </a:ext>
              </a:extLst>
            </p:cNvPr>
            <p:cNvSpPr/>
            <p:nvPr/>
          </p:nvSpPr>
          <p:spPr>
            <a:xfrm>
              <a:off x="4852898" y="6367851"/>
              <a:ext cx="700614" cy="38532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CCC61C1-F56C-43A2-958C-D9CEDC4FBAD0}"/>
                </a:ext>
              </a:extLst>
            </p:cNvPr>
            <p:cNvSpPr/>
            <p:nvPr/>
          </p:nvSpPr>
          <p:spPr>
            <a:xfrm>
              <a:off x="4122788" y="6367850"/>
              <a:ext cx="700614" cy="38532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45283AC-63B3-4D27-8EB0-481F92CDD119}"/>
              </a:ext>
            </a:extLst>
          </p:cNvPr>
          <p:cNvGrpSpPr/>
          <p:nvPr/>
        </p:nvGrpSpPr>
        <p:grpSpPr>
          <a:xfrm>
            <a:off x="3323625" y="4839836"/>
            <a:ext cx="1242624" cy="357028"/>
            <a:chOff x="490133" y="4837271"/>
            <a:chExt cx="1242624" cy="35702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E57D539-E3C9-4CA3-8402-780C447A7A35}"/>
                </a:ext>
              </a:extLst>
            </p:cNvPr>
            <p:cNvSpPr/>
            <p:nvPr/>
          </p:nvSpPr>
          <p:spPr>
            <a:xfrm>
              <a:off x="490133" y="4837271"/>
              <a:ext cx="382321" cy="3570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62A0BF0-39B1-4D90-8D76-46FE98CD1D1B}"/>
                </a:ext>
              </a:extLst>
            </p:cNvPr>
            <p:cNvSpPr/>
            <p:nvPr/>
          </p:nvSpPr>
          <p:spPr>
            <a:xfrm>
              <a:off x="872454" y="4837271"/>
              <a:ext cx="860303" cy="3570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/>
                <a:t>Modifed</a:t>
              </a:r>
              <a:r>
                <a:rPr lang="en-US" altLang="ko-KR" sz="1100" dirty="0"/>
                <a:t> X</a:t>
              </a:r>
              <a:endParaRPr lang="ko-KR" altLang="en-US" sz="1100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896F22D-FF52-4354-9E20-638FDB7D8B8D}"/>
              </a:ext>
            </a:extLst>
          </p:cNvPr>
          <p:cNvGrpSpPr/>
          <p:nvPr/>
        </p:nvGrpSpPr>
        <p:grpSpPr>
          <a:xfrm>
            <a:off x="4120857" y="6367846"/>
            <a:ext cx="2843725" cy="390473"/>
            <a:chOff x="4122788" y="6367850"/>
            <a:chExt cx="2843725" cy="390473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1F56312-3037-4298-B131-14683CEF6832}"/>
                </a:ext>
              </a:extLst>
            </p:cNvPr>
            <p:cNvSpPr/>
            <p:nvPr/>
          </p:nvSpPr>
          <p:spPr>
            <a:xfrm>
              <a:off x="6265899" y="6372996"/>
              <a:ext cx="700614" cy="38532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974302E-1F7C-4EB2-A24E-DA8E02744EB3}"/>
                </a:ext>
              </a:extLst>
            </p:cNvPr>
            <p:cNvSpPr/>
            <p:nvPr/>
          </p:nvSpPr>
          <p:spPr>
            <a:xfrm>
              <a:off x="4122788" y="6367850"/>
              <a:ext cx="700614" cy="38532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568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Example NODE1 READ</a:t>
            </a:r>
            <a:r>
              <a:rPr lang="ko-KR" alt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X</a:t>
            </a:r>
            <a:endParaRPr kumimoji="1" lang="ko-KR" altLang="en-US" dirty="0"/>
          </a:p>
        </p:txBody>
      </p:sp>
      <p:sp>
        <p:nvSpPr>
          <p:cNvPr id="4" name="AutoShape 2" descr="mesh topology에 대한 이미지 검색결과">
            <a:extLst>
              <a:ext uri="{FF2B5EF4-FFF2-40B4-BE49-F238E27FC236}">
                <a16:creationId xmlns:a16="http://schemas.microsoft.com/office/drawing/2014/main" id="{E5552A92-D291-426E-AF48-44E441B8E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8036DB3-5034-4395-93C3-4259F673DE4E}"/>
              </a:ext>
            </a:extLst>
          </p:cNvPr>
          <p:cNvSpPr/>
          <p:nvPr/>
        </p:nvSpPr>
        <p:spPr>
          <a:xfrm>
            <a:off x="7106349" y="1746052"/>
            <a:ext cx="4680178" cy="500712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Step1. Cache3</a:t>
            </a:r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en-US" altLang="ko-KR" sz="1200" dirty="0">
                <a:solidFill>
                  <a:schemeClr val="tx1"/>
                </a:solidFill>
              </a:rPr>
              <a:t>Block X</a:t>
            </a:r>
            <a:r>
              <a:rPr lang="ko-KR" altLang="en-US" sz="1200" dirty="0">
                <a:solidFill>
                  <a:schemeClr val="tx1"/>
                </a:solidFill>
              </a:rPr>
              <a:t>를 </a:t>
            </a:r>
            <a:r>
              <a:rPr lang="ko-KR" altLang="en-US" sz="1200" dirty="0">
                <a:solidFill>
                  <a:srgbClr val="FF0000"/>
                </a:solidFill>
              </a:rPr>
              <a:t>수정하여 가지고 있음을 </a:t>
            </a:r>
            <a:r>
              <a:rPr lang="ko-KR" altLang="en-US" sz="1200" dirty="0">
                <a:solidFill>
                  <a:schemeClr val="tx1"/>
                </a:solidFill>
              </a:rPr>
              <a:t>가정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Step2. Processor1</a:t>
            </a:r>
            <a:r>
              <a:rPr lang="ko-KR" altLang="en-US" sz="1200" dirty="0">
                <a:solidFill>
                  <a:schemeClr val="tx1"/>
                </a:solidFill>
              </a:rPr>
              <a:t>에서 </a:t>
            </a:r>
            <a:r>
              <a:rPr lang="en-US" altLang="ko-KR" sz="1200" dirty="0">
                <a:solidFill>
                  <a:srgbClr val="FF0000"/>
                </a:solidFill>
              </a:rPr>
              <a:t>Rd X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Step3. Cache1 </a:t>
            </a:r>
            <a:r>
              <a:rPr lang="ko-KR" altLang="en-US" sz="1200" dirty="0">
                <a:solidFill>
                  <a:schemeClr val="tx1"/>
                </a:solidFill>
              </a:rPr>
              <a:t>확인 결과 </a:t>
            </a:r>
            <a:r>
              <a:rPr lang="en-US" altLang="ko-KR" sz="1200" dirty="0">
                <a:solidFill>
                  <a:srgbClr val="FF0000"/>
                </a:solidFill>
              </a:rPr>
              <a:t>Miss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Step4. Directory</a:t>
            </a:r>
            <a:r>
              <a:rPr lang="ko-KR" altLang="en-US" sz="1200" dirty="0">
                <a:solidFill>
                  <a:schemeClr val="tx1"/>
                </a:solidFill>
              </a:rPr>
              <a:t>에 </a:t>
            </a:r>
            <a:r>
              <a:rPr lang="en-US" altLang="ko-KR" sz="1200" dirty="0">
                <a:solidFill>
                  <a:srgbClr val="FF0000"/>
                </a:solidFill>
              </a:rPr>
              <a:t>Rd X REQ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Step5. Directory Slice </a:t>
            </a:r>
            <a:r>
              <a:rPr lang="ko-KR" altLang="en-US" sz="1200" dirty="0">
                <a:solidFill>
                  <a:schemeClr val="tx1"/>
                </a:solidFill>
              </a:rPr>
              <a:t>확인결과 다른 곳에서 사용 중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Processor1 </a:t>
            </a:r>
            <a:r>
              <a:rPr lang="ko-KR" altLang="en-US" sz="1200" dirty="0">
                <a:solidFill>
                  <a:srgbClr val="FF0000"/>
                </a:solidFill>
              </a:rPr>
              <a:t>대기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Step6. Directory</a:t>
            </a:r>
            <a:r>
              <a:rPr lang="ko-KR" altLang="en-US" sz="1200" dirty="0">
                <a:solidFill>
                  <a:schemeClr val="tx1"/>
                </a:solidFill>
              </a:rPr>
              <a:t>는 </a:t>
            </a:r>
            <a:r>
              <a:rPr lang="en-US" altLang="ko-KR" sz="1200" dirty="0">
                <a:solidFill>
                  <a:schemeClr val="tx1"/>
                </a:solidFill>
              </a:rPr>
              <a:t>Cache3</a:t>
            </a:r>
            <a:r>
              <a:rPr lang="ko-KR" altLang="en-US" sz="1200" dirty="0">
                <a:solidFill>
                  <a:schemeClr val="tx1"/>
                </a:solidFill>
              </a:rPr>
              <a:t>에게 </a:t>
            </a:r>
            <a:r>
              <a:rPr lang="en-US" altLang="ko-KR" sz="1200" dirty="0">
                <a:solidFill>
                  <a:srgbClr val="FF0000"/>
                </a:solidFill>
              </a:rPr>
              <a:t>Rd X REQ </a:t>
            </a:r>
            <a:r>
              <a:rPr lang="ko-KR" altLang="en-US" sz="1200" dirty="0">
                <a:solidFill>
                  <a:schemeClr val="tx1"/>
                </a:solidFill>
              </a:rPr>
              <a:t>전송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Step7. Cache3</a:t>
            </a:r>
            <a:r>
              <a:rPr lang="ko-KR" altLang="en-US" sz="1200" dirty="0">
                <a:solidFill>
                  <a:schemeClr val="tx1"/>
                </a:solidFill>
              </a:rPr>
              <a:t>은 본인의 </a:t>
            </a:r>
            <a:r>
              <a:rPr lang="en-US" altLang="ko-KR" sz="1200" dirty="0">
                <a:solidFill>
                  <a:schemeClr val="tx1"/>
                </a:solidFill>
              </a:rPr>
              <a:t>Block X</a:t>
            </a:r>
            <a:r>
              <a:rPr lang="ko-KR" altLang="en-US" sz="1200" dirty="0">
                <a:solidFill>
                  <a:schemeClr val="tx1"/>
                </a:solidFill>
              </a:rPr>
              <a:t>관한 정보를 </a:t>
            </a:r>
            <a:r>
              <a:rPr lang="ko-KR" altLang="en-US" sz="1200" dirty="0">
                <a:solidFill>
                  <a:srgbClr val="FF0000"/>
                </a:solidFill>
              </a:rPr>
              <a:t>수정</a:t>
            </a:r>
            <a:r>
              <a:rPr lang="ko-KR" altLang="en-US" sz="1200" dirty="0">
                <a:solidFill>
                  <a:schemeClr val="tx1"/>
                </a:solidFill>
              </a:rPr>
              <a:t>하고 승인하겠다 라는 </a:t>
            </a:r>
            <a:r>
              <a:rPr lang="en-US" altLang="ko-KR" sz="1200" dirty="0" err="1">
                <a:solidFill>
                  <a:srgbClr val="FF0000"/>
                </a:solidFill>
              </a:rPr>
              <a:t>Acknoledgement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신호를 </a:t>
            </a:r>
            <a:r>
              <a:rPr lang="en-US" altLang="ko-KR" sz="1200" dirty="0">
                <a:solidFill>
                  <a:schemeClr val="tx1"/>
                </a:solidFill>
              </a:rPr>
              <a:t>Directory</a:t>
            </a:r>
            <a:r>
              <a:rPr lang="ko-KR" altLang="en-US" sz="1200" dirty="0">
                <a:solidFill>
                  <a:schemeClr val="tx1"/>
                </a:solidFill>
              </a:rPr>
              <a:t>에 전송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Step8. Block X</a:t>
            </a:r>
            <a:r>
              <a:rPr lang="ko-KR" altLang="en-US" sz="1200" dirty="0">
                <a:solidFill>
                  <a:schemeClr val="tx1"/>
                </a:solidFill>
              </a:rPr>
              <a:t>관련</a:t>
            </a:r>
            <a:r>
              <a:rPr lang="en-US" altLang="ko-KR" sz="1200" dirty="0">
                <a:solidFill>
                  <a:schemeClr val="tx1"/>
                </a:solidFill>
              </a:rPr>
              <a:t> Memory </a:t>
            </a:r>
            <a:r>
              <a:rPr lang="ko-KR" altLang="en-US" sz="1200" dirty="0">
                <a:solidFill>
                  <a:schemeClr val="tx1"/>
                </a:solidFill>
              </a:rPr>
              <a:t>업데이트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Step9. Processor1</a:t>
            </a:r>
            <a:r>
              <a:rPr lang="ko-KR" altLang="en-US" sz="1200" dirty="0">
                <a:solidFill>
                  <a:schemeClr val="tx1"/>
                </a:solidFill>
              </a:rPr>
              <a:t>에게 </a:t>
            </a:r>
            <a:r>
              <a:rPr lang="en-US" altLang="ko-KR" sz="1200" dirty="0">
                <a:solidFill>
                  <a:srgbClr val="FF0000"/>
                </a:solidFill>
              </a:rPr>
              <a:t>Rd X REQ </a:t>
            </a:r>
            <a:r>
              <a:rPr lang="ko-KR" altLang="en-US" sz="1200" dirty="0">
                <a:solidFill>
                  <a:schemeClr val="tx1"/>
                </a:solidFill>
              </a:rPr>
              <a:t>를 </a:t>
            </a:r>
            <a:r>
              <a:rPr lang="ko-KR" altLang="en-US" sz="1200" dirty="0">
                <a:solidFill>
                  <a:srgbClr val="FF0000"/>
                </a:solidFill>
              </a:rPr>
              <a:t>허가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Step10. Directory Slice </a:t>
            </a:r>
            <a:r>
              <a:rPr lang="ko-KR" altLang="en-US" sz="1200" dirty="0">
                <a:solidFill>
                  <a:schemeClr val="tx1"/>
                </a:solidFill>
              </a:rPr>
              <a:t>정보 재 수정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21" name="Picture 2" descr="Organization of Directory Based Protocol  ">
            <a:extLst>
              <a:ext uri="{FF2B5EF4-FFF2-40B4-BE49-F238E27FC236}">
                <a16:creationId xmlns:a16="http://schemas.microsoft.com/office/drawing/2014/main" id="{86109DB8-C0CA-44F8-A007-BCCB943CC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34" y="1746052"/>
            <a:ext cx="6415491" cy="255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38EE0A0-51DE-478F-AA23-465E404D167A}"/>
              </a:ext>
            </a:extLst>
          </p:cNvPr>
          <p:cNvSpPr/>
          <p:nvPr/>
        </p:nvSpPr>
        <p:spPr>
          <a:xfrm>
            <a:off x="1392761" y="1376720"/>
            <a:ext cx="651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Rd X</a:t>
            </a:r>
            <a:endParaRPr lang="ko-KR" altLang="en-US" dirty="0"/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914D7044-2603-4E49-861B-2E1A7034F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18695"/>
              </p:ext>
            </p:extLst>
          </p:nvPr>
        </p:nvGraphicFramePr>
        <p:xfrm>
          <a:off x="4122788" y="5684282"/>
          <a:ext cx="2852720" cy="10688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180">
                  <a:extLst>
                    <a:ext uri="{9D8B030D-6E8A-4147-A177-3AD203B41FA5}">
                      <a16:colId xmlns:a16="http://schemas.microsoft.com/office/drawing/2014/main" val="1881597140"/>
                    </a:ext>
                  </a:extLst>
                </a:gridCol>
                <a:gridCol w="713180">
                  <a:extLst>
                    <a:ext uri="{9D8B030D-6E8A-4147-A177-3AD203B41FA5}">
                      <a16:colId xmlns:a16="http://schemas.microsoft.com/office/drawing/2014/main" val="114706436"/>
                    </a:ext>
                  </a:extLst>
                </a:gridCol>
                <a:gridCol w="713180">
                  <a:extLst>
                    <a:ext uri="{9D8B030D-6E8A-4147-A177-3AD203B41FA5}">
                      <a16:colId xmlns:a16="http://schemas.microsoft.com/office/drawing/2014/main" val="2879121529"/>
                    </a:ext>
                  </a:extLst>
                </a:gridCol>
                <a:gridCol w="713180">
                  <a:extLst>
                    <a:ext uri="{9D8B030D-6E8A-4147-A177-3AD203B41FA5}">
                      <a16:colId xmlns:a16="http://schemas.microsoft.com/office/drawing/2014/main" val="951089716"/>
                    </a:ext>
                  </a:extLst>
                </a:gridCol>
              </a:tblGrid>
              <a:tr h="35629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Dirty bit</a:t>
                      </a:r>
                      <a:endParaRPr lang="ko-KR" altLang="en-US" sz="12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Present bit</a:t>
                      </a:r>
                      <a:endParaRPr lang="ko-KR" alt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310786"/>
                  </a:ext>
                </a:extLst>
              </a:tr>
              <a:tr h="35629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Cache1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Cache2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Cache3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380082"/>
                  </a:ext>
                </a:extLst>
              </a:tr>
              <a:tr h="356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70013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EFA338-215B-47D9-85F4-4B16D1AA7EE2}"/>
              </a:ext>
            </a:extLst>
          </p:cNvPr>
          <p:cNvSpPr/>
          <p:nvPr/>
        </p:nvSpPr>
        <p:spPr>
          <a:xfrm>
            <a:off x="4086664" y="5314950"/>
            <a:ext cx="2924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Directory Slice of Block X</a:t>
            </a:r>
            <a:endParaRPr lang="ko-KR" altLang="en-US" b="1" dirty="0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45F5D887-D5E6-4E7C-8C21-0D9594EA0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03573"/>
              </p:ext>
            </p:extLst>
          </p:nvPr>
        </p:nvGraphicFramePr>
        <p:xfrm>
          <a:off x="482882" y="4452935"/>
          <a:ext cx="1249876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471">
                  <a:extLst>
                    <a:ext uri="{9D8B030D-6E8A-4147-A177-3AD203B41FA5}">
                      <a16:colId xmlns:a16="http://schemas.microsoft.com/office/drawing/2014/main" val="1041478088"/>
                    </a:ext>
                  </a:extLst>
                </a:gridCol>
                <a:gridCol w="849405">
                  <a:extLst>
                    <a:ext uri="{9D8B030D-6E8A-4147-A177-3AD203B41FA5}">
                      <a16:colId xmlns:a16="http://schemas.microsoft.com/office/drawing/2014/main" val="2304800094"/>
                    </a:ext>
                  </a:extLst>
                </a:gridCol>
              </a:tblGrid>
              <a:tr h="3706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18185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03599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61B0CE5B-1849-4B43-AD33-5C1417DBC8D4}"/>
              </a:ext>
            </a:extLst>
          </p:cNvPr>
          <p:cNvGraphicFramePr>
            <a:graphicFrameLocks noGrp="1"/>
          </p:cNvGraphicFramePr>
          <p:nvPr/>
        </p:nvGraphicFramePr>
        <p:xfrm>
          <a:off x="1902976" y="4452935"/>
          <a:ext cx="1249876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471">
                  <a:extLst>
                    <a:ext uri="{9D8B030D-6E8A-4147-A177-3AD203B41FA5}">
                      <a16:colId xmlns:a16="http://schemas.microsoft.com/office/drawing/2014/main" val="1041478088"/>
                    </a:ext>
                  </a:extLst>
                </a:gridCol>
                <a:gridCol w="849405">
                  <a:extLst>
                    <a:ext uri="{9D8B030D-6E8A-4147-A177-3AD203B41FA5}">
                      <a16:colId xmlns:a16="http://schemas.microsoft.com/office/drawing/2014/main" val="2304800094"/>
                    </a:ext>
                  </a:extLst>
                </a:gridCol>
              </a:tblGrid>
              <a:tr h="3706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18185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03599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DD3C273C-B123-436D-9154-EF7D67578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109031"/>
              </p:ext>
            </p:extLst>
          </p:nvPr>
        </p:nvGraphicFramePr>
        <p:xfrm>
          <a:off x="3323070" y="4452935"/>
          <a:ext cx="1249876" cy="741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0471">
                  <a:extLst>
                    <a:ext uri="{9D8B030D-6E8A-4147-A177-3AD203B41FA5}">
                      <a16:colId xmlns:a16="http://schemas.microsoft.com/office/drawing/2014/main" val="1041478088"/>
                    </a:ext>
                  </a:extLst>
                </a:gridCol>
                <a:gridCol w="849405">
                  <a:extLst>
                    <a:ext uri="{9D8B030D-6E8A-4147-A177-3AD203B41FA5}">
                      <a16:colId xmlns:a16="http://schemas.microsoft.com/office/drawing/2014/main" val="2304800094"/>
                    </a:ext>
                  </a:extLst>
                </a:gridCol>
              </a:tblGrid>
              <a:tr h="3706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Cache 3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18185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Modified X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03599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AF3DD6AD-C982-4A73-AC2C-1973C5B471AA}"/>
              </a:ext>
            </a:extLst>
          </p:cNvPr>
          <p:cNvGrpSpPr/>
          <p:nvPr/>
        </p:nvGrpSpPr>
        <p:grpSpPr>
          <a:xfrm>
            <a:off x="3323625" y="4839836"/>
            <a:ext cx="1242624" cy="357028"/>
            <a:chOff x="490133" y="4837271"/>
            <a:chExt cx="1242624" cy="357028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34D7168-FD6D-4C78-BE30-0F59D0A5B3F0}"/>
                </a:ext>
              </a:extLst>
            </p:cNvPr>
            <p:cNvSpPr/>
            <p:nvPr/>
          </p:nvSpPr>
          <p:spPr>
            <a:xfrm>
              <a:off x="490133" y="4837271"/>
              <a:ext cx="382321" cy="3570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</a:t>
              </a:r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2BAEF2C-DB29-4307-ACB0-EAD807932EA0}"/>
                </a:ext>
              </a:extLst>
            </p:cNvPr>
            <p:cNvSpPr/>
            <p:nvPr/>
          </p:nvSpPr>
          <p:spPr>
            <a:xfrm>
              <a:off x="872454" y="4837271"/>
              <a:ext cx="860303" cy="3570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/>
                <a:t>Modifed</a:t>
              </a:r>
              <a:r>
                <a:rPr lang="en-US" altLang="ko-KR" sz="1100" dirty="0"/>
                <a:t> X</a:t>
              </a:r>
              <a:endParaRPr lang="ko-KR" altLang="en-US" sz="11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5650050-4548-4038-AD11-6089E6A9BA60}"/>
              </a:ext>
            </a:extLst>
          </p:cNvPr>
          <p:cNvGrpSpPr/>
          <p:nvPr/>
        </p:nvGrpSpPr>
        <p:grpSpPr>
          <a:xfrm>
            <a:off x="493483" y="4839836"/>
            <a:ext cx="1242624" cy="357028"/>
            <a:chOff x="490133" y="4837271"/>
            <a:chExt cx="1242624" cy="35702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A508468-119B-4472-8C23-D9EC59D92DA5}"/>
                </a:ext>
              </a:extLst>
            </p:cNvPr>
            <p:cNvSpPr/>
            <p:nvPr/>
          </p:nvSpPr>
          <p:spPr>
            <a:xfrm>
              <a:off x="490133" y="4837271"/>
              <a:ext cx="382321" cy="3570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</a:t>
              </a:r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D2DCB42-2449-40F9-A307-EFD444246458}"/>
                </a:ext>
              </a:extLst>
            </p:cNvPr>
            <p:cNvSpPr/>
            <p:nvPr/>
          </p:nvSpPr>
          <p:spPr>
            <a:xfrm>
              <a:off x="872454" y="4837271"/>
              <a:ext cx="860303" cy="35702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/>
                <a:t>Modifed</a:t>
              </a:r>
              <a:r>
                <a:rPr lang="en-US" altLang="ko-KR" sz="1100" dirty="0"/>
                <a:t> X</a:t>
              </a:r>
              <a:endParaRPr lang="ko-KR" altLang="en-US" sz="1100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A476BF6-BE67-4AAA-8D54-66CF99114775}"/>
              </a:ext>
            </a:extLst>
          </p:cNvPr>
          <p:cNvGrpSpPr/>
          <p:nvPr/>
        </p:nvGrpSpPr>
        <p:grpSpPr>
          <a:xfrm>
            <a:off x="4122788" y="6367850"/>
            <a:ext cx="1430724" cy="385328"/>
            <a:chOff x="4122788" y="6367850"/>
            <a:chExt cx="1430724" cy="385328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6ED32FE-3672-47D5-ABDC-F0D428087E6D}"/>
                </a:ext>
              </a:extLst>
            </p:cNvPr>
            <p:cNvSpPr/>
            <p:nvPr/>
          </p:nvSpPr>
          <p:spPr>
            <a:xfrm>
              <a:off x="4852898" y="6367851"/>
              <a:ext cx="700614" cy="38532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D438664-855F-4D71-8835-D237C519E4D3}"/>
                </a:ext>
              </a:extLst>
            </p:cNvPr>
            <p:cNvSpPr/>
            <p:nvPr/>
          </p:nvSpPr>
          <p:spPr>
            <a:xfrm>
              <a:off x="4122788" y="6367850"/>
              <a:ext cx="700614" cy="38532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653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Write-Invalidate</a:t>
            </a:r>
            <a:endParaRPr kumimoji="1"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9C9F9C6-BD0D-4DA3-B52B-1AE29429A64A}"/>
              </a:ext>
            </a:extLst>
          </p:cNvPr>
          <p:cNvGrpSpPr/>
          <p:nvPr/>
        </p:nvGrpSpPr>
        <p:grpSpPr>
          <a:xfrm>
            <a:off x="6489915" y="2803237"/>
            <a:ext cx="587229" cy="1071570"/>
            <a:chOff x="8523215" y="2788299"/>
            <a:chExt cx="587229" cy="1071570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47474151-2865-4E44-8B4B-32F12DBA08E4}"/>
                </a:ext>
              </a:extLst>
            </p:cNvPr>
            <p:cNvCxnSpPr/>
            <p:nvPr/>
          </p:nvCxnSpPr>
          <p:spPr>
            <a:xfrm>
              <a:off x="8523215" y="2788299"/>
              <a:ext cx="0" cy="10715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3ACC9F-5070-4E5C-B404-4807A61C7118}"/>
                </a:ext>
              </a:extLst>
            </p:cNvPr>
            <p:cNvSpPr txBox="1"/>
            <p:nvPr/>
          </p:nvSpPr>
          <p:spPr>
            <a:xfrm>
              <a:off x="8590327" y="3070048"/>
              <a:ext cx="520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rgbClr val="FF0000"/>
                  </a:solidFill>
                </a:rPr>
                <a:t>Wr</a:t>
              </a:r>
              <a:r>
                <a:rPr lang="en-US" altLang="ko-KR" sz="1200" dirty="0">
                  <a:solidFill>
                    <a:srgbClr val="FF0000"/>
                  </a:solidFill>
                </a:rPr>
                <a:t> X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C52F681-454A-45B7-9867-A73E2F700153}"/>
              </a:ext>
            </a:extLst>
          </p:cNvPr>
          <p:cNvSpPr/>
          <p:nvPr/>
        </p:nvSpPr>
        <p:spPr>
          <a:xfrm>
            <a:off x="7712514" y="1881242"/>
            <a:ext cx="4149513" cy="459704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Step1. </a:t>
            </a:r>
            <a:r>
              <a:rPr lang="en-US" altLang="ko-KR" sz="1200" dirty="0">
                <a:solidFill>
                  <a:srgbClr val="FF0000"/>
                </a:solidFill>
              </a:rPr>
              <a:t>Hi</a:t>
            </a:r>
            <a:r>
              <a:rPr lang="ko-KR" altLang="en-US" sz="1200" dirty="0"/>
              <a:t>를 저장하고 있는 영역 </a:t>
            </a:r>
            <a:r>
              <a:rPr lang="en-US" altLang="ko-KR" sz="1200" dirty="0">
                <a:solidFill>
                  <a:srgbClr val="FF0000"/>
                </a:solidFill>
              </a:rPr>
              <a:t>Block X</a:t>
            </a:r>
            <a:r>
              <a:rPr lang="ko-KR" altLang="en-US" sz="1200" dirty="0"/>
              <a:t>로 가정</a:t>
            </a:r>
            <a:r>
              <a:rPr lang="en-US" altLang="ko-KR" sz="1200" dirty="0"/>
              <a:t>, </a:t>
            </a:r>
            <a:r>
              <a:rPr lang="ko-KR" altLang="en-US" sz="1200" dirty="0"/>
              <a:t>각 캐시에 저장되어 있는 </a:t>
            </a:r>
            <a:r>
              <a:rPr lang="en-US" altLang="ko-KR" sz="1200" dirty="0"/>
              <a:t>Block X</a:t>
            </a:r>
            <a:r>
              <a:rPr lang="ko-KR" altLang="en-US" sz="1200" dirty="0"/>
              <a:t>의 상태는 </a:t>
            </a:r>
            <a:r>
              <a:rPr lang="en-US" altLang="ko-KR" sz="1200" dirty="0"/>
              <a:t>validate</a:t>
            </a:r>
          </a:p>
          <a:p>
            <a:endParaRPr lang="en-US" altLang="ko-KR" sz="1200" dirty="0"/>
          </a:p>
          <a:p>
            <a:r>
              <a:rPr lang="en-US" altLang="ko-KR" sz="1200" dirty="0"/>
              <a:t>Step2 . Processor2</a:t>
            </a:r>
            <a:r>
              <a:rPr lang="ko-KR" altLang="en-US" sz="1200" dirty="0"/>
              <a:t>에서 </a:t>
            </a:r>
            <a:r>
              <a:rPr lang="en-US" altLang="ko-KR" sz="1200" dirty="0" err="1">
                <a:solidFill>
                  <a:srgbClr val="FF0000"/>
                </a:solidFill>
              </a:rPr>
              <a:t>Wr</a:t>
            </a:r>
            <a:r>
              <a:rPr lang="en-US" altLang="ko-KR" sz="1200" dirty="0">
                <a:solidFill>
                  <a:srgbClr val="FF0000"/>
                </a:solidFill>
              </a:rPr>
              <a:t> X REQ </a:t>
            </a:r>
            <a:r>
              <a:rPr lang="ko-KR" altLang="en-US" sz="1200" dirty="0"/>
              <a:t>발생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Step3 . Processor2</a:t>
            </a:r>
            <a:r>
              <a:rPr lang="ko-KR" altLang="en-US" sz="1200" dirty="0"/>
              <a:t>의 캐시 수정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Step4. </a:t>
            </a:r>
            <a:r>
              <a:rPr lang="ko-KR" altLang="en-US" sz="1200" dirty="0"/>
              <a:t>다른 프로세서의 캐시와 메모리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Invalidate </a:t>
            </a:r>
            <a:r>
              <a:rPr lang="ko-KR" altLang="en-US" sz="1200" dirty="0">
                <a:solidFill>
                  <a:srgbClr val="FF0000"/>
                </a:solidFill>
              </a:rPr>
              <a:t>상태로 변화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840EBB2-1183-4C21-980E-C40D4376A723}"/>
              </a:ext>
            </a:extLst>
          </p:cNvPr>
          <p:cNvGrpSpPr/>
          <p:nvPr/>
        </p:nvGrpSpPr>
        <p:grpSpPr>
          <a:xfrm>
            <a:off x="433410" y="2429531"/>
            <a:ext cx="6643734" cy="3500462"/>
            <a:chOff x="2524100" y="1714488"/>
            <a:chExt cx="6643734" cy="3500462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ADAEE42-0336-474A-8C69-E876A0865878}"/>
                </a:ext>
              </a:extLst>
            </p:cNvPr>
            <p:cNvCxnSpPr/>
            <p:nvPr/>
          </p:nvCxnSpPr>
          <p:spPr bwMode="auto">
            <a:xfrm>
              <a:off x="2524100" y="4071942"/>
              <a:ext cx="664373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80FFC51-36E4-4E5D-A652-D402414CEEEF}"/>
                </a:ext>
              </a:extLst>
            </p:cNvPr>
            <p:cNvSpPr/>
            <p:nvPr/>
          </p:nvSpPr>
          <p:spPr bwMode="auto">
            <a:xfrm>
              <a:off x="3309918" y="1714488"/>
              <a:ext cx="1714512" cy="20002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1FA5992-78FE-4B4A-944E-0141329A79FF}"/>
                </a:ext>
              </a:extLst>
            </p:cNvPr>
            <p:cNvCxnSpPr/>
            <p:nvPr/>
          </p:nvCxnSpPr>
          <p:spPr bwMode="auto">
            <a:xfrm rot="5400000">
              <a:off x="3774265" y="3679033"/>
              <a:ext cx="78581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080F4D7-A96A-412F-A1B5-6CC2E93A074A}"/>
                </a:ext>
              </a:extLst>
            </p:cNvPr>
            <p:cNvSpPr/>
            <p:nvPr/>
          </p:nvSpPr>
          <p:spPr bwMode="auto">
            <a:xfrm>
              <a:off x="3452794" y="2000240"/>
              <a:ext cx="1428760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Processor 1</a:t>
              </a: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7179749-CB04-48FD-AF6A-32C25FD855D0}"/>
                </a:ext>
              </a:extLst>
            </p:cNvPr>
            <p:cNvSpPr/>
            <p:nvPr/>
          </p:nvSpPr>
          <p:spPr bwMode="auto">
            <a:xfrm>
              <a:off x="3452794" y="2857496"/>
              <a:ext cx="500066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</a:t>
              </a: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C7FABEA-1BD2-433B-AF12-5CB58FA62749}"/>
                </a:ext>
              </a:extLst>
            </p:cNvPr>
            <p:cNvSpPr/>
            <p:nvPr/>
          </p:nvSpPr>
          <p:spPr bwMode="auto">
            <a:xfrm>
              <a:off x="3952860" y="2857496"/>
              <a:ext cx="928694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Hi</a:t>
              </a: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BA53ABE-E319-40AE-A729-2EFF2005CB64}"/>
                </a:ext>
              </a:extLst>
            </p:cNvPr>
            <p:cNvSpPr/>
            <p:nvPr/>
          </p:nvSpPr>
          <p:spPr bwMode="auto">
            <a:xfrm>
              <a:off x="6738942" y="1714488"/>
              <a:ext cx="1714512" cy="20002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ABD9F3E-E8DD-49EC-A680-FC6FC4F9EB00}"/>
                </a:ext>
              </a:extLst>
            </p:cNvPr>
            <p:cNvSpPr/>
            <p:nvPr/>
          </p:nvSpPr>
          <p:spPr bwMode="auto">
            <a:xfrm>
              <a:off x="6881818" y="2000240"/>
              <a:ext cx="1428760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Processor 2</a:t>
              </a: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5C01420-C5F2-40C6-9564-75C5379160A8}"/>
                </a:ext>
              </a:extLst>
            </p:cNvPr>
            <p:cNvSpPr/>
            <p:nvPr/>
          </p:nvSpPr>
          <p:spPr bwMode="auto">
            <a:xfrm>
              <a:off x="6881818" y="2857496"/>
              <a:ext cx="500066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</a:t>
              </a: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8E2978C-0240-47A0-9E34-C6B261251FCE}"/>
                </a:ext>
              </a:extLst>
            </p:cNvPr>
            <p:cNvSpPr/>
            <p:nvPr/>
          </p:nvSpPr>
          <p:spPr bwMode="auto">
            <a:xfrm>
              <a:off x="7381884" y="2857496"/>
              <a:ext cx="928694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Hi</a:t>
              </a: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6D796AF-2C31-41E0-801C-666447C0761A}"/>
                </a:ext>
              </a:extLst>
            </p:cNvPr>
            <p:cNvCxnSpPr/>
            <p:nvPr/>
          </p:nvCxnSpPr>
          <p:spPr bwMode="auto">
            <a:xfrm rot="5400000">
              <a:off x="7203289" y="3679033"/>
              <a:ext cx="78581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05F18C1-BEA7-47F2-9BB1-AC79D31F30CD}"/>
                </a:ext>
              </a:extLst>
            </p:cNvPr>
            <p:cNvCxnSpPr/>
            <p:nvPr/>
          </p:nvCxnSpPr>
          <p:spPr bwMode="auto">
            <a:xfrm rot="5400000">
              <a:off x="5560215" y="4464851"/>
              <a:ext cx="78581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C5B2B9A-F142-4F86-9894-6278D6D5063C}"/>
                </a:ext>
              </a:extLst>
            </p:cNvPr>
            <p:cNvSpPr/>
            <p:nvPr/>
          </p:nvSpPr>
          <p:spPr bwMode="auto">
            <a:xfrm>
              <a:off x="5024430" y="4500570"/>
              <a:ext cx="1785950" cy="7143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5F7C09E-8993-4E1F-AA2D-55063C4A9FE8}"/>
                </a:ext>
              </a:extLst>
            </p:cNvPr>
            <p:cNvSpPr/>
            <p:nvPr/>
          </p:nvSpPr>
          <p:spPr bwMode="auto">
            <a:xfrm>
              <a:off x="5453058" y="4643446"/>
              <a:ext cx="928694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Hi</a:t>
              </a: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0D2B6F6-07E8-4466-8591-8B5370730E8F}"/>
              </a:ext>
            </a:extLst>
          </p:cNvPr>
          <p:cNvSpPr/>
          <p:nvPr/>
        </p:nvSpPr>
        <p:spPr bwMode="auto">
          <a:xfrm>
            <a:off x="4791128" y="3572539"/>
            <a:ext cx="500066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kumimoji="1"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06978F5-0D5D-4DF8-8C54-8EF31434F1C8}"/>
              </a:ext>
            </a:extLst>
          </p:cNvPr>
          <p:cNvSpPr/>
          <p:nvPr/>
        </p:nvSpPr>
        <p:spPr bwMode="auto">
          <a:xfrm>
            <a:off x="5291194" y="3572538"/>
            <a:ext cx="928694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Bye</a:t>
            </a:r>
            <a:endParaRPr kumimoji="1"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F07515-506C-48A8-8CF8-1FBF19F62222}"/>
              </a:ext>
            </a:extLst>
          </p:cNvPr>
          <p:cNvSpPr/>
          <p:nvPr/>
        </p:nvSpPr>
        <p:spPr bwMode="auto">
          <a:xfrm>
            <a:off x="1862170" y="3572538"/>
            <a:ext cx="928694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Hi</a:t>
            </a:r>
            <a:endParaRPr kumimoji="1"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28F3B8C-8168-4AA9-8E31-04B9FC477C54}"/>
              </a:ext>
            </a:extLst>
          </p:cNvPr>
          <p:cNvSpPr/>
          <p:nvPr/>
        </p:nvSpPr>
        <p:spPr bwMode="auto">
          <a:xfrm>
            <a:off x="1358440" y="3572538"/>
            <a:ext cx="500066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endParaRPr kumimoji="1"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09A8693-4ADF-40DC-92DE-6A6E061CC91F}"/>
              </a:ext>
            </a:extLst>
          </p:cNvPr>
          <p:cNvSpPr/>
          <p:nvPr/>
        </p:nvSpPr>
        <p:spPr bwMode="auto">
          <a:xfrm>
            <a:off x="3362368" y="5358489"/>
            <a:ext cx="928694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Hi</a:t>
            </a:r>
            <a:endParaRPr kumimoji="1"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18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Invalidate Example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42936" y="1610602"/>
            <a:ext cx="6643734" cy="3500462"/>
            <a:chOff x="2524100" y="1714488"/>
            <a:chExt cx="6643734" cy="3500462"/>
          </a:xfrm>
        </p:grpSpPr>
        <p:cxnSp>
          <p:nvCxnSpPr>
            <p:cNvPr id="6" name="직선 연결선 5"/>
            <p:cNvCxnSpPr/>
            <p:nvPr/>
          </p:nvCxnSpPr>
          <p:spPr bwMode="auto">
            <a:xfrm>
              <a:off x="2524100" y="4071942"/>
              <a:ext cx="664373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 bwMode="auto">
            <a:xfrm>
              <a:off x="3309918" y="1714488"/>
              <a:ext cx="1714512" cy="20002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 bwMode="auto">
            <a:xfrm rot="5400000">
              <a:off x="3774265" y="3679033"/>
              <a:ext cx="78581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 bwMode="auto">
            <a:xfrm>
              <a:off x="3452794" y="2000240"/>
              <a:ext cx="1428760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Processor 1</a:t>
              </a: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3452794" y="2857496"/>
              <a:ext cx="500066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</a:t>
              </a: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3952860" y="2857496"/>
              <a:ext cx="928694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Hi</a:t>
              </a: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6738942" y="1714488"/>
              <a:ext cx="1714512" cy="20002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6881818" y="2000240"/>
              <a:ext cx="1428760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Processor 2</a:t>
              </a: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6881818" y="2857496"/>
              <a:ext cx="500066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</a:t>
              </a: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7381884" y="2857496"/>
              <a:ext cx="928694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Hi</a:t>
              </a: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 bwMode="auto">
            <a:xfrm rot="5400000">
              <a:off x="7203289" y="3679033"/>
              <a:ext cx="78581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 bwMode="auto">
            <a:xfrm rot="5400000">
              <a:off x="5560215" y="4464851"/>
              <a:ext cx="78581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 bwMode="auto">
            <a:xfrm>
              <a:off x="5024430" y="4500570"/>
              <a:ext cx="1785950" cy="7143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5453058" y="4643446"/>
              <a:ext cx="928694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Hi</a:t>
              </a: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4" name="직사각형 53"/>
          <p:cNvSpPr/>
          <p:nvPr/>
        </p:nvSpPr>
        <p:spPr bwMode="auto">
          <a:xfrm>
            <a:off x="5131587" y="5264756"/>
            <a:ext cx="1571636" cy="36274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Shared Memory</a:t>
            </a:r>
            <a:endParaRPr kumimoji="1"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2871564" y="5934884"/>
            <a:ext cx="6215106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Both Caches are available</a:t>
            </a:r>
            <a:endParaRPr kumimoji="1" lang="ko-KR" altLang="en-US" sz="1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10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Write-Update vs Write-Invalidate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A039B3-8D7D-4405-9E04-F0C7F29E73CD}"/>
              </a:ext>
            </a:extLst>
          </p:cNvPr>
          <p:cNvSpPr txBox="1"/>
          <p:nvPr/>
        </p:nvSpPr>
        <p:spPr>
          <a:xfrm>
            <a:off x="2238462" y="3591884"/>
            <a:ext cx="20567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AF2B3-B603-4582-906E-5A72F5A5870C}"/>
              </a:ext>
            </a:extLst>
          </p:cNvPr>
          <p:cNvSpPr txBox="1"/>
          <p:nvPr/>
        </p:nvSpPr>
        <p:spPr>
          <a:xfrm>
            <a:off x="7245291" y="3591885"/>
            <a:ext cx="2603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Invalidate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5B66F5-D313-4356-9716-711A7D7A4708}"/>
              </a:ext>
            </a:extLst>
          </p:cNvPr>
          <p:cNvSpPr txBox="1"/>
          <p:nvPr/>
        </p:nvSpPr>
        <p:spPr>
          <a:xfrm>
            <a:off x="7895436" y="5069745"/>
            <a:ext cx="13030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</a:rPr>
              <a:t>WIN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B224B0-9825-44DE-B41D-3C2C3FF1371A}"/>
              </a:ext>
            </a:extLst>
          </p:cNvPr>
          <p:cNvSpPr txBox="1"/>
          <p:nvPr/>
        </p:nvSpPr>
        <p:spPr>
          <a:xfrm>
            <a:off x="2527531" y="5069744"/>
            <a:ext cx="1478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</a:rPr>
              <a:t>LOSE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02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Write-Back</a:t>
            </a:r>
            <a:endParaRPr kumimoji="1"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EE30681-0116-48EB-9AF3-B5B7005A57C5}"/>
              </a:ext>
            </a:extLst>
          </p:cNvPr>
          <p:cNvGrpSpPr/>
          <p:nvPr/>
        </p:nvGrpSpPr>
        <p:grpSpPr>
          <a:xfrm>
            <a:off x="433410" y="2429531"/>
            <a:ext cx="6643734" cy="3500462"/>
            <a:chOff x="2524100" y="1714488"/>
            <a:chExt cx="6643734" cy="3500462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964D7FD-9BC5-4225-9167-20D6EC6234F6}"/>
                </a:ext>
              </a:extLst>
            </p:cNvPr>
            <p:cNvCxnSpPr/>
            <p:nvPr/>
          </p:nvCxnSpPr>
          <p:spPr bwMode="auto">
            <a:xfrm>
              <a:off x="2524100" y="4071942"/>
              <a:ext cx="664373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0534D91-888E-4DC7-B7FF-58EB465BE0D8}"/>
                </a:ext>
              </a:extLst>
            </p:cNvPr>
            <p:cNvSpPr/>
            <p:nvPr/>
          </p:nvSpPr>
          <p:spPr bwMode="auto">
            <a:xfrm>
              <a:off x="3309918" y="1714488"/>
              <a:ext cx="1714512" cy="20002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97E1285-CCC1-4530-A6DD-58102FBE5C98}"/>
                </a:ext>
              </a:extLst>
            </p:cNvPr>
            <p:cNvCxnSpPr/>
            <p:nvPr/>
          </p:nvCxnSpPr>
          <p:spPr bwMode="auto">
            <a:xfrm rot="5400000">
              <a:off x="3774265" y="3679033"/>
              <a:ext cx="78581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AE44AC4-72FE-4A90-96DB-DA403852C850}"/>
                </a:ext>
              </a:extLst>
            </p:cNvPr>
            <p:cNvSpPr/>
            <p:nvPr/>
          </p:nvSpPr>
          <p:spPr bwMode="auto">
            <a:xfrm>
              <a:off x="3452794" y="2000240"/>
              <a:ext cx="1428760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Processor 1</a:t>
              </a: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5082219-87EB-4A06-99CB-88BC934B7665}"/>
                </a:ext>
              </a:extLst>
            </p:cNvPr>
            <p:cNvSpPr/>
            <p:nvPr/>
          </p:nvSpPr>
          <p:spPr bwMode="auto">
            <a:xfrm>
              <a:off x="3452794" y="2857496"/>
              <a:ext cx="500066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I</a:t>
              </a: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9628A2E-AD92-495B-A5FB-A4940E044147}"/>
                </a:ext>
              </a:extLst>
            </p:cNvPr>
            <p:cNvSpPr/>
            <p:nvPr/>
          </p:nvSpPr>
          <p:spPr bwMode="auto">
            <a:xfrm>
              <a:off x="3952860" y="2857496"/>
              <a:ext cx="928694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Hi</a:t>
              </a: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7F32951-E656-4934-89B4-B12A8CF3BE93}"/>
                </a:ext>
              </a:extLst>
            </p:cNvPr>
            <p:cNvSpPr/>
            <p:nvPr/>
          </p:nvSpPr>
          <p:spPr bwMode="auto">
            <a:xfrm>
              <a:off x="6738942" y="1714488"/>
              <a:ext cx="1714512" cy="20002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6AD34DA-4AAA-4FF9-83E8-FBA3EC47A476}"/>
                </a:ext>
              </a:extLst>
            </p:cNvPr>
            <p:cNvSpPr/>
            <p:nvPr/>
          </p:nvSpPr>
          <p:spPr bwMode="auto">
            <a:xfrm>
              <a:off x="6881818" y="2000240"/>
              <a:ext cx="1428760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Processor 2</a:t>
              </a: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6F06EB-B4F1-4644-AAE2-AFBB0E8DC7EE}"/>
                </a:ext>
              </a:extLst>
            </p:cNvPr>
            <p:cNvSpPr/>
            <p:nvPr/>
          </p:nvSpPr>
          <p:spPr bwMode="auto">
            <a:xfrm>
              <a:off x="6881818" y="2857496"/>
              <a:ext cx="500066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</a:t>
              </a: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7D2A224-BC8D-492E-945D-A14A43851496}"/>
                </a:ext>
              </a:extLst>
            </p:cNvPr>
            <p:cNvSpPr/>
            <p:nvPr/>
          </p:nvSpPr>
          <p:spPr bwMode="auto">
            <a:xfrm>
              <a:off x="7381884" y="2857496"/>
              <a:ext cx="928694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Bye</a:t>
              </a: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657B50C-3044-405B-8D50-581DE7DE3998}"/>
                </a:ext>
              </a:extLst>
            </p:cNvPr>
            <p:cNvCxnSpPr/>
            <p:nvPr/>
          </p:nvCxnSpPr>
          <p:spPr bwMode="auto">
            <a:xfrm rot="5400000">
              <a:off x="7203289" y="3679033"/>
              <a:ext cx="78581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BA32F6D-16E7-4E76-8716-F5F7E600EBFB}"/>
                </a:ext>
              </a:extLst>
            </p:cNvPr>
            <p:cNvCxnSpPr/>
            <p:nvPr/>
          </p:nvCxnSpPr>
          <p:spPr bwMode="auto">
            <a:xfrm rot="5400000">
              <a:off x="5560215" y="4464851"/>
              <a:ext cx="78581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F1A616D-A8DB-4440-B522-3620D8126461}"/>
                </a:ext>
              </a:extLst>
            </p:cNvPr>
            <p:cNvSpPr/>
            <p:nvPr/>
          </p:nvSpPr>
          <p:spPr bwMode="auto">
            <a:xfrm>
              <a:off x="5024430" y="4500570"/>
              <a:ext cx="1785950" cy="7143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EFCC0DE-C71E-455E-8F65-9E3BF33B1D6A}"/>
                </a:ext>
              </a:extLst>
            </p:cNvPr>
            <p:cNvSpPr/>
            <p:nvPr/>
          </p:nvSpPr>
          <p:spPr bwMode="auto">
            <a:xfrm>
              <a:off x="5453058" y="4643446"/>
              <a:ext cx="928694" cy="4286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ko-KR" sz="14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Hi</a:t>
              </a:r>
              <a:endParaRPr kumimoji="1" lang="ko-KR" altLang="en-US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11AC1DF-3790-49E0-A2C7-31B8950E5E13}"/>
              </a:ext>
            </a:extLst>
          </p:cNvPr>
          <p:cNvSpPr/>
          <p:nvPr/>
        </p:nvSpPr>
        <p:spPr>
          <a:xfrm>
            <a:off x="7712514" y="1881242"/>
            <a:ext cx="4149513" cy="459704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Step1. </a:t>
            </a:r>
            <a:r>
              <a:rPr lang="en-US" altLang="ko-KR" sz="1200" dirty="0">
                <a:solidFill>
                  <a:srgbClr val="FF0000"/>
                </a:solidFill>
              </a:rPr>
              <a:t>Write-Invalidate</a:t>
            </a:r>
            <a:r>
              <a:rPr lang="en-US" altLang="ko-KR" sz="1200" dirty="0"/>
              <a:t> </a:t>
            </a:r>
            <a:r>
              <a:rPr lang="ko-KR" altLang="en-US" sz="1200" dirty="0"/>
              <a:t>방식으로 </a:t>
            </a:r>
            <a:r>
              <a:rPr lang="en-US" altLang="ko-KR" sz="1200" dirty="0">
                <a:solidFill>
                  <a:srgbClr val="FF0000"/>
                </a:solidFill>
              </a:rPr>
              <a:t>Block X</a:t>
            </a:r>
            <a:r>
              <a:rPr lang="ko-KR" altLang="en-US" sz="1200" dirty="0"/>
              <a:t>가 </a:t>
            </a:r>
            <a:r>
              <a:rPr lang="en-US" altLang="ko-KR" sz="1200" dirty="0"/>
              <a:t>Processor2</a:t>
            </a:r>
            <a:r>
              <a:rPr lang="ko-KR" altLang="en-US" sz="1200" dirty="0"/>
              <a:t>에 의해 수정된 상태로 가정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Step2 . Processor1</a:t>
            </a:r>
            <a:r>
              <a:rPr lang="ko-KR" altLang="en-US" sz="1200" dirty="0"/>
              <a:t>이 </a:t>
            </a:r>
            <a:r>
              <a:rPr lang="en-US" altLang="ko-KR" sz="1200" dirty="0">
                <a:solidFill>
                  <a:srgbClr val="FF0000"/>
                </a:solidFill>
              </a:rPr>
              <a:t>Rd X REQ</a:t>
            </a:r>
          </a:p>
          <a:p>
            <a:endParaRPr lang="en-US" altLang="ko-KR" sz="1200" dirty="0"/>
          </a:p>
          <a:p>
            <a:r>
              <a:rPr lang="en-US" altLang="ko-KR" sz="1200" dirty="0"/>
              <a:t>Step3 .  </a:t>
            </a:r>
            <a:r>
              <a:rPr lang="ko-KR" altLang="en-US" sz="1200" dirty="0"/>
              <a:t>메모리와</a:t>
            </a:r>
            <a:r>
              <a:rPr lang="en-US" altLang="ko-KR" sz="1200" dirty="0"/>
              <a:t> Invalidate</a:t>
            </a:r>
            <a:r>
              <a:rPr lang="ko-KR" altLang="en-US" sz="1200" dirty="0"/>
              <a:t>된 캐시 </a:t>
            </a:r>
            <a:r>
              <a:rPr lang="ko-KR" altLang="en-US" sz="1200" dirty="0">
                <a:solidFill>
                  <a:srgbClr val="FF0000"/>
                </a:solidFill>
              </a:rPr>
              <a:t>업데이트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수정하는 시점이 아닌 수정된 데이터에 접근할 때 메모리를 업데이트 하는 방식을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Write-Back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E9347C-C197-45FB-A8A7-1E1461F3DE01}"/>
              </a:ext>
            </a:extLst>
          </p:cNvPr>
          <p:cNvSpPr/>
          <p:nvPr/>
        </p:nvSpPr>
        <p:spPr>
          <a:xfrm>
            <a:off x="1441118" y="1696938"/>
            <a:ext cx="4627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메모리를 어느 시점에 업데이트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해야하는가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615E16F-270A-47D5-8C94-169E33E567A1}"/>
              </a:ext>
            </a:extLst>
          </p:cNvPr>
          <p:cNvGrpSpPr/>
          <p:nvPr/>
        </p:nvGrpSpPr>
        <p:grpSpPr>
          <a:xfrm>
            <a:off x="3088315" y="2890842"/>
            <a:ext cx="587229" cy="1071570"/>
            <a:chOff x="8523215" y="2788299"/>
            <a:chExt cx="587229" cy="1071570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61D0569-3842-40B4-B7CD-3265C9723066}"/>
                </a:ext>
              </a:extLst>
            </p:cNvPr>
            <p:cNvCxnSpPr/>
            <p:nvPr/>
          </p:nvCxnSpPr>
          <p:spPr>
            <a:xfrm>
              <a:off x="8523215" y="2788299"/>
              <a:ext cx="0" cy="10715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A67BACD-C0FE-4624-AC16-052F7C32F398}"/>
                </a:ext>
              </a:extLst>
            </p:cNvPr>
            <p:cNvSpPr txBox="1"/>
            <p:nvPr/>
          </p:nvSpPr>
          <p:spPr>
            <a:xfrm>
              <a:off x="8590327" y="3070048"/>
              <a:ext cx="520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Rd X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B44E81-01EE-4399-8FC7-ACA3EECD1309}"/>
              </a:ext>
            </a:extLst>
          </p:cNvPr>
          <p:cNvSpPr/>
          <p:nvPr/>
        </p:nvSpPr>
        <p:spPr bwMode="auto">
          <a:xfrm>
            <a:off x="1862170" y="3575956"/>
            <a:ext cx="928694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Bye</a:t>
            </a:r>
            <a:endParaRPr kumimoji="1"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972DD6-579C-4C80-8663-909D95F2FB35}"/>
              </a:ext>
            </a:extLst>
          </p:cNvPr>
          <p:cNvSpPr/>
          <p:nvPr/>
        </p:nvSpPr>
        <p:spPr bwMode="auto">
          <a:xfrm>
            <a:off x="3362368" y="5358489"/>
            <a:ext cx="928694" cy="4286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Bye</a:t>
            </a:r>
            <a:endParaRPr kumimoji="1"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845152-9453-49AC-A738-2A77AFE52275}"/>
              </a:ext>
            </a:extLst>
          </p:cNvPr>
          <p:cNvSpPr/>
          <p:nvPr/>
        </p:nvSpPr>
        <p:spPr bwMode="auto">
          <a:xfrm>
            <a:off x="1362104" y="3572539"/>
            <a:ext cx="500066" cy="4354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</a:t>
            </a:r>
            <a:endParaRPr kumimoji="1"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3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Write-Back</a:t>
            </a:r>
            <a:endParaRPr kumimoji="1"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8BCB663-113D-4068-8BF6-B45316603B41}"/>
              </a:ext>
            </a:extLst>
          </p:cNvPr>
          <p:cNvSpPr/>
          <p:nvPr/>
        </p:nvSpPr>
        <p:spPr>
          <a:xfrm>
            <a:off x="1215205" y="3244334"/>
            <a:ext cx="95278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수정하는 시점이 아닌 수정된 데이터에 </a:t>
            </a:r>
            <a:r>
              <a:rPr lang="ko-KR" altLang="en-US" sz="2800" dirty="0">
                <a:solidFill>
                  <a:srgbClr val="FF0000"/>
                </a:solidFill>
              </a:rPr>
              <a:t>접근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할 때 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메모리를 업데이트 하는 방식을 </a:t>
            </a:r>
            <a:r>
              <a:rPr lang="en-US" altLang="ko-KR" sz="2800" dirty="0">
                <a:solidFill>
                  <a:srgbClr val="FF0000"/>
                </a:solidFill>
              </a:rPr>
              <a:t>Write-Back</a:t>
            </a:r>
          </a:p>
        </p:txBody>
      </p:sp>
    </p:spTree>
    <p:extLst>
      <p:ext uri="{BB962C8B-B14F-4D97-AF65-F5344CB8AC3E}">
        <p14:creationId xmlns:p14="http://schemas.microsoft.com/office/powerpoint/2010/main" val="70517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MSI Protocols</a:t>
            </a:r>
            <a:endParaRPr kumimoji="1"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82FC442-8C9D-4A3A-BF70-D2104B4D95B1}"/>
              </a:ext>
            </a:extLst>
          </p:cNvPr>
          <p:cNvSpPr/>
          <p:nvPr/>
        </p:nvSpPr>
        <p:spPr>
          <a:xfrm>
            <a:off x="5232357" y="1813560"/>
            <a:ext cx="1493520" cy="1493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F3CCB2A-B463-46A0-AB7F-46613F5ECAAC}"/>
              </a:ext>
            </a:extLst>
          </p:cNvPr>
          <p:cNvSpPr/>
          <p:nvPr/>
        </p:nvSpPr>
        <p:spPr>
          <a:xfrm>
            <a:off x="2031957" y="4686300"/>
            <a:ext cx="1493520" cy="1493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C8BF8A2-9615-47A9-8ECF-FA9521A33F6E}"/>
              </a:ext>
            </a:extLst>
          </p:cNvPr>
          <p:cNvSpPr/>
          <p:nvPr/>
        </p:nvSpPr>
        <p:spPr>
          <a:xfrm>
            <a:off x="8666525" y="4686300"/>
            <a:ext cx="1493520" cy="149352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I</a:t>
            </a:r>
            <a:endParaRPr lang="ko-KR" altLang="en-US" sz="4000" b="1" dirty="0"/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463C4E51-EE59-4897-AAA4-A09FB9773A9F}"/>
              </a:ext>
            </a:extLst>
          </p:cNvPr>
          <p:cNvCxnSpPr>
            <a:stCxn id="5" idx="7"/>
            <a:endCxn id="5" idx="6"/>
          </p:cNvCxnSpPr>
          <p:nvPr/>
        </p:nvCxnSpPr>
        <p:spPr>
          <a:xfrm rot="16200000" flipH="1">
            <a:off x="6352496" y="2186940"/>
            <a:ext cx="528039" cy="218721"/>
          </a:xfrm>
          <a:prstGeom prst="curvedConnector4">
            <a:avLst>
              <a:gd name="adj1" fmla="val -84714"/>
              <a:gd name="adj2" fmla="val 329937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857DCB-F597-4EBA-98A0-A1C3232658EE}"/>
              </a:ext>
            </a:extLst>
          </p:cNvPr>
          <p:cNvSpPr/>
          <p:nvPr/>
        </p:nvSpPr>
        <p:spPr>
          <a:xfrm>
            <a:off x="7113954" y="1542097"/>
            <a:ext cx="16566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PrWr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(Local Write)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A9890723-7D97-458E-9F67-3673C7ED30F7}"/>
              </a:ext>
            </a:extLst>
          </p:cNvPr>
          <p:cNvCxnSpPr>
            <a:stCxn id="5" idx="1"/>
            <a:endCxn id="5" idx="2"/>
          </p:cNvCxnSpPr>
          <p:nvPr/>
        </p:nvCxnSpPr>
        <p:spPr>
          <a:xfrm rot="16200000" flipH="1" flipV="1">
            <a:off x="5077698" y="2186939"/>
            <a:ext cx="528039" cy="218721"/>
          </a:xfrm>
          <a:prstGeom prst="curvedConnector4">
            <a:avLst>
              <a:gd name="adj1" fmla="val -84714"/>
              <a:gd name="adj2" fmla="val 309034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307B9A-9FA9-430C-95B9-4B5B8BF822B1}"/>
              </a:ext>
            </a:extLst>
          </p:cNvPr>
          <p:cNvSpPr/>
          <p:nvPr/>
        </p:nvSpPr>
        <p:spPr>
          <a:xfrm>
            <a:off x="3271977" y="1576149"/>
            <a:ext cx="15723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PrRd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(Local Read)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52DE8CC4-064F-40CA-B7A3-2C399A0547D0}"/>
              </a:ext>
            </a:extLst>
          </p:cNvPr>
          <p:cNvCxnSpPr>
            <a:stCxn id="7" idx="1"/>
            <a:endCxn id="7" idx="2"/>
          </p:cNvCxnSpPr>
          <p:nvPr/>
        </p:nvCxnSpPr>
        <p:spPr>
          <a:xfrm rot="16200000" flipH="1" flipV="1">
            <a:off x="1877298" y="5059679"/>
            <a:ext cx="528039" cy="218721"/>
          </a:xfrm>
          <a:prstGeom prst="curvedConnector4">
            <a:avLst>
              <a:gd name="adj1" fmla="val -84714"/>
              <a:gd name="adj2" fmla="val 312518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E44D3B-47EE-40C1-83EF-95444FEB1036}"/>
              </a:ext>
            </a:extLst>
          </p:cNvPr>
          <p:cNvSpPr/>
          <p:nvPr/>
        </p:nvSpPr>
        <p:spPr>
          <a:xfrm>
            <a:off x="613661" y="4158259"/>
            <a:ext cx="15723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PrRd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(Local Read)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821C34D6-DD98-44A5-9ADB-BE0241B8DCC7}"/>
              </a:ext>
            </a:extLst>
          </p:cNvPr>
          <p:cNvCxnSpPr>
            <a:stCxn id="8" idx="6"/>
            <a:endCxn id="8" idx="5"/>
          </p:cNvCxnSpPr>
          <p:nvPr/>
        </p:nvCxnSpPr>
        <p:spPr>
          <a:xfrm flipH="1">
            <a:off x="9941324" y="5433060"/>
            <a:ext cx="218721" cy="528039"/>
          </a:xfrm>
          <a:prstGeom prst="curvedConnector4">
            <a:avLst>
              <a:gd name="adj1" fmla="val -222969"/>
              <a:gd name="adj2" fmla="val 184714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6DB7AB-375E-4145-A71D-6BA3E0AA16EB}"/>
              </a:ext>
            </a:extLst>
          </p:cNvPr>
          <p:cNvSpPr/>
          <p:nvPr/>
        </p:nvSpPr>
        <p:spPr>
          <a:xfrm>
            <a:off x="10395720" y="6225987"/>
            <a:ext cx="1796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BusRd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(Remote Read)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EC126CFC-B997-4F4F-B0F0-D2CEDB81A217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 rot="16200000" flipH="1">
            <a:off x="6787870" y="2807645"/>
            <a:ext cx="1816662" cy="23780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65501C-E244-4181-AAFA-DF7F7CBE06AA}"/>
              </a:ext>
            </a:extLst>
          </p:cNvPr>
          <p:cNvSpPr/>
          <p:nvPr/>
        </p:nvSpPr>
        <p:spPr>
          <a:xfrm>
            <a:off x="6786836" y="3088356"/>
            <a:ext cx="2044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BusWr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(Remote Write)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8484322C-A765-449C-998A-E43C1DFB11F8}"/>
              </a:ext>
            </a:extLst>
          </p:cNvPr>
          <p:cNvCxnSpPr>
            <a:stCxn id="5" idx="3"/>
            <a:endCxn id="7" idx="0"/>
          </p:cNvCxnSpPr>
          <p:nvPr/>
        </p:nvCxnSpPr>
        <p:spPr>
          <a:xfrm rot="5400000">
            <a:off x="3315928" y="2551149"/>
            <a:ext cx="1597941" cy="2672361"/>
          </a:xfrm>
          <a:prstGeom prst="curvedConnector3">
            <a:avLst>
              <a:gd name="adj1" fmla="val 3331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880E623-9542-4EC5-80CF-CB2F88A63AE6}"/>
              </a:ext>
            </a:extLst>
          </p:cNvPr>
          <p:cNvSpPr/>
          <p:nvPr/>
        </p:nvSpPr>
        <p:spPr>
          <a:xfrm>
            <a:off x="2659575" y="3275111"/>
            <a:ext cx="2044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BusRd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(Remote Read)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124" name="연결선: 구부러짐 5123">
            <a:extLst>
              <a:ext uri="{FF2B5EF4-FFF2-40B4-BE49-F238E27FC236}">
                <a16:creationId xmlns:a16="http://schemas.microsoft.com/office/drawing/2014/main" id="{242583EC-5D7D-41E3-9714-1958DB2545B7}"/>
              </a:ext>
            </a:extLst>
          </p:cNvPr>
          <p:cNvCxnSpPr>
            <a:stCxn id="7" idx="7"/>
            <a:endCxn id="5" idx="4"/>
          </p:cNvCxnSpPr>
          <p:nvPr/>
        </p:nvCxnSpPr>
        <p:spPr>
          <a:xfrm rot="5400000" flipH="1" flipV="1">
            <a:off x="3843966" y="2769871"/>
            <a:ext cx="1597941" cy="2672361"/>
          </a:xfrm>
          <a:prstGeom prst="curvedConnector3">
            <a:avLst>
              <a:gd name="adj1" fmla="val 42847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A4C3B83-9508-4EAD-B4BF-592AD37A566E}"/>
              </a:ext>
            </a:extLst>
          </p:cNvPr>
          <p:cNvSpPr/>
          <p:nvPr/>
        </p:nvSpPr>
        <p:spPr>
          <a:xfrm>
            <a:off x="3821908" y="4304526"/>
            <a:ext cx="2044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PrWr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(Local Write)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127" name="연결선: 구부러짐 5126">
            <a:extLst>
              <a:ext uri="{FF2B5EF4-FFF2-40B4-BE49-F238E27FC236}">
                <a16:creationId xmlns:a16="http://schemas.microsoft.com/office/drawing/2014/main" id="{E3936C24-1D49-47AA-9FEC-F381D584E22E}"/>
              </a:ext>
            </a:extLst>
          </p:cNvPr>
          <p:cNvCxnSpPr>
            <a:stCxn id="7" idx="5"/>
            <a:endCxn id="8" idx="3"/>
          </p:cNvCxnSpPr>
          <p:nvPr/>
        </p:nvCxnSpPr>
        <p:spPr>
          <a:xfrm rot="16200000" flipH="1">
            <a:off x="6096001" y="3171854"/>
            <a:ext cx="12700" cy="5578490"/>
          </a:xfrm>
          <a:prstGeom prst="curvedConnector3">
            <a:avLst>
              <a:gd name="adj1" fmla="val 3522213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57E31B-F55D-4A26-96B2-FFF38266C065}"/>
              </a:ext>
            </a:extLst>
          </p:cNvPr>
          <p:cNvSpPr/>
          <p:nvPr/>
        </p:nvSpPr>
        <p:spPr>
          <a:xfrm>
            <a:off x="5163776" y="6411899"/>
            <a:ext cx="2044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BusWr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(Remote Write)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129" name="연결선: 구부러짐 5128">
            <a:extLst>
              <a:ext uri="{FF2B5EF4-FFF2-40B4-BE49-F238E27FC236}">
                <a16:creationId xmlns:a16="http://schemas.microsoft.com/office/drawing/2014/main" id="{B90C6627-B860-49E9-8DF6-A3E4E5051312}"/>
              </a:ext>
            </a:extLst>
          </p:cNvPr>
          <p:cNvCxnSpPr>
            <a:stCxn id="8" idx="2"/>
            <a:endCxn id="7" idx="6"/>
          </p:cNvCxnSpPr>
          <p:nvPr/>
        </p:nvCxnSpPr>
        <p:spPr>
          <a:xfrm rot="10800000">
            <a:off x="3525477" y="5433060"/>
            <a:ext cx="5141048" cy="12700"/>
          </a:xfrm>
          <a:prstGeom prst="curvedConnector3">
            <a:avLst>
              <a:gd name="adj1" fmla="val 49259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15AEC65-98DC-46F0-A416-FC6476C50806}"/>
              </a:ext>
            </a:extLst>
          </p:cNvPr>
          <p:cNvSpPr/>
          <p:nvPr/>
        </p:nvSpPr>
        <p:spPr>
          <a:xfrm>
            <a:off x="5316199" y="5128637"/>
            <a:ext cx="15723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PrRd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(Local Read)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135" name="연결선: 구부러짐 5134">
            <a:extLst>
              <a:ext uri="{FF2B5EF4-FFF2-40B4-BE49-F238E27FC236}">
                <a16:creationId xmlns:a16="http://schemas.microsoft.com/office/drawing/2014/main" id="{A085B796-DEA4-4C07-BB56-8B9C72F40176}"/>
              </a:ext>
            </a:extLst>
          </p:cNvPr>
          <p:cNvCxnSpPr>
            <a:stCxn id="7" idx="4"/>
            <a:endCxn id="7" idx="3"/>
          </p:cNvCxnSpPr>
          <p:nvPr/>
        </p:nvCxnSpPr>
        <p:spPr>
          <a:xfrm rot="5400000" flipH="1">
            <a:off x="2405337" y="5806441"/>
            <a:ext cx="218721" cy="528039"/>
          </a:xfrm>
          <a:prstGeom prst="curvedConnector3">
            <a:avLst>
              <a:gd name="adj1" fmla="val -174195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76BCF99-042C-4CF1-907F-2966DCFED62D}"/>
              </a:ext>
            </a:extLst>
          </p:cNvPr>
          <p:cNvSpPr/>
          <p:nvPr/>
        </p:nvSpPr>
        <p:spPr>
          <a:xfrm>
            <a:off x="377440" y="6179820"/>
            <a:ext cx="2044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BusRd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(Remote Read)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140" name="연결선: 구부러짐 5139">
            <a:extLst>
              <a:ext uri="{FF2B5EF4-FFF2-40B4-BE49-F238E27FC236}">
                <a16:creationId xmlns:a16="http://schemas.microsoft.com/office/drawing/2014/main" id="{4C3711F1-89AB-40BA-871A-A2F68F8BEF58}"/>
              </a:ext>
            </a:extLst>
          </p:cNvPr>
          <p:cNvCxnSpPr>
            <a:cxnSpLocks/>
            <a:stCxn id="8" idx="0"/>
            <a:endCxn id="8" idx="7"/>
          </p:cNvCxnSpPr>
          <p:nvPr/>
        </p:nvCxnSpPr>
        <p:spPr>
          <a:xfrm rot="16200000" flipH="1">
            <a:off x="9567943" y="4531641"/>
            <a:ext cx="218721" cy="528039"/>
          </a:xfrm>
          <a:prstGeom prst="curvedConnector3">
            <a:avLst>
              <a:gd name="adj1" fmla="val -216002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AD5F249-9D50-4F5E-A88D-0A74CC079167}"/>
              </a:ext>
            </a:extLst>
          </p:cNvPr>
          <p:cNvSpPr/>
          <p:nvPr/>
        </p:nvSpPr>
        <p:spPr>
          <a:xfrm>
            <a:off x="9413282" y="3877086"/>
            <a:ext cx="2044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BusWr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(Remote Write)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147" name="연결선: 구부러짐 5146">
            <a:extLst>
              <a:ext uri="{FF2B5EF4-FFF2-40B4-BE49-F238E27FC236}">
                <a16:creationId xmlns:a16="http://schemas.microsoft.com/office/drawing/2014/main" id="{8FD90999-8334-4C2C-82D1-3537D0A424A3}"/>
              </a:ext>
            </a:extLst>
          </p:cNvPr>
          <p:cNvCxnSpPr>
            <a:stCxn id="8" idx="2"/>
            <a:endCxn id="5" idx="4"/>
          </p:cNvCxnSpPr>
          <p:nvPr/>
        </p:nvCxnSpPr>
        <p:spPr>
          <a:xfrm rot="10800000">
            <a:off x="5979117" y="3307080"/>
            <a:ext cx="2687408" cy="212598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70BAB92-BCFD-4F9C-B02B-5C435AFD1E51}"/>
              </a:ext>
            </a:extLst>
          </p:cNvPr>
          <p:cNvSpPr/>
          <p:nvPr/>
        </p:nvSpPr>
        <p:spPr>
          <a:xfrm>
            <a:off x="6173688" y="4356804"/>
            <a:ext cx="16566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PrWr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(Local Write)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87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Directory based Protocol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</a:t>
            </a:r>
            <a:r>
              <a:rPr lang="ko-KR" altLang="en-US" dirty="0"/>
              <a:t> </a:t>
            </a:r>
            <a:r>
              <a:rPr lang="en-US" altLang="ko-KR" dirty="0"/>
              <a:t>THIRTY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863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7395</TotalTime>
  <Words>1166</Words>
  <Application>Microsoft Office PowerPoint</Application>
  <PresentationFormat>와이드스크린</PresentationFormat>
  <Paragraphs>449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Adobe 고딕 Std B</vt:lpstr>
      <vt:lpstr>맑은 고딕</vt:lpstr>
      <vt:lpstr>Arial</vt:lpstr>
      <vt:lpstr>Calibri</vt:lpstr>
      <vt:lpstr>Segoe UI</vt:lpstr>
      <vt:lpstr>Segoe UI Light</vt:lpstr>
      <vt:lpstr>WelcomeDoc</vt:lpstr>
      <vt:lpstr>Cache Coherence Protocols</vt:lpstr>
      <vt:lpstr>Write-Update</vt:lpstr>
      <vt:lpstr>Write-Invalidate</vt:lpstr>
      <vt:lpstr>Invalidate Example</vt:lpstr>
      <vt:lpstr>Write-Update vs Write-Invalidate</vt:lpstr>
      <vt:lpstr>Write-Back</vt:lpstr>
      <vt:lpstr>Write-Back</vt:lpstr>
      <vt:lpstr>MSI Protocols</vt:lpstr>
      <vt:lpstr>Directory based Protocol</vt:lpstr>
      <vt:lpstr>The problems of Snoopy protocol</vt:lpstr>
      <vt:lpstr>Structure of Directory based System </vt:lpstr>
      <vt:lpstr>Structure of Directory based System </vt:lpstr>
      <vt:lpstr>Structure of Directory based System </vt:lpstr>
      <vt:lpstr>Three Type of State</vt:lpstr>
      <vt:lpstr>Enitity of Directory Slice</vt:lpstr>
      <vt:lpstr>Enitity of Directory Slice</vt:lpstr>
      <vt:lpstr>Example Initial State</vt:lpstr>
      <vt:lpstr>Example NODE1 READ X</vt:lpstr>
      <vt:lpstr>Example NODE1 READ X</vt:lpstr>
      <vt:lpstr>Example NODE1 WRITE X</vt:lpstr>
      <vt:lpstr>Example NODE3 WRITE X</vt:lpstr>
      <vt:lpstr>Example NODE1 READ X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음성 기반 회의록</dc:title>
  <dc:creator>Registered User</dc:creator>
  <cp:keywords/>
  <cp:lastModifiedBy>연지훈</cp:lastModifiedBy>
  <cp:revision>240</cp:revision>
  <dcterms:created xsi:type="dcterms:W3CDTF">2017-06-04T12:35:01Z</dcterms:created>
  <dcterms:modified xsi:type="dcterms:W3CDTF">2018-06-15T00:38:04Z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