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sldIdLst>
    <p:sldId id="256" r:id="rId3"/>
    <p:sldId id="261" r:id="rId4"/>
    <p:sldId id="263" r:id="rId5"/>
    <p:sldId id="262" r:id="rId6"/>
    <p:sldId id="260" r:id="rId7"/>
    <p:sldId id="259" r:id="rId8"/>
    <p:sldId id="258" r:id="rId9"/>
    <p:sldId id="265" r:id="rId10"/>
    <p:sldId id="264" r:id="rId11"/>
    <p:sldId id="268" r:id="rId12"/>
    <p:sldId id="266" r:id="rId13"/>
    <p:sldId id="269" r:id="rId14"/>
    <p:sldId id="272" r:id="rId15"/>
    <p:sldId id="270" r:id="rId16"/>
    <p:sldId id="271" r:id="rId17"/>
    <p:sldId id="276" r:id="rId18"/>
    <p:sldId id="278" r:id="rId19"/>
    <p:sldId id="274" r:id="rId20"/>
    <p:sldId id="277" r:id="rId21"/>
    <p:sldId id="275" r:id="rId22"/>
    <p:sldId id="280" r:id="rId23"/>
    <p:sldId id="279" r:id="rId24"/>
    <p:sldId id="281" r:id="rId25"/>
    <p:sldId id="282" r:id="rId26"/>
    <p:sldId id="283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1"/>
            <p14:sldId id="263"/>
            <p14:sldId id="262"/>
            <p14:sldId id="260"/>
            <p14:sldId id="259"/>
            <p14:sldId id="258"/>
            <p14:sldId id="265"/>
            <p14:sldId id="264"/>
            <p14:sldId id="268"/>
            <p14:sldId id="266"/>
            <p14:sldId id="269"/>
            <p14:sldId id="272"/>
            <p14:sldId id="270"/>
            <p14:sldId id="271"/>
            <p14:sldId id="276"/>
            <p14:sldId id="278"/>
            <p14:sldId id="274"/>
            <p14:sldId id="277"/>
            <p14:sldId id="275"/>
            <p14:sldId id="280"/>
            <p14:sldId id="279"/>
            <p14:sldId id="281"/>
            <p14:sldId id="282"/>
            <p14:sldId id="283"/>
            <p14:sldId id="285"/>
            <p14:sldId id="286"/>
            <p14:sldId id="287"/>
            <p14:sldId id="288"/>
          </p14:sldIdLst>
        </p14:section>
        <p14:section name="Design, Impress, Work Together" id="{B9B51309-D148-4332-87C2-07BE32FBCA3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6405" autoAdjust="0"/>
  </p:normalViewPr>
  <p:slideViewPr>
    <p:cSldViewPr snapToGrid="0">
      <p:cViewPr varScale="1">
        <p:scale>
          <a:sx n="140" d="100"/>
          <a:sy n="140" d="100"/>
        </p:scale>
        <p:origin x="23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Relationship Id="rId3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Roofline Model</a:t>
            </a:r>
            <a:endParaRPr 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  <a:r>
              <a:rPr lang="ko-KR" altLang="en-US" dirty="0"/>
              <a:t> </a:t>
            </a:r>
            <a:r>
              <a:rPr lang="en-US" altLang="ko-KR" dirty="0" smtClean="0"/>
              <a:t>THIRTY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Computation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4434" y="1618518"/>
            <a:ext cx="4830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Balance floating-point operation mix</a:t>
            </a:r>
            <a:endParaRPr lang="ko-KR" altLang="en-US" sz="2000" dirty="0"/>
          </a:p>
        </p:txBody>
      </p:sp>
      <p:pic>
        <p:nvPicPr>
          <p:cNvPr id="1026" name="Picture 2" descr="chip, computer, cpu, device, frequency, microchip, proces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17" y="23707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lculate, div, division, round, sig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715" y="3863975"/>
            <a:ext cx="888221" cy="8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d, calculate, plus, round, sig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28" y="3901894"/>
            <a:ext cx="850300" cy="8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alculate, delete, minus, remove, round, subtrac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24" y="3901894"/>
            <a:ext cx="850300" cy="8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dd, calculate, plus, round, sig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2505">
            <a:off x="6546819" y="3901894"/>
            <a:ext cx="850300" cy="8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456952" y="4928279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25%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4536848" y="4928279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25%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6616744" y="4928279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25%</a:t>
            </a:r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8715599" y="4928279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25%</a:t>
            </a:r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2367919" y="5504473"/>
            <a:ext cx="857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100%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63109" y="5504473"/>
            <a:ext cx="857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100%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42000" y="5504473"/>
            <a:ext cx="857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100%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32008" y="5504472"/>
            <a:ext cx="857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100%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Computation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45" y="1699713"/>
            <a:ext cx="4350645" cy="40584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07410" y="6035791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Balance floating-point operation mix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2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Computation</a:t>
            </a:r>
            <a:endParaRPr kumimoji="1" lang="ko-KR" altLang="en-US" dirty="0"/>
          </a:p>
        </p:txBody>
      </p:sp>
      <p:pic>
        <p:nvPicPr>
          <p:cNvPr id="1026" name="Picture 2" descr="https://stonzeteam.github.io/assets/img/simd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67" y="2400846"/>
            <a:ext cx="7101780" cy="36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04434" y="1618518"/>
            <a:ext cx="1829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Apply SIMD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30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Computation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01054" y="5990071"/>
            <a:ext cx="7673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Apply Single Instruction Multiple Data (SIMD)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61" y="1666921"/>
            <a:ext cx="4405856" cy="40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Computation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4434" y="1618518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Improve ILP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125543" y="2967774"/>
            <a:ext cx="1601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(1) E = A + B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5176651" y="2967774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(2) F = C + D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9230965" y="2967774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(3) G = E -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2727264" y="5263926"/>
            <a:ext cx="6503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Operation (1), (2) are able to calculate simultaneously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Computation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01054" y="5990071"/>
            <a:ext cx="7156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Improve Instruction Level Parallelism (ILP)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06" y="1640571"/>
            <a:ext cx="4381413" cy="41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Communication</a:t>
            </a:r>
            <a:endParaRPr kumimoji="1" lang="ko-KR" altLang="en-US" dirty="0"/>
          </a:p>
        </p:txBody>
      </p:sp>
      <p:pic>
        <p:nvPicPr>
          <p:cNvPr id="3076" name="Picture 4" descr="prefetc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32" y="2326404"/>
            <a:ext cx="4847570" cy="39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4434" y="1618518"/>
            <a:ext cx="3462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Use Software prefetching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Communication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88453" y="6002393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Use Software prefetching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16" y="1681957"/>
            <a:ext cx="4473540" cy="41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Communication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4434" y="1618518"/>
            <a:ext cx="3223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Ensure memory affinity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2054" name="Picture 6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05" y="2851068"/>
            <a:ext cx="39433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979117" y="1972461"/>
            <a:ext cx="5222083" cy="3913968"/>
            <a:chOff x="5896821" y="1938192"/>
            <a:chExt cx="5222083" cy="3913968"/>
          </a:xfrm>
        </p:grpSpPr>
        <p:pic>
          <p:nvPicPr>
            <p:cNvPr id="2056" name="Picture 8" descr="관련 이미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821" y="1938192"/>
              <a:ext cx="5222083" cy="391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071616" y="2258568"/>
              <a:ext cx="4700016" cy="8321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8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Communication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55165" y="6008878"/>
            <a:ext cx="404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Ensure memory affinity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5" y="1663772"/>
            <a:ext cx="4481956" cy="41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Performance Model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8950960" cy="5537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810377" y="1893054"/>
            <a:ext cx="1614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Specification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051678" y="4744740"/>
            <a:ext cx="1131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Ideal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Communication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4434" y="1618518"/>
            <a:ext cx="5349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Restructure loops for unit stride accesses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100" name="Picture 4" descr="http://www.nacad.ufrj.br/online/intel/Documentation/en_US/compiler_c/main_cls/optaps/Images/optaps_memory_stride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13" y="2736054"/>
            <a:ext cx="8324008" cy="31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477674" y="5875890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Consecutive access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Communication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4434" y="1618518"/>
            <a:ext cx="5349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Restructure loops for unit stride accesses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098" name="Picture 2" descr="http://www.nacad.ufrj.br/online/intel/Documentation/en_US/compiler_c/main_cls/optaps/Images/optaps_memory_stride_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05" y="2736054"/>
            <a:ext cx="8468031" cy="31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386234" y="5859870"/>
            <a:ext cx="2048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Walk long steps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Communication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23682" y="5981853"/>
            <a:ext cx="691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Restructure loops for unit stride accesses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77" y="1618460"/>
            <a:ext cx="4476677" cy="42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17" y="1901952"/>
            <a:ext cx="4915999" cy="454456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2569464" y="5641848"/>
            <a:ext cx="2048256" cy="329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28282" y="5770977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Memory only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863840" y="3136392"/>
            <a:ext cx="1554480" cy="384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18320" y="2936337"/>
            <a:ext cx="1846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Compute only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282696" y="2319117"/>
            <a:ext cx="3154680" cy="140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56017" y="1919007"/>
            <a:ext cx="2545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Compute + Memory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3Cs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4434" y="1884777"/>
            <a:ext cx="2449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Compulsory misses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4434" y="5042505"/>
            <a:ext cx="1943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Conflict misses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4434" y="3463641"/>
            <a:ext cx="2047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Capacity misses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82908" y="2284887"/>
            <a:ext cx="40671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최초 데이터 접근 시 반드시 발생하는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Miss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82907" y="2684997"/>
            <a:ext cx="2087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해결 대상에서 제외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82907" y="3863751"/>
            <a:ext cx="3156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캐시가 가득 차서 발생하는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Miss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2906" y="4263861"/>
            <a:ext cx="3403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캐시의 용량을 늘린다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latency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악화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2906" y="5442615"/>
            <a:ext cx="3772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캐시의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연관도가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부족해 발생하는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Miss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82906" y="5842725"/>
            <a:ext cx="3254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연관도를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늘린다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hit latency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악화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3Cs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09" y="1778303"/>
            <a:ext cx="4830016" cy="44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FP Kernels </a:t>
            </a:r>
            <a:r>
              <a:rPr lang="mr-IN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SpMV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4434" y="1618518"/>
            <a:ext cx="4706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Sparse Matrix-Vector Multiplication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2428278"/>
            <a:ext cx="5200156" cy="36292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79117" y="1833962"/>
            <a:ext cx="1988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 is a sparse matrix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79117" y="2243612"/>
            <a:ext cx="235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x &amp; y are dense vectors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79117" y="2653262"/>
            <a:ext cx="14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Evaluate y=Ax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79116" y="3337930"/>
            <a:ext cx="3332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Irregular memory accesses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6962447" y="5501445"/>
            <a:ext cx="408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accent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0.17 &lt; Operation Intensity &lt; 0.25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79116" y="3766644"/>
            <a:ext cx="3506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Difficult to exploit ILP, SIMD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16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FP Kernels </a:t>
            </a:r>
            <a:r>
              <a:rPr lang="mr-IN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SpMV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4434" y="1618518"/>
            <a:ext cx="4706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Sparse Matrix-Vector Multiplication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5979117" y="1833962"/>
            <a:ext cx="1988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 is a sparse matrix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79117" y="2243612"/>
            <a:ext cx="235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x &amp; y are dense vectors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79117" y="2653262"/>
            <a:ext cx="14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Evaluate y=Ax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79117" y="3647841"/>
            <a:ext cx="3332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Irregular </a:t>
            </a:r>
            <a:r>
              <a:rPr lang="en-US" altLang="ko-KR" sz="200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memory accesses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6964219" y="5505559"/>
            <a:ext cx="408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accent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0.17 &lt; Operation Intensity &lt; 0.25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79116" y="4070552"/>
            <a:ext cx="3506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Difficult to exploit ILP, SIMD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32" y="2243612"/>
            <a:ext cx="4034014" cy="402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FP Kernels </a:t>
            </a:r>
            <a:r>
              <a:rPr lang="mr-IN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LBMHD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4434" y="1618518"/>
            <a:ext cx="3627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Lattice-Boltzmann Method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2840700"/>
            <a:ext cx="6978461" cy="23351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527273" y="1717286"/>
            <a:ext cx="4678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momentum distribution (27 scalar components)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27273" y="2086618"/>
            <a:ext cx="448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magnetic distribution (15 vector components)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03797" y="3010434"/>
            <a:ext cx="3332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Irregular memory accesses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8203797" y="3488074"/>
            <a:ext cx="3163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More add than multiplies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7582895" y="5560621"/>
            <a:ext cx="408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accent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0.70 &lt; Operation Intensity &lt; 1.07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FP Kernels </a:t>
            </a:r>
            <a:r>
              <a:rPr lang="mr-IN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LBMHD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4434" y="1618518"/>
            <a:ext cx="3627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Lattice-Boltzmann Method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527273" y="1717286"/>
            <a:ext cx="4678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momentum distribution (27 scalar components)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27273" y="2086618"/>
            <a:ext cx="448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magnetic distribution (15 vector components)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03797" y="3010434"/>
            <a:ext cx="3332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Irregular memory accesses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8203797" y="3488074"/>
            <a:ext cx="3163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More add than multiplies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7582895" y="5560621"/>
            <a:ext cx="408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accent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0.70 &lt; Operation Intensity &lt; 1.07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46" y="2271284"/>
            <a:ext cx="4180172" cy="41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Performance Model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120"/>
            <a:ext cx="8890000" cy="55168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90000" y="2684416"/>
            <a:ext cx="2219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Realistic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90001" y="4744740"/>
            <a:ext cx="330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Optimization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Performance Model </a:t>
            </a:r>
            <a:r>
              <a:rPr lang="mr-IN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Major Components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38917" y="2854960"/>
            <a:ext cx="3261360" cy="13106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Computation</a:t>
            </a:r>
            <a:endParaRPr kumimoji="1"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44274" y="2854960"/>
            <a:ext cx="3261360" cy="13106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Community</a:t>
            </a:r>
            <a:endParaRPr kumimoji="1"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Computation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4432" y="1808963"/>
            <a:ext cx="2917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컴퓨팅 연산 속도를 의미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540908" y="3453179"/>
            <a:ext cx="1418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Clock Rate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540907" y="5141311"/>
            <a:ext cx="5583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FLOPS (Floating Point Operations Per Second)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0907" y="4297245"/>
            <a:ext cx="3512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IPS (Instruction Per Second)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604432" y="2609113"/>
            <a:ext cx="228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How to measure ?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2959886" y="4697285"/>
            <a:ext cx="356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초당 수행할 수 있는 명령어의 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59885" y="5572129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초당 수행할 수 있는 부동소수점 연산의 수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Communication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4432" y="1808963"/>
            <a:ext cx="2861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메모리와 통신량을 의미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604432" y="2983653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Arithmetic Intensity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604432" y="4183913"/>
            <a:ext cx="2706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Operational Intensity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9781" y="3383728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Traffic between the processor and cache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79781" y="4584023"/>
            <a:ext cx="427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Traffic between the caches and DRAM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79781" y="4970072"/>
            <a:ext cx="4350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= Flops / Byte </a:t>
            </a:r>
            <a:r>
              <a:rPr lang="en-US" altLang="ko-KR" sz="1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(Computation / Communication)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Basic Roofline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68" y="1600200"/>
            <a:ext cx="7796573" cy="1122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585"/>
            <a:ext cx="4076348" cy="5518415"/>
          </a:xfrm>
          <a:prstGeom prst="rect">
            <a:avLst/>
          </a:prstGeom>
        </p:spPr>
      </p:pic>
      <p:sp>
        <p:nvSpPr>
          <p:cNvPr id="5" name="한쪽 모서리가 잘린 사각형 4"/>
          <p:cNvSpPr/>
          <p:nvPr/>
        </p:nvSpPr>
        <p:spPr>
          <a:xfrm>
            <a:off x="4147468" y="3113996"/>
            <a:ext cx="7860502" cy="3430169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70658" y="4352907"/>
            <a:ext cx="1271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Log scale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270658" y="5077668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Peak memory bandwidth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4270658" y="5810916"/>
            <a:ext cx="4067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Peak floating-point performance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4270658" y="3628146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X-axis, Y-axis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30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Basic Roofline</a:t>
            </a:r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49" y="1380226"/>
            <a:ext cx="8562957" cy="5477774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357668" y="3105510"/>
            <a:ext cx="1587260" cy="160451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 - Computation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585"/>
            <a:ext cx="4076348" cy="55184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76348" y="1774457"/>
            <a:ext cx="3103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What is means the peak?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419858" y="2209329"/>
            <a:ext cx="3156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The highest performance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76348" y="3911137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How to reach?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6430069" y="4228284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7890</TotalTime>
  <Words>492</Words>
  <Application>Microsoft Macintosh PowerPoint</Application>
  <PresentationFormat>와이드스크린</PresentationFormat>
  <Paragraphs>123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Adobe 고딕 Std B</vt:lpstr>
      <vt:lpstr>Arial</vt:lpstr>
      <vt:lpstr>Calibri</vt:lpstr>
      <vt:lpstr>Segoe UI</vt:lpstr>
      <vt:lpstr>Segoe UI Light</vt:lpstr>
      <vt:lpstr>WelcomeDoc</vt:lpstr>
      <vt:lpstr>Roofline Model</vt:lpstr>
      <vt:lpstr>Performance Model</vt:lpstr>
      <vt:lpstr>Performance Model</vt:lpstr>
      <vt:lpstr>Performance Model –Major Components</vt:lpstr>
      <vt:lpstr>Computation</vt:lpstr>
      <vt:lpstr>Communication</vt:lpstr>
      <vt:lpstr>Basic Roofline</vt:lpstr>
      <vt:lpstr>Basic Roofline</vt:lpstr>
      <vt:lpstr>Optimization - Computation</vt:lpstr>
      <vt:lpstr>Optimization - Computation</vt:lpstr>
      <vt:lpstr>Optimization - Computation</vt:lpstr>
      <vt:lpstr>Optimization - Computation</vt:lpstr>
      <vt:lpstr>Optimization - Computation</vt:lpstr>
      <vt:lpstr>Optimization - Computation</vt:lpstr>
      <vt:lpstr>Optimization - Computation</vt:lpstr>
      <vt:lpstr>Optimization - Communication</vt:lpstr>
      <vt:lpstr>Optimization - Communication</vt:lpstr>
      <vt:lpstr>Optimization - Communication</vt:lpstr>
      <vt:lpstr>Optimization - Communication</vt:lpstr>
      <vt:lpstr>Optimization - Communication</vt:lpstr>
      <vt:lpstr>Optimization - Communication</vt:lpstr>
      <vt:lpstr>Optimization - Communication</vt:lpstr>
      <vt:lpstr>Optimization</vt:lpstr>
      <vt:lpstr>3Cs</vt:lpstr>
      <vt:lpstr>3Cs</vt:lpstr>
      <vt:lpstr>FP Kernels – SpMV</vt:lpstr>
      <vt:lpstr>FP Kernels – SpMV</vt:lpstr>
      <vt:lpstr>FP Kernels – LBMHD</vt:lpstr>
      <vt:lpstr>FP Kernels – LBMHD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 기반 회의록</dc:title>
  <dc:creator>Registered User</dc:creator>
  <cp:keywords/>
  <cp:lastModifiedBy>Microsoft Office 사용자</cp:lastModifiedBy>
  <cp:revision>285</cp:revision>
  <dcterms:created xsi:type="dcterms:W3CDTF">2017-06-04T12:35:01Z</dcterms:created>
  <dcterms:modified xsi:type="dcterms:W3CDTF">2018-07-06T00:52:16Z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