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5" r:id="rId4"/>
    <p:sldId id="273" r:id="rId5"/>
    <p:sldId id="274" r:id="rId6"/>
    <p:sldId id="268" r:id="rId7"/>
    <p:sldId id="269" r:id="rId8"/>
    <p:sldId id="272" r:id="rId9"/>
    <p:sldId id="265" r:id="rId10"/>
    <p:sldId id="266" r:id="rId11"/>
    <p:sldId id="257" r:id="rId12"/>
    <p:sldId id="258" r:id="rId13"/>
    <p:sldId id="262" r:id="rId14"/>
    <p:sldId id="267" r:id="rId15"/>
    <p:sldId id="259" r:id="rId16"/>
    <p:sldId id="260" r:id="rId17"/>
    <p:sldId id="264" r:id="rId18"/>
    <p:sldId id="261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6" autoAdjust="0"/>
    <p:restoredTop sz="53241" autoAdjust="0"/>
  </p:normalViewPr>
  <p:slideViewPr>
    <p:cSldViewPr snapToGrid="0">
      <p:cViewPr varScale="1">
        <p:scale>
          <a:sx n="77" d="100"/>
          <a:sy n="77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B749F-838D-4160-A913-1C337827892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5F8EC-463E-4ACB-97CF-80A913FB5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태양전지 표면의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(soiling,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나뭇잎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꽃가루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새의 배설물 등이 쌓이는 현상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출력 감소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 효과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전기적 특성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전류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변하는 것은 오염으로 인한 음영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음영에는 스모그 등과 같이 공기 중의 오염물질로 인해 입사하는 햇빛의 강도가 감소하거나 방해를 받는 부드러운 음영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(soft shading)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고체먼지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배설물 등이 축적되어 햇빛이 차단되는 강한 음영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(hard shading)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유형이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일반적으로 부드러운 음영은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모듈의 전압은 영향을 받지 전류만 감소하지만 강한 음영의 경우는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모듈의 일부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음영되는지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모든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음영되는지에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결과가 달라진다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않은 셀이 전류를 발생시키고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셀이 저항 역할을 하면서 가열되기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손상시키는 지점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(hot spot)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햇빛이 차단되어 모듈의 출력이 중단된다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사막지역의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먼지 등의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모래폭풍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내에 출력이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25%,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내에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감소하는 것으로 연구되고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태양에너지 이용 분야에서 대단히 중요한 과제가 되고 있으며 특히 태양전지의 성능과 수명은 외부환경에 의해 결정되므로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사용지역의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환경적 특성에 따라 적합한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모듈과 재료를 사용하는 것이 중요하다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우리나라도 중국의 황사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 오염물질 등의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출력이 영향을 받고 있어 에너지기술연구원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전자부품연구원 등을 중심으로 이에 대한 연구가 진행되고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우리나라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산업의 수출지역에는 중동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아프리카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동남아시아 등과 같이 태양에너지 개발 잠재력이 크지만 외부환경의 영향도 큰 지역이 대부분이므로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특성과 청소방법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모니터링과 발전량 예측 등의 기술을 접목하여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성능을 향상시킬 수 있는 방안이 필요하다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6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태양전지 표면의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(soiling,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나뭇잎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꽃가루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새의 배설물 등이 쌓이는 현상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출력 감소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 효과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전기적 특성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전류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변하는 것은 오염으로 인한 음영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음영에는 스모그 등과 같이 공기 중의 오염물질로 인해 입사하는 햇빛의 강도가 감소하거나 방해를 받는 부드러운 음영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(soft shading)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고체먼지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 배설물 등이 축적되어 햇빛이 차단되는 강한 음영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(hard shading)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유형이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부드러운 음영은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모듈의 전압은 영향을 받지 전류만 감소하지만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강한 음영의 경우는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모듈의 일부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음영되는지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모든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음영되는지에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결과가 달라진다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않은 셀이 전류를 발생시키고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셀이 저항 역할을 하면서 가열되기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손상시키는 지점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(hot spot)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음영되면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햇빛이 차단되어 모듈의 출력이 중단된다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사막지역의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 먼지 등의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모래폭풍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내에 출력이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25%,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내에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감소하는 것으로 연구되고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태양에너지 이용 분야에서 대단히 중요한 과제가 되고 있으며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태양전지의 성능과 수명은 외부환경에 의해 결정되므로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사용지역의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환경적 특성에 따라 적합한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모듈과 재료를 사용하는 것이 중요하다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우리나라도 중국의 황사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 오염물질 등의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출력이 영향을 받고 있어 에너지기술연구원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전자부품연구원 등을 중심으로 이에 대한 연구가 진행되고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우리나라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산업의 수출지역에는 중동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아프리카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동남아시아 등과 같이 태양에너지 개발 잠재력이 크지만 외부환경의 영향도 큰 지역이 대부분이므로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특성과 청소방법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모니터링과 발전량 예측 등의 기술을 접목하여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성능을 향상시킬 수 있는 방안이 필요하다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소일링으로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전기적 특성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전류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변해 출력이 감소하는 문제 발생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PV </a:t>
            </a:r>
            <a:r>
              <a:rPr lang="ko-KR" altLang="en-US" dirty="0" smtClean="0"/>
              <a:t>모듈의 일부 셀을 차단하게 되는 나뭇잎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새의 배설물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먼지덩어리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흙덩어리 등의 오염물질은 </a:t>
            </a:r>
            <a:r>
              <a:rPr lang="en-US" altLang="ko-KR" dirty="0" smtClean="0"/>
              <a:t>PV </a:t>
            </a:r>
            <a:r>
              <a:rPr lang="ko-KR" altLang="en-US" dirty="0" smtClean="0"/>
              <a:t>모듈에 </a:t>
            </a:r>
            <a:r>
              <a:rPr lang="ko-KR" altLang="en-US" dirty="0" err="1" smtClean="0"/>
              <a:t>핫스팟을</a:t>
            </a:r>
            <a:r>
              <a:rPr lang="ko-KR" altLang="en-US" dirty="0" smtClean="0"/>
              <a:t> 발생시켜 시스템에 심각한 손상 을 가져올 수 있으며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PV </a:t>
            </a:r>
            <a:r>
              <a:rPr lang="ko-KR" altLang="en-US" dirty="0" smtClean="0"/>
              <a:t>모듈은 많은 수의 태양전지 셀</a:t>
            </a:r>
            <a:r>
              <a:rPr lang="en-US" altLang="ko-KR" dirty="0" smtClean="0"/>
              <a:t>(cell)</a:t>
            </a:r>
            <a:r>
              <a:rPr lang="ko-KR" altLang="en-US" dirty="0" smtClean="0"/>
              <a:t>들을 연결하여 구성하는데 표 면에 </a:t>
            </a:r>
            <a:r>
              <a:rPr lang="ko-KR" altLang="en-US" dirty="0" err="1" smtClean="0"/>
              <a:t>소일링이</a:t>
            </a:r>
            <a:r>
              <a:rPr lang="ko-KR" altLang="en-US" dirty="0" smtClean="0"/>
              <a:t> 발생하면 이로 인한 음영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일부 셀들의 일사 량을 감소시켜 성능을 감소시킨다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소일링의</a:t>
            </a:r>
            <a:r>
              <a:rPr lang="ko-KR" altLang="en-US" dirty="0" smtClean="0"/>
              <a:t> 음영으로 인해 성능이 저하된 셀들은 다른 셀에서 생성된 전류의 저항으로 작용하게 되는 다른 부작용도 발생하며 결국 이로 인해 </a:t>
            </a:r>
            <a:r>
              <a:rPr lang="ko-KR" altLang="en-US" dirty="0" err="1" smtClean="0"/>
              <a:t>음영된</a:t>
            </a:r>
            <a:r>
              <a:rPr lang="ko-KR" altLang="en-US" dirty="0" smtClean="0"/>
              <a:t> 셀이 가열됨으로써 </a:t>
            </a:r>
            <a:r>
              <a:rPr lang="ko-KR" altLang="en-US" dirty="0" err="1" smtClean="0"/>
              <a:t>핫스팟</a:t>
            </a:r>
            <a:r>
              <a:rPr lang="en-US" altLang="ko-KR" dirty="0" smtClean="0"/>
              <a:t>(hot spot)</a:t>
            </a:r>
            <a:r>
              <a:rPr lang="ko-KR" altLang="en-US" dirty="0" smtClean="0"/>
              <a:t>이 되어 모듈을 손상시킬 수 있음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4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소일링</a:t>
            </a:r>
            <a:r>
              <a:rPr lang="ko-KR" altLang="en-US" dirty="0" smtClean="0"/>
              <a:t> 예시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사막지역에 설치된 태양광 시스템 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동안 쌓인 </a:t>
            </a:r>
            <a:r>
              <a:rPr lang="ko-KR" altLang="en-US" dirty="0" err="1" smtClean="0"/>
              <a:t>소일링과</a:t>
            </a:r>
            <a:r>
              <a:rPr lang="ko-KR" altLang="en-US" dirty="0" smtClean="0"/>
              <a:t> 모래 폭풍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r>
              <a:rPr lang="ko-KR" altLang="en-US" dirty="0" smtClean="0"/>
              <a:t>먼지 및 모래의 </a:t>
            </a:r>
            <a:r>
              <a:rPr lang="ko-KR" altLang="en-US" dirty="0" err="1" smtClean="0"/>
              <a:t>적층이</a:t>
            </a:r>
            <a:r>
              <a:rPr lang="ko-KR" altLang="en-US" dirty="0" smtClean="0"/>
              <a:t> 심한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표면이 오염된 </a:t>
            </a:r>
            <a:r>
              <a:rPr lang="en-US" altLang="ko-KR" dirty="0" smtClean="0"/>
              <a:t>PV </a:t>
            </a:r>
            <a:r>
              <a:rPr lang="ko-KR" altLang="en-US" dirty="0" smtClean="0"/>
              <a:t>모듈은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</a:t>
            </a:r>
            <a:r>
              <a:rPr lang="en-US" altLang="ko-KR" dirty="0" smtClean="0"/>
              <a:t>25%, 1</a:t>
            </a:r>
            <a:r>
              <a:rPr lang="ko-KR" altLang="en-US" dirty="0" smtClean="0"/>
              <a:t>년 내에 </a:t>
            </a:r>
            <a:r>
              <a:rPr lang="en-US" altLang="ko-KR" dirty="0" smtClean="0"/>
              <a:t>35%</a:t>
            </a:r>
            <a:r>
              <a:rPr lang="ko-KR" altLang="en-US" dirty="0" smtClean="0"/>
              <a:t>의 발전 감소를 보여준다</a:t>
            </a:r>
            <a:endParaRPr lang="en-US" altLang="ko-KR" dirty="0" smtClean="0"/>
          </a:p>
          <a:p>
            <a:r>
              <a:rPr lang="ko-KR" altLang="en-US" dirty="0" smtClean="0"/>
              <a:t>국내 역시 중국의 사막에서 불어오는 황사로 인해 단기간에 </a:t>
            </a:r>
            <a:r>
              <a:rPr lang="en-US" altLang="ko-KR" dirty="0" smtClean="0"/>
              <a:t>2% </a:t>
            </a:r>
            <a:r>
              <a:rPr lang="ko-KR" altLang="en-US" dirty="0" smtClean="0"/>
              <a:t>이상 출력 감소가 관찰되었다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60 kW </a:t>
            </a:r>
            <a:r>
              <a:rPr lang="ko-KR" altLang="en-US" dirty="0" smtClean="0"/>
              <a:t>규모의 태 </a:t>
            </a:r>
            <a:r>
              <a:rPr lang="ko-KR" altLang="en-US" dirty="0" err="1" smtClean="0"/>
              <a:t>양광발전</a:t>
            </a:r>
            <a:r>
              <a:rPr lang="ko-KR" altLang="en-US" dirty="0" smtClean="0"/>
              <a:t> 시설의 태양전지부를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 동안 세척하지 않았을 경우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정도의 </a:t>
            </a:r>
            <a:r>
              <a:rPr lang="ko-KR" altLang="en-US" dirty="0" err="1" smtClean="0"/>
              <a:t>발전출력</a:t>
            </a:r>
            <a:r>
              <a:rPr lang="ko-KR" altLang="en-US" dirty="0" smtClean="0"/>
              <a:t> 손실이 발생한 것 으로 보고되었으며</a:t>
            </a:r>
            <a:r>
              <a:rPr lang="en-US" altLang="ko-KR" dirty="0" smtClean="0"/>
              <a:t>1) , </a:t>
            </a:r>
            <a:r>
              <a:rPr lang="ko-KR" altLang="en-US" dirty="0" smtClean="0"/>
              <a:t>최고 </a:t>
            </a:r>
            <a:r>
              <a:rPr lang="en-US" altLang="ko-KR" dirty="0" smtClean="0"/>
              <a:t>25% </a:t>
            </a:r>
            <a:r>
              <a:rPr lang="ko-KR" altLang="en-US" dirty="0" smtClean="0"/>
              <a:t>이상의 </a:t>
            </a:r>
            <a:r>
              <a:rPr lang="ko-KR" altLang="en-US" dirty="0" err="1" smtClean="0"/>
              <a:t>발전출력</a:t>
            </a:r>
            <a:r>
              <a:rPr lang="ko-KR" altLang="en-US" dirty="0" smtClean="0"/>
              <a:t> 저 하</a:t>
            </a:r>
            <a:r>
              <a:rPr lang="en-US" altLang="ko-KR" dirty="0" smtClean="0"/>
              <a:t>2)</a:t>
            </a:r>
            <a:r>
              <a:rPr lang="ko-KR" altLang="en-US" dirty="0" smtClean="0"/>
              <a:t>를 나타낸다는 국외의 연구보고도 있었다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이와 같은 먼지 </a:t>
            </a:r>
            <a:r>
              <a:rPr lang="ko-KR" altLang="en-US" dirty="0" err="1" smtClean="0"/>
              <a:t>적층은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사막뿐만</a:t>
            </a:r>
            <a:r>
              <a:rPr lang="ko-KR" altLang="en-US" dirty="0" smtClean="0"/>
              <a:t> 아니라 도 심 지역에서도 발생하며 강수량과 밀접한 관 계가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강수량이 적은 시기가 끝나고 비가 내려 태양전지 모듈 표면이 세척되면 효율은 쉽게 회복된다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, </a:t>
            </a:r>
            <a:r>
              <a:rPr lang="ko-KR" altLang="en-US" dirty="0" smtClean="0"/>
              <a:t>시골이나 도시교외보다 공기오염이 심 한 고속도로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도심 인근에서 더 크게 나 </a:t>
            </a:r>
            <a:r>
              <a:rPr lang="ko-KR" altLang="en-US" dirty="0" err="1" smtClean="0"/>
              <a:t>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 중 먼지 농도가 </a:t>
            </a:r>
            <a:r>
              <a:rPr lang="ko-KR" altLang="en-US" dirty="0" err="1" smtClean="0"/>
              <a:t>소일링</a:t>
            </a:r>
            <a:r>
              <a:rPr lang="ko-KR" altLang="en-US" dirty="0" smtClean="0"/>
              <a:t> 현상 에 영향을 미친다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공기 중에 노출되는 </a:t>
            </a:r>
            <a:r>
              <a:rPr lang="ko-KR" altLang="en-US" dirty="0" err="1" smtClean="0"/>
              <a:t>오염시간과</a:t>
            </a:r>
            <a:r>
              <a:rPr lang="ko-KR" altLang="en-US" dirty="0" smtClean="0"/>
              <a:t> 공기 중의 누 적미세먼지농도의 증가에 비례하여 태양전지의 오염 면적은 증가한다</a:t>
            </a:r>
            <a:endParaRPr lang="en-US" altLang="ko-KR" dirty="0" smtClean="0"/>
          </a:p>
          <a:p>
            <a:r>
              <a:rPr lang="ko-KR" altLang="en-US" dirty="0" smtClean="0"/>
              <a:t>온도가 낮을수록 상승기류가</a:t>
            </a:r>
            <a:endParaRPr lang="en-US" altLang="ko-KR" dirty="0" smtClean="0"/>
          </a:p>
          <a:p>
            <a:r>
              <a:rPr lang="ko-KR" altLang="en-US" dirty="0" smtClean="0"/>
              <a:t>습도가 높을수록 수분에 의한 </a:t>
            </a:r>
            <a:r>
              <a:rPr lang="ko-KR" altLang="en-US" dirty="0" err="1" smtClean="0"/>
              <a:t>점착력과</a:t>
            </a:r>
            <a:r>
              <a:rPr lang="ko-KR" altLang="en-US" dirty="0" smtClean="0"/>
              <a:t> 응집력 증대로 인하여 상대적으로 큰 입자들의 오염 원이 증가하며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오염면적도</a:t>
            </a:r>
            <a:r>
              <a:rPr lang="ko-KR" altLang="en-US" dirty="0" smtClean="0"/>
              <a:t> 증가한다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줄어 태양전지 의 </a:t>
            </a:r>
            <a:r>
              <a:rPr lang="ko-KR" altLang="en-US" dirty="0" err="1" smtClean="0"/>
              <a:t>오염면적은</a:t>
            </a:r>
            <a:r>
              <a:rPr lang="ko-KR" altLang="en-US" dirty="0" smtClean="0"/>
              <a:t> 증가한다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6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소일링</a:t>
            </a:r>
            <a:r>
              <a:rPr lang="ko-KR" altLang="en-US" dirty="0" smtClean="0"/>
              <a:t> 예시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사막지역에 설치된 태양광 시스템 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동안 쌓인 </a:t>
            </a:r>
            <a:r>
              <a:rPr lang="ko-KR" altLang="en-US" dirty="0" err="1" smtClean="0"/>
              <a:t>소일링과</a:t>
            </a:r>
            <a:r>
              <a:rPr lang="ko-KR" altLang="en-US" dirty="0" smtClean="0"/>
              <a:t> 모래 폭풍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r>
              <a:rPr lang="ko-KR" altLang="en-US" dirty="0" smtClean="0"/>
              <a:t>먼지 및 모래의 </a:t>
            </a:r>
            <a:r>
              <a:rPr lang="ko-KR" altLang="en-US" dirty="0" err="1" smtClean="0"/>
              <a:t>적층이</a:t>
            </a:r>
            <a:r>
              <a:rPr lang="ko-KR" altLang="en-US" dirty="0" smtClean="0"/>
              <a:t> 심한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표면이 오염된 </a:t>
            </a:r>
            <a:r>
              <a:rPr lang="en-US" altLang="ko-KR" dirty="0" smtClean="0"/>
              <a:t>PV </a:t>
            </a:r>
            <a:r>
              <a:rPr lang="ko-KR" altLang="en-US" dirty="0" smtClean="0"/>
              <a:t>모듈은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</a:t>
            </a:r>
            <a:r>
              <a:rPr lang="en-US" altLang="ko-KR" dirty="0" smtClean="0"/>
              <a:t>25%, 1</a:t>
            </a:r>
            <a:r>
              <a:rPr lang="ko-KR" altLang="en-US" dirty="0" smtClean="0"/>
              <a:t>년 내에 </a:t>
            </a:r>
            <a:r>
              <a:rPr lang="en-US" altLang="ko-KR" dirty="0" smtClean="0"/>
              <a:t>35%</a:t>
            </a:r>
            <a:r>
              <a:rPr lang="ko-KR" altLang="en-US" dirty="0" smtClean="0"/>
              <a:t>의 발전 감소를 보여준다</a:t>
            </a:r>
            <a:endParaRPr lang="en-US" altLang="ko-KR" dirty="0" smtClean="0"/>
          </a:p>
          <a:p>
            <a:r>
              <a:rPr lang="ko-KR" altLang="en-US" dirty="0" smtClean="0"/>
              <a:t>국내 역시 중국의 사막에서 불어오는 황사로 인해 단기간에 </a:t>
            </a:r>
            <a:r>
              <a:rPr lang="en-US" altLang="ko-KR" dirty="0" smtClean="0"/>
              <a:t>2% </a:t>
            </a:r>
            <a:r>
              <a:rPr lang="ko-KR" altLang="en-US" dirty="0" smtClean="0"/>
              <a:t>이상 출력 감소가 관찰되었다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60 kW </a:t>
            </a:r>
            <a:r>
              <a:rPr lang="ko-KR" altLang="en-US" dirty="0" smtClean="0"/>
              <a:t>규모의 태 </a:t>
            </a:r>
            <a:r>
              <a:rPr lang="ko-KR" altLang="en-US" dirty="0" err="1" smtClean="0"/>
              <a:t>양광발전</a:t>
            </a:r>
            <a:r>
              <a:rPr lang="ko-KR" altLang="en-US" dirty="0" smtClean="0"/>
              <a:t> 시설의 태양전지부를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 동안 세척하지 않았을 경우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정도의 </a:t>
            </a:r>
            <a:r>
              <a:rPr lang="ko-KR" altLang="en-US" dirty="0" err="1" smtClean="0"/>
              <a:t>발전출력</a:t>
            </a:r>
            <a:r>
              <a:rPr lang="ko-KR" altLang="en-US" dirty="0" smtClean="0"/>
              <a:t> 손실이 발생한 것 으로 보고되었으며</a:t>
            </a:r>
            <a:r>
              <a:rPr lang="en-US" altLang="ko-KR" dirty="0" smtClean="0"/>
              <a:t>1) , </a:t>
            </a:r>
            <a:r>
              <a:rPr lang="ko-KR" altLang="en-US" dirty="0" smtClean="0"/>
              <a:t>최고 </a:t>
            </a:r>
            <a:r>
              <a:rPr lang="en-US" altLang="ko-KR" dirty="0" smtClean="0"/>
              <a:t>25% </a:t>
            </a:r>
            <a:r>
              <a:rPr lang="ko-KR" altLang="en-US" dirty="0" smtClean="0"/>
              <a:t>이상의 </a:t>
            </a:r>
            <a:r>
              <a:rPr lang="ko-KR" altLang="en-US" dirty="0" err="1" smtClean="0"/>
              <a:t>발전출력</a:t>
            </a:r>
            <a:r>
              <a:rPr lang="ko-KR" altLang="en-US" dirty="0" smtClean="0"/>
              <a:t> 저 하</a:t>
            </a:r>
            <a:r>
              <a:rPr lang="en-US" altLang="ko-KR" dirty="0" smtClean="0"/>
              <a:t>2)</a:t>
            </a:r>
            <a:r>
              <a:rPr lang="ko-KR" altLang="en-US" dirty="0" smtClean="0"/>
              <a:t>를 나타낸다는 국외의 연구보고도 있었다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이와 같은 먼지 </a:t>
            </a:r>
            <a:r>
              <a:rPr lang="ko-KR" altLang="en-US" dirty="0" err="1" smtClean="0"/>
              <a:t>적층은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사막뿐만</a:t>
            </a:r>
            <a:r>
              <a:rPr lang="ko-KR" altLang="en-US" dirty="0" smtClean="0"/>
              <a:t> 아니라 도 심 지역에서도 발생하며 강수량과 밀접한 관 계가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강수량이 적은 시기가 끝나고 비가 내려 태양전지 모듈 표면이 세척되면 효율은 쉽게 회복된다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, </a:t>
            </a:r>
            <a:r>
              <a:rPr lang="ko-KR" altLang="en-US" dirty="0" smtClean="0"/>
              <a:t>시골이나 도시교외보다 공기오염이 심 한 고속도로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도심 인근에서 더 크게 나 </a:t>
            </a:r>
            <a:r>
              <a:rPr lang="ko-KR" altLang="en-US" dirty="0" err="1" smtClean="0"/>
              <a:t>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 중 먼지 농도가 </a:t>
            </a:r>
            <a:r>
              <a:rPr lang="ko-KR" altLang="en-US" dirty="0" err="1" smtClean="0"/>
              <a:t>소일링</a:t>
            </a:r>
            <a:r>
              <a:rPr lang="ko-KR" altLang="en-US" dirty="0" smtClean="0"/>
              <a:t> 현상 에 영향을 미친다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공기 중에 노출되는 </a:t>
            </a:r>
            <a:r>
              <a:rPr lang="ko-KR" altLang="en-US" dirty="0" err="1" smtClean="0"/>
              <a:t>오염시간과</a:t>
            </a:r>
            <a:r>
              <a:rPr lang="ko-KR" altLang="en-US" dirty="0" smtClean="0"/>
              <a:t> 공기 중의 누 적미세먼지농도의 증가에 비례하여 태양전지의 오염 면적은 증가한다</a:t>
            </a:r>
            <a:endParaRPr lang="en-US" altLang="ko-KR" dirty="0" smtClean="0"/>
          </a:p>
          <a:p>
            <a:r>
              <a:rPr lang="ko-KR" altLang="en-US" dirty="0" smtClean="0"/>
              <a:t>온도가 낮을수록 상승기류가</a:t>
            </a:r>
            <a:endParaRPr lang="en-US" altLang="ko-KR" dirty="0" smtClean="0"/>
          </a:p>
          <a:p>
            <a:r>
              <a:rPr lang="ko-KR" altLang="en-US" dirty="0" smtClean="0"/>
              <a:t>습도가 높을수록 수분에 의한 </a:t>
            </a:r>
            <a:r>
              <a:rPr lang="ko-KR" altLang="en-US" dirty="0" err="1" smtClean="0"/>
              <a:t>점착력과</a:t>
            </a:r>
            <a:r>
              <a:rPr lang="ko-KR" altLang="en-US" dirty="0" smtClean="0"/>
              <a:t> 응집력 증대로 인하여 상대적으로 큰 입자들의 오염 원이 증가하며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오염면적도</a:t>
            </a:r>
            <a:r>
              <a:rPr lang="ko-KR" altLang="en-US" dirty="0" smtClean="0"/>
              <a:t> 증가한다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줄어 태양전지 의 </a:t>
            </a:r>
            <a:r>
              <a:rPr lang="ko-KR" altLang="en-US" dirty="0" err="1" smtClean="0"/>
              <a:t>오염면적은</a:t>
            </a:r>
            <a:r>
              <a:rPr lang="ko-KR" altLang="en-US" dirty="0" smtClean="0"/>
              <a:t> 증가한다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대기 중 </a:t>
            </a:r>
            <a:r>
              <a:rPr lang="ko-KR" altLang="en-US" dirty="0" err="1" smtClean="0"/>
              <a:t>먼지농도가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소일링</a:t>
            </a:r>
            <a:r>
              <a:rPr lang="ko-KR" altLang="en-US" dirty="0" smtClean="0"/>
              <a:t> 현상에 </a:t>
            </a:r>
            <a:r>
              <a:rPr lang="ko-KR" altLang="en-US" dirty="0" err="1" smtClean="0"/>
              <a:t>영항을</a:t>
            </a:r>
            <a:r>
              <a:rPr lang="ko-KR" altLang="en-US" dirty="0" smtClean="0"/>
              <a:t> 미침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공기 중에 노출되는 </a:t>
            </a:r>
            <a:r>
              <a:rPr lang="ko-KR" altLang="en-US" dirty="0" err="1" smtClean="0"/>
              <a:t>오염시간과</a:t>
            </a:r>
            <a:r>
              <a:rPr lang="ko-KR" altLang="en-US" dirty="0" smtClean="0"/>
              <a:t> 공기 중의 누 적미세먼지농도의 증가에 비례하여 태양전지의 오염 면적은 증가함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습도가 높을수록 수분에 의한 </a:t>
            </a:r>
            <a:r>
              <a:rPr lang="ko-KR" altLang="en-US" dirty="0" err="1" smtClean="0"/>
              <a:t>점착력과</a:t>
            </a:r>
            <a:r>
              <a:rPr lang="ko-KR" altLang="en-US" dirty="0" smtClean="0"/>
              <a:t> 응집력 증대로 인하여 상대적으로 큰 입자들의 오염원이 증가하며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태양전지의 </a:t>
            </a:r>
            <a:r>
              <a:rPr lang="ko-KR" altLang="en-US" dirty="0" err="1" smtClean="0"/>
              <a:t>오염면적이</a:t>
            </a:r>
            <a:r>
              <a:rPr lang="ko-KR" altLang="en-US" dirty="0" smtClean="0"/>
              <a:t> 증가함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패널의 표면이 수평일수록 더 많은 먼지가 쌓이며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약한 바람은 먼지 축적을 증가시키지만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강한 바람은 먼지를 쓸어갈 수 있음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7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9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rgbClr val="666666"/>
                </a:solidFill>
                <a:latin typeface="Noto Sans KR"/>
              </a:rPr>
              <a:t>선형 회귀 </a:t>
            </a:r>
            <a:r>
              <a:rPr lang="ko-KR" altLang="en-US" sz="1200" dirty="0" err="1" smtClean="0">
                <a:solidFill>
                  <a:srgbClr val="666666"/>
                </a:solidFill>
                <a:latin typeface="Noto Sans KR"/>
              </a:rPr>
              <a:t>적합시</a:t>
            </a:r>
            <a:r>
              <a:rPr lang="en-US" altLang="ko-KR" sz="1200" dirty="0" smtClean="0">
                <a:solidFill>
                  <a:srgbClr val="666666"/>
                </a:solidFill>
                <a:latin typeface="Noto Sans KR"/>
              </a:rPr>
              <a:t>, </a:t>
            </a:r>
            <a:r>
              <a:rPr lang="ko-KR" altLang="en-US" sz="1200" b="1" dirty="0" smtClean="0">
                <a:solidFill>
                  <a:srgbClr val="666666"/>
                </a:solidFill>
                <a:latin typeface="Noto Sans KR"/>
              </a:rPr>
              <a:t>정규성이나 </a:t>
            </a:r>
            <a:r>
              <a:rPr lang="ko-KR" altLang="en-US" sz="1200" b="1" dirty="0" err="1" smtClean="0">
                <a:solidFill>
                  <a:srgbClr val="666666"/>
                </a:solidFill>
                <a:latin typeface="Noto Sans KR"/>
              </a:rPr>
              <a:t>등분산성</a:t>
            </a:r>
            <a:r>
              <a:rPr lang="ko-KR" altLang="en-US" sz="1200" b="1" dirty="0" smtClean="0">
                <a:solidFill>
                  <a:srgbClr val="666666"/>
                </a:solidFill>
                <a:latin typeface="Noto Sans KR"/>
              </a:rPr>
              <a:t> 가정</a:t>
            </a:r>
            <a:r>
              <a:rPr lang="ko-KR" altLang="en-US" sz="1200" dirty="0" smtClean="0">
                <a:solidFill>
                  <a:srgbClr val="666666"/>
                </a:solidFill>
                <a:latin typeface="Noto Sans KR"/>
              </a:rPr>
              <a:t>을 만족하지 않는 경우 처리하는 방법</a:t>
            </a:r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1. 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선형성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 : 독립변수(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X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)와 종속변수(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Y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) 간의 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선형관계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 존재</a:t>
            </a:r>
            <a:endParaRPr lang="ko-KR" altLang="ko-KR" sz="400" dirty="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 2. 독립성 : 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오차항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 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epsilon간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 서로 독립</a:t>
            </a:r>
            <a:endParaRPr lang="ko-KR" altLang="ko-KR" sz="400" dirty="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3. </a:t>
            </a:r>
            <a:r>
              <a:rPr lang="ko-KR" altLang="ko-KR" sz="1200" dirty="0" err="1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등분산성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 : </a:t>
            </a:r>
            <a:r>
              <a:rPr lang="ko-KR" altLang="ko-KR" sz="1200" dirty="0" err="1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오차항</a:t>
            </a:r>
            <a:r>
              <a:rPr lang="ko-KR" altLang="ko-KR" sz="1200" dirty="0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 </a:t>
            </a:r>
            <a:r>
              <a:rPr lang="ko-KR" altLang="ko-KR" sz="1200" dirty="0" err="1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epsilon들의</a:t>
            </a:r>
            <a:r>
              <a:rPr lang="ko-KR" altLang="ko-KR" sz="1200" dirty="0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 분산이 일정</a:t>
            </a:r>
            <a:endParaRPr lang="ko-KR" altLang="ko-KR" sz="400" dirty="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  <a:ea typeface="Noto Sans KR"/>
              </a:rPr>
              <a:t>4. 정규성 : </a:t>
            </a:r>
            <a:r>
              <a:rPr lang="ko-KR" altLang="ko-KR" sz="1200" dirty="0" err="1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오차항</a:t>
            </a:r>
            <a:r>
              <a:rPr lang="ko-KR" altLang="ko-KR" sz="1200" dirty="0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 </a:t>
            </a:r>
            <a:r>
              <a:rPr lang="ko-KR" altLang="ko-KR" sz="1200" dirty="0" err="1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epsilon은</a:t>
            </a:r>
            <a:r>
              <a:rPr lang="ko-KR" altLang="ko-KR" sz="1200" dirty="0" smtClean="0">
                <a:solidFill>
                  <a:srgbClr val="333333"/>
                </a:solidFill>
                <a:latin typeface="Arial" panose="020B0604020202020204" pitchFamily="34" charset="0"/>
                <a:ea typeface="Noto Sans KR"/>
              </a:rPr>
              <a:t> 평균이 0인 정규분포를 따름</a:t>
            </a:r>
            <a:endParaRPr lang="ko-KR" altLang="ko-KR" sz="400" dirty="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endParaRPr lang="en-US" altLang="ko-KR" sz="1200" dirty="0" smtClean="0">
              <a:solidFill>
                <a:srgbClr val="666666"/>
              </a:solidFill>
              <a:latin typeface="Noto Sans KR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72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값이 너무 크거나 작은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 알고리즘 학습과정에서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수렴하거나 무한으로 발산해버릴 수 있는 문제가 발생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최솟값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최댓값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되도록 스케일링하여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Featrue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위치하도록 변환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일정한 범위 또는 규칙에 따르게 하기 위해서 스케일링을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MinMaxScaler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위치하게 만듭니다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최소값이 각각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되도록 스케일링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셋일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데이터는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스케일링을 통해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다차원의 값들을 비교 분석하기 쉽게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만들어주며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자료의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오버플로우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(overflow)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언더플로우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(underflow)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방지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 변수의 공분산 행렬의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(condition number)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감소시켜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과정에서의 안정성 및 수렴 속도를 향상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7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값이 너무 크거나 혹은 작은 경우에 모델 알고리즘 학습과정에서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수렴하거나 무한으로 발산해버릴 수 있기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일정한 범위 또는 규칙에 따르게 하기 위해서 스케일링을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MinMaxScaler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위치하게 만듭니다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최소값이 각각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되도록 스케일링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셋일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데이터는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스케일링을 통해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다차원의 값들을 비교 분석하기 쉽게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만들어주며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자료의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오버플로우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(overflow)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언더플로우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(underflow)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방지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 변수의 공분산 행렬의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(condition number)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감소시켜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과정에서의 안정성 및 수렴 속도를 향상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F8EC-463E-4ACB-97CF-80A913FB55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3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5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0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0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78D0-9CA9-44BA-ACF0-AC1C5A889EE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532F-06D2-42E6-9592-7BD2303CA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0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분산자원</a:t>
            </a:r>
            <a:r>
              <a:rPr lang="ko-KR" altLang="en-US" dirty="0" smtClean="0"/>
              <a:t> 자료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9310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5069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학습데이터</a:t>
            </a:r>
            <a:r>
              <a:rPr lang="ko-KR" altLang="en-US" dirty="0"/>
              <a:t> 생성을 위한 전처리 모듈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199" y="2743505"/>
            <a:ext cx="10476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데이터의 </a:t>
            </a:r>
            <a:r>
              <a:rPr lang="ko-KR" altLang="en-US" dirty="0"/>
              <a:t>값이 너무 크거나 작은 경우</a:t>
            </a:r>
            <a:r>
              <a:rPr lang="en-US" altLang="ko-KR" dirty="0"/>
              <a:t>,</a:t>
            </a:r>
            <a:r>
              <a:rPr lang="ko-KR" altLang="en-US" dirty="0"/>
              <a:t> 모델 알고리즘 학습과정에서 </a:t>
            </a:r>
            <a:r>
              <a:rPr lang="en-US" altLang="ko-KR" dirty="0"/>
              <a:t>0</a:t>
            </a:r>
            <a:r>
              <a:rPr lang="ko-KR" altLang="en-US" dirty="0"/>
              <a:t>으로 수렴하거나 무한으로 발산해버릴 수 있는 문제가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의 값을 최솟값 </a:t>
            </a:r>
            <a:r>
              <a:rPr lang="en-US" altLang="ko-KR" dirty="0"/>
              <a:t>0, </a:t>
            </a:r>
            <a:r>
              <a:rPr lang="ko-KR" altLang="en-US" dirty="0"/>
              <a:t>최댓값 </a:t>
            </a:r>
            <a:r>
              <a:rPr lang="en-US" altLang="ko-KR" dirty="0"/>
              <a:t>1</a:t>
            </a:r>
            <a:r>
              <a:rPr lang="ko-KR" altLang="en-US" dirty="0"/>
              <a:t>이 되도록 스케일링하여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 err="1"/>
              <a:t>Featrue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사이에 위치하도록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스케일링을 통해 다차원의 값들을 비교 분석하기 쉽게 만들어주며</a:t>
            </a:r>
            <a:r>
              <a:rPr lang="en-US" altLang="ko-KR" dirty="0"/>
              <a:t>, </a:t>
            </a:r>
            <a:r>
              <a:rPr lang="ko-KR" altLang="en-US" dirty="0"/>
              <a:t>자료의 </a:t>
            </a:r>
            <a:r>
              <a:rPr lang="ko-KR" altLang="en-US" dirty="0" err="1"/>
              <a:t>오버플로우</a:t>
            </a:r>
            <a:r>
              <a:rPr lang="en-US" altLang="ko-KR" dirty="0"/>
              <a:t>(overflow)</a:t>
            </a:r>
            <a:r>
              <a:rPr lang="ko-KR" altLang="en-US" dirty="0"/>
              <a:t>나 </a:t>
            </a:r>
            <a:r>
              <a:rPr lang="ko-KR" altLang="en-US" dirty="0" err="1"/>
              <a:t>언더플로우</a:t>
            </a:r>
            <a:r>
              <a:rPr lang="en-US" altLang="ko-KR" dirty="0"/>
              <a:t>(underflow)</a:t>
            </a:r>
            <a:r>
              <a:rPr lang="ko-KR" altLang="en-US" dirty="0"/>
              <a:t>를 </a:t>
            </a:r>
            <a:r>
              <a:rPr lang="ko-KR" altLang="en-US" dirty="0" smtClean="0"/>
              <a:t>방지하고</a:t>
            </a:r>
            <a:r>
              <a:rPr lang="en-US" altLang="ko-KR" dirty="0"/>
              <a:t>, </a:t>
            </a:r>
            <a:r>
              <a:rPr lang="ko-KR" altLang="en-US" dirty="0"/>
              <a:t>독립 변수의 공분산 행렬의 </a:t>
            </a:r>
            <a:r>
              <a:rPr lang="ko-KR" altLang="en-US" dirty="0" err="1"/>
              <a:t>조건수</a:t>
            </a:r>
            <a:r>
              <a:rPr lang="en-US" altLang="ko-KR" dirty="0"/>
              <a:t>(condition number)</a:t>
            </a:r>
            <a:r>
              <a:rPr lang="ko-KR" altLang="en-US" dirty="0"/>
              <a:t>를 감소시켜 최적화 과정에서의 안정성 및 수렴 속도를 </a:t>
            </a:r>
            <a:r>
              <a:rPr lang="ko-KR" altLang="en-US" dirty="0" smtClean="0"/>
              <a:t>향상시킴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25184" y="2121660"/>
            <a:ext cx="958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기상 데이터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태양광 에너지 전력량 데이터에 </a:t>
            </a:r>
            <a:r>
              <a:rPr lang="en-US" altLang="ko-KR" b="1" dirty="0" err="1" smtClean="0"/>
              <a:t>MinMaxScaler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25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490" cy="1325563"/>
          </a:xfrm>
        </p:spPr>
        <p:txBody>
          <a:bodyPr/>
          <a:lstStyle/>
          <a:p>
            <a:r>
              <a:rPr lang="ko-KR" altLang="en-US" dirty="0" err="1"/>
              <a:t>학습데이터</a:t>
            </a:r>
            <a:r>
              <a:rPr lang="ko-KR" altLang="en-US" dirty="0"/>
              <a:t> 생성을 위한 전처리 모듈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4665" y="3273584"/>
            <a:ext cx="3449136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0" y="3273584"/>
            <a:ext cx="3440109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2270" y="628234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기상 데이터 원본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7735" y="6282349"/>
            <a:ext cx="29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MinMaxScaler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후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9141" y="2158970"/>
            <a:ext cx="8157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Yeo-Johnson Transformation </a:t>
            </a:r>
            <a:r>
              <a:rPr lang="ko-KR" altLang="en-US" dirty="0" smtClean="0"/>
              <a:t>수행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분산이 안정화된 데이터 결과를 산출함</a:t>
            </a:r>
            <a:endParaRPr lang="en-US" altLang="ko-KR" dirty="0" smtClean="0"/>
          </a:p>
          <a:p>
            <a:r>
              <a:rPr lang="en-US" altLang="ko-KR" dirty="0" err="1" smtClean="0"/>
              <a:t>MinMaxScaler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사이에 분포하도록 변환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39" y="3273584"/>
            <a:ext cx="3443465" cy="25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40361" y="6282349"/>
            <a:ext cx="400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Yeo-Johnson Transformation </a:t>
            </a:r>
            <a:r>
              <a:rPr lang="ko-KR" altLang="en-US" dirty="0" smtClean="0"/>
              <a:t>수행 후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886470" y="4443573"/>
            <a:ext cx="426378" cy="3287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944295" y="4443572"/>
            <a:ext cx="426378" cy="3287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6788" y="4938860"/>
            <a:ext cx="2807464" cy="180000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3653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Yeo-Johnson Transform </a:t>
            </a:r>
            <a:r>
              <a:rPr lang="ko-KR" altLang="en-US" dirty="0" smtClean="0"/>
              <a:t>사용여부에 따른 </a:t>
            </a:r>
            <a:r>
              <a:rPr lang="en-US" altLang="ko-KR" dirty="0" smtClean="0"/>
              <a:t>loss &amp; accuracy </a:t>
            </a:r>
            <a:r>
              <a:rPr lang="ko-KR" altLang="en-US" dirty="0" smtClean="0"/>
              <a:t>측정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0614" r="-523"/>
          <a:stretch/>
        </p:blipFill>
        <p:spPr>
          <a:xfrm>
            <a:off x="5640052" y="5034332"/>
            <a:ext cx="4279647" cy="1608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509" y="1885055"/>
            <a:ext cx="525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Transformation</a:t>
            </a:r>
            <a:r>
              <a:rPr lang="ko-KR" altLang="en-US" dirty="0" smtClean="0"/>
              <a:t>하지 않은 데이터의 </a:t>
            </a:r>
            <a:r>
              <a:rPr lang="en-US" altLang="ko-KR" dirty="0" smtClean="0"/>
              <a:t>loss, accuracy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979" y="2279465"/>
            <a:ext cx="2831554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-1" t="7475" r="-1509"/>
          <a:stretch/>
        </p:blipFill>
        <p:spPr>
          <a:xfrm>
            <a:off x="5535275" y="2347640"/>
            <a:ext cx="4297094" cy="1665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021" y="4303417"/>
            <a:ext cx="7517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Yeo-Johnson Transformation </a:t>
            </a:r>
            <a:r>
              <a:rPr lang="ko-KR" altLang="en-US" dirty="0" smtClean="0"/>
              <a:t>수행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안정적인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를 보임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훈련 결과 약 </a:t>
            </a:r>
            <a:r>
              <a:rPr lang="en-US" altLang="ko-KR" dirty="0" smtClean="0"/>
              <a:t>95.59</a:t>
            </a:r>
            <a:r>
              <a:rPr lang="ko-KR" altLang="en-US" dirty="0" smtClean="0"/>
              <a:t>의 정확도를 보임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7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Yeo-Johnson Transform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15" y="1941252"/>
            <a:ext cx="2971280" cy="4213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18" y="1919405"/>
            <a:ext cx="2903006" cy="4257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278" y="2088682"/>
            <a:ext cx="154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00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여기까지 </a:t>
            </a:r>
            <a:r>
              <a:rPr lang="en-US" altLang="ko-KR" b="1" dirty="0" smtClean="0">
                <a:solidFill>
                  <a:schemeClr val="bg1"/>
                </a:solidFill>
              </a:rPr>
              <a:t>Transformation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</a:t>
            </a:r>
            <a:r>
              <a:rPr lang="en-US" altLang="ko-KR" dirty="0" smtClean="0"/>
              <a:t> </a:t>
            </a:r>
            <a:r>
              <a:rPr lang="ko-KR" altLang="en-US" dirty="0" smtClean="0"/>
              <a:t>떨어지는 지점 파악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397919"/>
            <a:ext cx="4523206" cy="320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2397919"/>
            <a:ext cx="4565398" cy="3278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331" y="1674971"/>
            <a:ext cx="658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Acc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계산방법 개선 필요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기준값이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낮을때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</a:t>
            </a:r>
            <a:r>
              <a:rPr lang="ko-KR" altLang="en-US" dirty="0" smtClean="0"/>
              <a:t>가 낮게 계산됨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0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그래프 패턴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96" y="1005255"/>
            <a:ext cx="4772000" cy="125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06" y="2428521"/>
            <a:ext cx="4791190" cy="120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96" y="3986900"/>
            <a:ext cx="4775200" cy="12345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896" y="5405949"/>
            <a:ext cx="4813806" cy="1205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343" y="1718915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하늘색 </a:t>
            </a:r>
            <a:r>
              <a:rPr lang="en-US" altLang="ko-KR" dirty="0" smtClean="0"/>
              <a:t>= pow (</a:t>
            </a:r>
            <a:r>
              <a:rPr lang="ko-KR" altLang="en-US" dirty="0" smtClean="0"/>
              <a:t>관측 태양광 전력량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9343" y="2499229"/>
            <a:ext cx="279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MinMaxScaler</a:t>
            </a:r>
            <a:r>
              <a:rPr lang="en-US" altLang="ko-KR" dirty="0" smtClean="0"/>
              <a:t>(0,1)</a:t>
            </a:r>
          </a:p>
          <a:p>
            <a:r>
              <a:rPr lang="en-US" altLang="ko-KR" dirty="0" smtClean="0"/>
              <a:t>- Yeo-Johnson Transform</a:t>
            </a:r>
          </a:p>
        </p:txBody>
      </p:sp>
    </p:spTree>
    <p:extLst>
      <p:ext uri="{BB962C8B-B14F-4D97-AF65-F5344CB8AC3E}">
        <p14:creationId xmlns:p14="http://schemas.microsoft.com/office/powerpoint/2010/main" val="32456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Pow=0 </a:t>
            </a:r>
            <a:r>
              <a:rPr lang="ko-KR" altLang="en-US" dirty="0" smtClean="0"/>
              <a:t>구간 제거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pow</a:t>
            </a:r>
            <a:r>
              <a:rPr lang="ko-KR" altLang="en-US" dirty="0"/>
              <a:t> </a:t>
            </a:r>
            <a:r>
              <a:rPr lang="ko-KR" altLang="en-US" dirty="0" err="1"/>
              <a:t>낮값만</a:t>
            </a:r>
            <a:r>
              <a:rPr lang="ko-KR" altLang="en-US" dirty="0"/>
              <a:t> 추출 </a:t>
            </a:r>
            <a:r>
              <a:rPr lang="ko-KR" altLang="en-US" dirty="0" err="1"/>
              <a:t>test</a:t>
            </a:r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pow</a:t>
            </a:r>
            <a:r>
              <a:rPr lang="ko-KR" altLang="en-US" dirty="0"/>
              <a:t> = 0인 </a:t>
            </a:r>
            <a:r>
              <a:rPr lang="ko-KR" altLang="en-US" dirty="0" smtClean="0"/>
              <a:t>공통 구간 </a:t>
            </a:r>
            <a:r>
              <a:rPr lang="ko-KR" altLang="en-US" dirty="0"/>
              <a:t>: 0~4, 21-23시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532" y="2625777"/>
            <a:ext cx="4863588" cy="3829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90" y="2635717"/>
            <a:ext cx="4870214" cy="38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전운량</a:t>
            </a:r>
            <a:r>
              <a:rPr lang="en-US" altLang="ko-KR" dirty="0"/>
              <a:t>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(cloud)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637" y="2139416"/>
            <a:ext cx="4534238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658" y="2139416"/>
            <a:ext cx="1778408" cy="4250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532" y="1690688"/>
            <a:ext cx="551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 </a:t>
            </a:r>
            <a:r>
              <a:rPr lang="ko-KR" altLang="en-US" dirty="0" smtClean="0"/>
              <a:t>상관계수 계산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상관계수 우선순위 별 </a:t>
            </a:r>
            <a:r>
              <a:rPr lang="en-US" altLang="ko-KR" dirty="0" smtClean="0"/>
              <a:t>sort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0" y="2417952"/>
            <a:ext cx="2808218" cy="3794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1207" y="171990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종관기상관측 데이터로 </a:t>
            </a:r>
            <a:endParaRPr lang="en-US" altLang="ko-KR" dirty="0" smtClean="0"/>
          </a:p>
          <a:p>
            <a:r>
              <a:rPr lang="ko-KR" altLang="en-US" dirty="0" smtClean="0"/>
              <a:t>얻을 수 있는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588933" y="1690688"/>
            <a:ext cx="0" cy="469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1962944"/>
            <a:ext cx="71437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라 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환경인자를</a:t>
            </a:r>
            <a:r>
              <a:rPr lang="ko-KR" altLang="en-US" dirty="0"/>
              <a:t> 고려한 태양광 </a:t>
            </a:r>
            <a:r>
              <a:rPr lang="ko-KR" altLang="en-US" dirty="0" err="1"/>
              <a:t>전지모듈</a:t>
            </a:r>
            <a:r>
              <a:rPr lang="ko-KR" altLang="en-US" dirty="0"/>
              <a:t> 성능 저하에 따른 발전량 </a:t>
            </a:r>
            <a:r>
              <a:rPr lang="ko-KR" altLang="en-US" dirty="0" err="1"/>
              <a:t>예측치</a:t>
            </a:r>
            <a:r>
              <a:rPr lang="ko-KR" altLang="en-US" dirty="0"/>
              <a:t> </a:t>
            </a:r>
            <a:r>
              <a:rPr lang="ko-KR" altLang="en-US" dirty="0" err="1"/>
              <a:t>에러율</a:t>
            </a:r>
            <a:r>
              <a:rPr lang="ko-KR" altLang="en-US" dirty="0"/>
              <a:t> 최소화 및 보완 모델 개발</a:t>
            </a:r>
          </a:p>
          <a:p>
            <a:pPr lvl="0" fontAlgn="base"/>
            <a:r>
              <a:rPr lang="ko-KR" altLang="en-US" dirty="0"/>
              <a:t>태양광 </a:t>
            </a:r>
            <a:r>
              <a:rPr lang="ko-KR" altLang="en-US" dirty="0" err="1"/>
              <a:t>전지모듈의</a:t>
            </a:r>
            <a:r>
              <a:rPr lang="ko-KR" altLang="en-US" dirty="0"/>
              <a:t> </a:t>
            </a:r>
            <a:r>
              <a:rPr lang="ko-KR" altLang="en-US" dirty="0" err="1"/>
              <a:t>봉지재</a:t>
            </a:r>
            <a:r>
              <a:rPr lang="ko-KR" altLang="en-US" dirty="0"/>
              <a:t> 변색 </a:t>
            </a:r>
            <a:r>
              <a:rPr lang="en-US" altLang="ko-KR" dirty="0"/>
              <a:t>(</a:t>
            </a:r>
            <a:r>
              <a:rPr lang="en-US" altLang="ko-KR" dirty="0" err="1"/>
              <a:t>encapsulant</a:t>
            </a:r>
            <a:r>
              <a:rPr lang="en-US" altLang="ko-KR" dirty="0"/>
              <a:t> discoloration), </a:t>
            </a:r>
            <a:r>
              <a:rPr lang="ko-KR" altLang="en-US" dirty="0" err="1"/>
              <a:t>리본와이어</a:t>
            </a:r>
            <a:r>
              <a:rPr lang="ko-KR" altLang="en-US" dirty="0"/>
              <a:t> 부식 </a:t>
            </a:r>
            <a:r>
              <a:rPr lang="en-US" altLang="ko-KR" dirty="0"/>
              <a:t>(ribbon wire corrosion), </a:t>
            </a:r>
            <a:r>
              <a:rPr lang="ko-KR" altLang="en-US" dirty="0"/>
              <a:t>백 시트 박리 </a:t>
            </a:r>
            <a:r>
              <a:rPr lang="en-US" altLang="ko-KR" dirty="0"/>
              <a:t>(back sheet delamination), </a:t>
            </a:r>
            <a:r>
              <a:rPr lang="ko-KR" altLang="en-US" dirty="0"/>
              <a:t>셀 크랙 </a:t>
            </a:r>
            <a:r>
              <a:rPr lang="en-US" altLang="ko-KR" dirty="0"/>
              <a:t>(cell crack), </a:t>
            </a:r>
            <a:r>
              <a:rPr lang="ko-KR" altLang="en-US" dirty="0"/>
              <a:t>고온</a:t>
            </a:r>
            <a:r>
              <a:rPr lang="en-US" altLang="ko-KR" dirty="0"/>
              <a:t>, </a:t>
            </a:r>
            <a:r>
              <a:rPr lang="ko-KR" altLang="en-US" dirty="0"/>
              <a:t>미세먼지나 모래와 같은 부유물들이 축적되는 </a:t>
            </a:r>
            <a:r>
              <a:rPr lang="ko-KR" altLang="en-US" dirty="0" err="1"/>
              <a:t>소일링</a:t>
            </a:r>
            <a:r>
              <a:rPr lang="ko-KR" altLang="en-US" dirty="0"/>
              <a:t> </a:t>
            </a:r>
            <a:r>
              <a:rPr lang="en-US" altLang="ko-KR" dirty="0"/>
              <a:t>(soiling)</a:t>
            </a:r>
            <a:r>
              <a:rPr lang="ko-KR" altLang="en-US" dirty="0"/>
              <a:t>의 외부 환경 요소로 인한 </a:t>
            </a:r>
            <a:r>
              <a:rPr lang="ko-KR" altLang="en-US" dirty="0" err="1"/>
              <a:t>열화현상을</a:t>
            </a:r>
            <a:r>
              <a:rPr lang="ko-KR" altLang="en-US" dirty="0"/>
              <a:t> 반영하기 위한 </a:t>
            </a:r>
            <a:r>
              <a:rPr lang="ko-KR" altLang="en-US" dirty="0" err="1"/>
              <a:t>예측치</a:t>
            </a:r>
            <a:r>
              <a:rPr lang="ko-KR" altLang="en-US" dirty="0"/>
              <a:t> 수정 알고리즘 개발</a:t>
            </a:r>
          </a:p>
          <a:p>
            <a:pPr lvl="0" fontAlgn="base"/>
            <a:r>
              <a:rPr lang="ko-KR" altLang="en-US" dirty="0" err="1"/>
              <a:t>소일링으로</a:t>
            </a:r>
            <a:r>
              <a:rPr lang="ko-KR" altLang="en-US" dirty="0"/>
              <a:t> 인한 발전량 저하 및 회복 알고리즘은 미세먼지</a:t>
            </a:r>
            <a:r>
              <a:rPr lang="en-US" altLang="ko-KR" dirty="0"/>
              <a:t>, </a:t>
            </a:r>
            <a:r>
              <a:rPr lang="ko-KR" altLang="en-US" dirty="0"/>
              <a:t>황사 경보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온도 기상정보의 측정값 활용할 예정</a:t>
            </a:r>
          </a:p>
        </p:txBody>
      </p:sp>
    </p:spTree>
    <p:extLst>
      <p:ext uri="{BB962C8B-B14F-4D97-AF65-F5344CB8AC3E}">
        <p14:creationId xmlns:p14="http://schemas.microsoft.com/office/powerpoint/2010/main" val="27494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소일링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66992"/>
            <a:ext cx="10583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소일링</a:t>
            </a:r>
            <a:r>
              <a:rPr lang="en-US" altLang="ko-KR" dirty="0"/>
              <a:t>(soiling)</a:t>
            </a:r>
            <a:r>
              <a:rPr lang="ko-KR" altLang="en-US" dirty="0"/>
              <a:t>은 태양전지 표면의 눈</a:t>
            </a:r>
            <a:r>
              <a:rPr lang="en-US" altLang="ko-KR" dirty="0"/>
              <a:t>, </a:t>
            </a:r>
            <a:r>
              <a:rPr lang="ko-KR" altLang="en-US" dirty="0"/>
              <a:t>흙</a:t>
            </a:r>
            <a:r>
              <a:rPr lang="en-US" altLang="ko-KR" dirty="0"/>
              <a:t>, </a:t>
            </a:r>
            <a:r>
              <a:rPr lang="ko-KR" altLang="en-US" dirty="0"/>
              <a:t>먼지</a:t>
            </a:r>
            <a:r>
              <a:rPr lang="en-US" altLang="ko-KR" dirty="0"/>
              <a:t>, </a:t>
            </a:r>
            <a:r>
              <a:rPr lang="ko-KR" altLang="en-US" dirty="0"/>
              <a:t>나뭇잎</a:t>
            </a:r>
            <a:r>
              <a:rPr lang="en-US" altLang="ko-KR" dirty="0"/>
              <a:t>, </a:t>
            </a:r>
            <a:r>
              <a:rPr lang="ko-KR" altLang="en-US" dirty="0"/>
              <a:t>꽃가루</a:t>
            </a:r>
            <a:r>
              <a:rPr lang="en-US" altLang="ko-KR" dirty="0"/>
              <a:t>, </a:t>
            </a:r>
            <a:r>
              <a:rPr lang="ko-KR" altLang="en-US" dirty="0"/>
              <a:t>새의 배설물 등이 쌓이는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/>
              <a:t>PV </a:t>
            </a:r>
            <a:r>
              <a:rPr lang="ko-KR" altLang="en-US" dirty="0"/>
              <a:t>모듈은 많은 수의 태양전지 셀</a:t>
            </a:r>
            <a:r>
              <a:rPr lang="en-US" altLang="ko-KR" dirty="0"/>
              <a:t>(cell)</a:t>
            </a:r>
            <a:r>
              <a:rPr lang="ko-KR" altLang="en-US" dirty="0"/>
              <a:t>들을 연결하여 구성하는데 </a:t>
            </a:r>
            <a:r>
              <a:rPr lang="ko-KR" altLang="en-US" dirty="0" smtClean="0"/>
              <a:t>표면에 발생한 </a:t>
            </a:r>
            <a:r>
              <a:rPr lang="ko-KR" altLang="en-US" dirty="0" err="1" smtClean="0"/>
              <a:t>소일링으로</a:t>
            </a:r>
            <a:r>
              <a:rPr lang="ko-KR" altLang="en-US" dirty="0" smtClean="0"/>
              <a:t> 인해 </a:t>
            </a:r>
            <a:r>
              <a:rPr lang="ko-KR" altLang="en-US" dirty="0"/>
              <a:t>음영</a:t>
            </a:r>
            <a:r>
              <a:rPr lang="en-US" altLang="ko-KR" dirty="0"/>
              <a:t>(</a:t>
            </a:r>
            <a:r>
              <a:rPr lang="ko-KR" altLang="en-US" dirty="0"/>
              <a:t>그림자</a:t>
            </a:r>
            <a:r>
              <a:rPr lang="en-US" altLang="ko-KR" dirty="0"/>
              <a:t>)</a:t>
            </a:r>
            <a:r>
              <a:rPr lang="ko-KR" altLang="en-US" dirty="0"/>
              <a:t>이 일부 셀들의 일사 량을 </a:t>
            </a:r>
            <a:r>
              <a:rPr lang="ko-KR" altLang="en-US" dirty="0" smtClean="0"/>
              <a:t>감소시키며</a:t>
            </a:r>
            <a:r>
              <a:rPr lang="en-US" altLang="ko-KR" dirty="0" smtClean="0"/>
              <a:t>, PV</a:t>
            </a:r>
            <a:r>
              <a:rPr lang="ko-KR" altLang="en-US" dirty="0"/>
              <a:t>시스템의 전기적 특성</a:t>
            </a:r>
            <a:r>
              <a:rPr lang="en-US" altLang="ko-KR" dirty="0"/>
              <a:t>(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 등</a:t>
            </a:r>
            <a:r>
              <a:rPr lang="en-US" altLang="ko-KR" dirty="0"/>
              <a:t>)</a:t>
            </a:r>
            <a:r>
              <a:rPr lang="ko-KR" altLang="en-US" dirty="0"/>
              <a:t>이 변해 출력이 감소하는 문제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공기 </a:t>
            </a:r>
            <a:r>
              <a:rPr lang="ko-KR" altLang="en-US" dirty="0"/>
              <a:t>중의 </a:t>
            </a:r>
            <a:r>
              <a:rPr lang="ko-KR" altLang="en-US" dirty="0" smtClean="0"/>
              <a:t>오염물질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스모그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인해 입사하는 햇빛의 강도가 감소하거나 방해를 받는 부드러운 음영</a:t>
            </a:r>
            <a:r>
              <a:rPr lang="en-US" altLang="ko-KR" dirty="0"/>
              <a:t>(soft shading)</a:t>
            </a:r>
            <a:r>
              <a:rPr lang="ko-KR" altLang="en-US" dirty="0"/>
              <a:t>과 </a:t>
            </a:r>
            <a:r>
              <a:rPr lang="en-US" altLang="ko-KR" dirty="0" smtClean="0"/>
              <a:t>PV </a:t>
            </a:r>
            <a:r>
              <a:rPr lang="ko-KR" altLang="en-US" dirty="0" smtClean="0"/>
              <a:t>모듈 표면의 오염물질</a:t>
            </a:r>
            <a:r>
              <a:rPr lang="en-US" altLang="ko-KR" dirty="0" smtClean="0"/>
              <a:t>(</a:t>
            </a:r>
            <a:r>
              <a:rPr lang="ko-KR" altLang="en-US" dirty="0" smtClean="0"/>
              <a:t>흙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 err="1"/>
              <a:t>고체먼지</a:t>
            </a:r>
            <a:r>
              <a:rPr lang="en-US" altLang="ko-KR" dirty="0"/>
              <a:t>, </a:t>
            </a:r>
            <a:r>
              <a:rPr lang="ko-KR" altLang="en-US" dirty="0"/>
              <a:t>새 배설물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/>
              <a:t>축적되어 햇빛이 차단되는 강한 음영</a:t>
            </a:r>
            <a:r>
              <a:rPr lang="en-US" altLang="ko-KR" dirty="0"/>
              <a:t>(hard shading)</a:t>
            </a:r>
            <a:r>
              <a:rPr lang="ko-KR" altLang="en-US" dirty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유형 존재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일부 셀이 </a:t>
            </a:r>
            <a:r>
              <a:rPr lang="ko-KR" altLang="en-US" dirty="0" err="1"/>
              <a:t>음영되면</a:t>
            </a:r>
            <a:r>
              <a:rPr lang="ko-KR" altLang="en-US" dirty="0"/>
              <a:t> </a:t>
            </a:r>
            <a:r>
              <a:rPr lang="ko-KR" altLang="en-US" dirty="0" err="1"/>
              <a:t>음영되지</a:t>
            </a:r>
            <a:r>
              <a:rPr lang="ko-KR" altLang="en-US" dirty="0"/>
              <a:t> 않은 셀이 전류를 발생시키고 </a:t>
            </a:r>
            <a:r>
              <a:rPr lang="ko-KR" altLang="en-US" dirty="0" err="1"/>
              <a:t>음영된</a:t>
            </a:r>
            <a:r>
              <a:rPr lang="ko-KR" altLang="en-US" dirty="0"/>
              <a:t> 셀이 저항 역할을 하면서 가열되기 때문에 </a:t>
            </a:r>
            <a:r>
              <a:rPr lang="en-US" altLang="ko-KR" dirty="0"/>
              <a:t>PV </a:t>
            </a:r>
            <a:r>
              <a:rPr lang="ko-KR" altLang="en-US" dirty="0"/>
              <a:t>모듈을 손상시키는 지점</a:t>
            </a:r>
            <a:r>
              <a:rPr lang="en-US" altLang="ko-KR" dirty="0"/>
              <a:t>(hot spot)</a:t>
            </a:r>
            <a:r>
              <a:rPr lang="ko-KR" altLang="en-US" dirty="0" smtClean="0"/>
              <a:t>이 되어 모듈을 손상시킬 수 있음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50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소일링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8" y="2305050"/>
            <a:ext cx="2743200" cy="2247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" t="3436" r="1210"/>
          <a:stretch/>
        </p:blipFill>
        <p:spPr>
          <a:xfrm>
            <a:off x="725978" y="4630188"/>
            <a:ext cx="2757055" cy="21706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28902" y="2136338"/>
            <a:ext cx="70769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사막지역에 설치된 태양광 시스템 의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년 동안 쌓인 </a:t>
            </a:r>
            <a:r>
              <a:rPr lang="ko-KR" altLang="en-US" b="1" dirty="0" err="1" smtClean="0"/>
              <a:t>소일링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/>
              <a:t>먼지 및 모래의 </a:t>
            </a:r>
            <a:r>
              <a:rPr lang="ko-KR" altLang="en-US" dirty="0" err="1"/>
              <a:t>적층이</a:t>
            </a:r>
            <a:r>
              <a:rPr lang="ko-KR" altLang="en-US" dirty="0"/>
              <a:t> 심한 경우</a:t>
            </a:r>
            <a:r>
              <a:rPr lang="en-US" altLang="ko-KR" dirty="0"/>
              <a:t>, </a:t>
            </a:r>
            <a:r>
              <a:rPr lang="ko-KR" altLang="en-US" dirty="0"/>
              <a:t>표면이 오염된 </a:t>
            </a:r>
            <a:r>
              <a:rPr lang="en-US" altLang="ko-KR" dirty="0"/>
              <a:t>PV </a:t>
            </a:r>
            <a:r>
              <a:rPr lang="ko-KR" altLang="en-US" dirty="0"/>
              <a:t>모듈은 </a:t>
            </a:r>
            <a:r>
              <a:rPr lang="en-US" altLang="ko-KR" dirty="0"/>
              <a:t>3</a:t>
            </a:r>
            <a:r>
              <a:rPr lang="ko-KR" altLang="en-US" dirty="0"/>
              <a:t>개월 내 </a:t>
            </a:r>
            <a:r>
              <a:rPr lang="en-US" altLang="ko-KR" dirty="0"/>
              <a:t>25%, 1</a:t>
            </a:r>
            <a:r>
              <a:rPr lang="ko-KR" altLang="en-US" dirty="0"/>
              <a:t>년 내에 </a:t>
            </a:r>
            <a:r>
              <a:rPr lang="en-US" altLang="ko-KR" dirty="0"/>
              <a:t>35%</a:t>
            </a:r>
            <a:r>
              <a:rPr lang="ko-KR" altLang="en-US" dirty="0"/>
              <a:t>의 발전 감소를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국내 </a:t>
            </a:r>
            <a:r>
              <a:rPr lang="ko-KR" altLang="en-US" dirty="0"/>
              <a:t>역시 중국의 사막에서 불어오는 황사로 인해 단기간에 </a:t>
            </a:r>
            <a:r>
              <a:rPr lang="en-US" altLang="ko-KR" dirty="0"/>
              <a:t>2% </a:t>
            </a:r>
            <a:r>
              <a:rPr lang="ko-KR" altLang="en-US" dirty="0"/>
              <a:t>이상 출력 감소가 </a:t>
            </a:r>
            <a:r>
              <a:rPr lang="ko-KR" altLang="en-US" dirty="0" smtClean="0"/>
              <a:t>관찰됨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8902" y="49861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우리나라의 </a:t>
            </a:r>
            <a:r>
              <a:rPr lang="en-US" altLang="ko-KR" b="1" dirty="0"/>
              <a:t>2015</a:t>
            </a:r>
            <a:r>
              <a:rPr lang="ko-KR" altLang="en-US" b="1" dirty="0"/>
              <a:t>년 </a:t>
            </a:r>
            <a:r>
              <a:rPr lang="en-US" altLang="ko-KR" b="1" dirty="0"/>
              <a:t>2</a:t>
            </a:r>
            <a:r>
              <a:rPr lang="ko-KR" altLang="en-US" b="1" dirty="0"/>
              <a:t>월 </a:t>
            </a:r>
            <a:r>
              <a:rPr lang="en-US" altLang="ko-KR" b="1" dirty="0"/>
              <a:t>23</a:t>
            </a:r>
            <a:r>
              <a:rPr lang="ko-KR" altLang="en-US" b="1" dirty="0"/>
              <a:t>일 </a:t>
            </a:r>
            <a:r>
              <a:rPr lang="ko-KR" altLang="en-US" b="1" dirty="0" err="1"/>
              <a:t>황사경보가</a:t>
            </a:r>
            <a:r>
              <a:rPr lang="ko-KR" altLang="en-US" b="1" dirty="0"/>
              <a:t> 발령된 다음 날 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모듈이 균일하게 </a:t>
            </a:r>
            <a:r>
              <a:rPr lang="ko-KR" altLang="en-US" dirty="0"/>
              <a:t>소일 링 되었고</a:t>
            </a:r>
            <a:r>
              <a:rPr lang="en-US" altLang="ko-KR" dirty="0"/>
              <a:t>, 2</a:t>
            </a:r>
            <a:r>
              <a:rPr lang="ko-KR" altLang="en-US" dirty="0"/>
              <a:t>일 후 소량의 비로 인하여 </a:t>
            </a:r>
            <a:r>
              <a:rPr lang="ko-KR" altLang="en-US" dirty="0" smtClean="0"/>
              <a:t>세척됨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578" y="365125"/>
            <a:ext cx="10780222" cy="1325563"/>
          </a:xfrm>
        </p:spPr>
        <p:txBody>
          <a:bodyPr/>
          <a:lstStyle/>
          <a:p>
            <a:r>
              <a:rPr lang="ko-KR" altLang="en-US" dirty="0" err="1" smtClean="0"/>
              <a:t>소일링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기상데이터</a:t>
            </a:r>
            <a:r>
              <a:rPr lang="en-US" altLang="ko-KR" dirty="0"/>
              <a:t>&amp;</a:t>
            </a:r>
            <a:r>
              <a:rPr lang="ko-KR" altLang="en-US" dirty="0" smtClean="0"/>
              <a:t>미세먼지 상관관계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997839"/>
            <a:ext cx="1089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대기 중 </a:t>
            </a:r>
            <a:r>
              <a:rPr lang="ko-KR" altLang="en-US" dirty="0" err="1"/>
              <a:t>먼지농도가</a:t>
            </a:r>
            <a:r>
              <a:rPr lang="ko-KR" altLang="en-US" dirty="0"/>
              <a:t> </a:t>
            </a:r>
            <a:r>
              <a:rPr lang="ko-KR" altLang="en-US" dirty="0" err="1"/>
              <a:t>소일링</a:t>
            </a:r>
            <a:r>
              <a:rPr lang="ko-KR" altLang="en-US" dirty="0"/>
              <a:t> 현상에 </a:t>
            </a:r>
            <a:r>
              <a:rPr lang="ko-KR" altLang="en-US" dirty="0" err="1"/>
              <a:t>영항을</a:t>
            </a:r>
            <a:r>
              <a:rPr lang="ko-KR" altLang="en-US" dirty="0"/>
              <a:t> 미침</a:t>
            </a:r>
            <a:r>
              <a:rPr lang="en-US" altLang="ko-KR" dirty="0"/>
              <a:t>. </a:t>
            </a:r>
            <a:r>
              <a:rPr lang="ko-KR" altLang="en-US" dirty="0"/>
              <a:t>공기 중에 노출되는 </a:t>
            </a:r>
            <a:r>
              <a:rPr lang="ko-KR" altLang="en-US" dirty="0" err="1"/>
              <a:t>오염시간과</a:t>
            </a:r>
            <a:r>
              <a:rPr lang="ko-KR" altLang="en-US" dirty="0"/>
              <a:t> 공기 중의 누 적미세먼지농도의 증가에 비례하여 태양전지의 오염 면적은 </a:t>
            </a:r>
            <a:r>
              <a:rPr lang="ko-KR" altLang="en-US" dirty="0" smtClean="0"/>
              <a:t>증가함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강수량으로 인해 태양전지 모듈 표면이 세척되면 효율이 회복됨</a:t>
            </a:r>
            <a:endParaRPr lang="en-US" altLang="ko-KR" dirty="0"/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습도가 높을수록 수분에 의한 </a:t>
            </a:r>
            <a:r>
              <a:rPr lang="ko-KR" altLang="en-US" dirty="0" err="1"/>
              <a:t>점착력과</a:t>
            </a:r>
            <a:r>
              <a:rPr lang="ko-KR" altLang="en-US" dirty="0"/>
              <a:t> 응집력 증대로 인하여 상대적으로 큰 입자들의 오염원이 증가하며</a:t>
            </a:r>
            <a:r>
              <a:rPr lang="en-US" altLang="ko-KR" dirty="0"/>
              <a:t>, </a:t>
            </a:r>
            <a:r>
              <a:rPr lang="ko-KR" altLang="en-US" dirty="0"/>
              <a:t>태양전지의 </a:t>
            </a:r>
            <a:r>
              <a:rPr lang="ko-KR" altLang="en-US" dirty="0" err="1"/>
              <a:t>오염면적이</a:t>
            </a:r>
            <a:r>
              <a:rPr lang="ko-KR" altLang="en-US" dirty="0"/>
              <a:t> </a:t>
            </a:r>
            <a:r>
              <a:rPr lang="ko-KR" altLang="en-US" dirty="0" smtClean="0"/>
              <a:t>증가함</a:t>
            </a:r>
            <a:endParaRPr lang="en-US" altLang="ko-KR" dirty="0" smtClean="0"/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온도가 낮을수록 상승기류가 줄어 태양전지 의 </a:t>
            </a:r>
            <a:r>
              <a:rPr lang="ko-KR" altLang="en-US" dirty="0" err="1"/>
              <a:t>오염면적은</a:t>
            </a:r>
            <a:r>
              <a:rPr lang="ko-KR" altLang="en-US" dirty="0"/>
              <a:t> </a:t>
            </a:r>
            <a:r>
              <a:rPr lang="ko-KR" altLang="en-US" dirty="0" smtClean="0"/>
              <a:t>증가</a:t>
            </a:r>
            <a:endParaRPr lang="en-US" altLang="ko-KR" dirty="0"/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패널의 표면이 수평일수록 더 많은 먼지가 쌓이며</a:t>
            </a:r>
            <a:r>
              <a:rPr lang="en-US" altLang="ko-KR" dirty="0"/>
              <a:t>,</a:t>
            </a:r>
            <a:r>
              <a:rPr lang="ko-KR" altLang="en-US" dirty="0"/>
              <a:t> 약한 바람은 먼지 축적을 증가시키지만</a:t>
            </a:r>
            <a:r>
              <a:rPr lang="en-US" altLang="ko-KR" dirty="0"/>
              <a:t>, </a:t>
            </a:r>
            <a:r>
              <a:rPr lang="ko-KR" altLang="en-US" dirty="0"/>
              <a:t>강한 바람은 </a:t>
            </a:r>
            <a:r>
              <a:rPr lang="ko-KR" altLang="en-US" dirty="0" smtClean="0"/>
              <a:t>표면의 먼지를 제거시킬 </a:t>
            </a:r>
            <a:r>
              <a:rPr lang="ko-KR" altLang="en-US" dirty="0"/>
              <a:t>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1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일자별</a:t>
            </a:r>
            <a:r>
              <a:rPr lang="ko-KR" altLang="en-US" dirty="0"/>
              <a:t> </a:t>
            </a:r>
            <a:r>
              <a:rPr lang="en-US" altLang="ko-KR" dirty="0"/>
              <a:t>Sum(pow)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095" y="2546431"/>
            <a:ext cx="5220706" cy="314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575" y="169068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20200318~20200619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34" y="2616091"/>
            <a:ext cx="6552998" cy="3077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4575" y="178405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20200318~20200808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6495" y="63259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 </a:t>
            </a:r>
            <a:r>
              <a:rPr lang="en-US" altLang="ko-KR" dirty="0" smtClean="0"/>
              <a:t>: 660090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4749" y="63259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 </a:t>
            </a:r>
            <a:r>
              <a:rPr lang="en-US" altLang="ko-KR" dirty="0" smtClean="0"/>
              <a:t>: 516759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9025" y="271756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Sample </a:t>
            </a:r>
            <a:r>
              <a:rPr lang="ko-KR" altLang="en-US" dirty="0" smtClean="0"/>
              <a:t>둘 중 에 고 르 시 오</a:t>
            </a:r>
            <a:r>
              <a:rPr lang="en-US" altLang="ko-KR" dirty="0" smtClean="0"/>
              <a:t>.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Sum(pow)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627" y="3471666"/>
            <a:ext cx="6730012" cy="2339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9231" y="6241551"/>
            <a:ext cx="366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 : 1258000,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vg</a:t>
            </a:r>
            <a:r>
              <a:rPr lang="en-US" altLang="ko-KR" dirty="0" smtClean="0"/>
              <a:t> : 404300.299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37469" y="365125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전체 데이터 </a:t>
            </a:r>
            <a:r>
              <a:rPr lang="en-US" altLang="ko-KR" dirty="0" smtClean="0"/>
              <a:t>20190820~20200808 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0" y="2392730"/>
            <a:ext cx="4506508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910" y="7144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800" b="1" dirty="0" smtClean="0">
                <a:solidFill>
                  <a:schemeClr val="bg1"/>
                </a:solidFill>
              </a:rPr>
              <a:t>Transformation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3573" y="2311685"/>
            <a:ext cx="479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여기부터 </a:t>
            </a:r>
            <a:r>
              <a:rPr lang="en-US" altLang="ko-KR" sz="2000" b="1" dirty="0" smtClean="0"/>
              <a:t>Yeo-Johnson Transformation</a:t>
            </a: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1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3745" cy="13255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학습데이터</a:t>
            </a:r>
            <a:r>
              <a:rPr lang="ko-KR" altLang="en-US" dirty="0" smtClean="0"/>
              <a:t> 생성을 위한 전처리 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41" b="23030"/>
          <a:stretch/>
        </p:blipFill>
        <p:spPr>
          <a:xfrm>
            <a:off x="1301553" y="4484670"/>
            <a:ext cx="2345773" cy="698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174" t="4121" r="1525" b="19550"/>
          <a:stretch/>
        </p:blipFill>
        <p:spPr>
          <a:xfrm>
            <a:off x="4686117" y="4484670"/>
            <a:ext cx="4252400" cy="10028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199" y="2743505"/>
            <a:ext cx="9168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데이터를 </a:t>
            </a:r>
            <a:r>
              <a:rPr lang="ko-KR" altLang="en-US" dirty="0"/>
              <a:t>정규 분포에 가깝게 만들거나 데이터의 분산을 </a:t>
            </a:r>
            <a:r>
              <a:rPr lang="ko-KR" altLang="en-US" dirty="0" smtClean="0"/>
              <a:t>안정화하는 </a:t>
            </a:r>
            <a:r>
              <a:rPr lang="ko-KR" altLang="en-US" dirty="0"/>
              <a:t>방법으로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정상성을 </a:t>
            </a:r>
            <a:r>
              <a:rPr lang="ko-KR" altLang="en-US" dirty="0"/>
              <a:t>요구하는 분석법의 </a:t>
            </a:r>
            <a:r>
              <a:rPr lang="ko-KR" altLang="en-US" dirty="0" err="1"/>
              <a:t>전처리로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선형 회귀 적합 시</a:t>
            </a:r>
            <a:r>
              <a:rPr lang="en-US" altLang="ko-KR" dirty="0"/>
              <a:t>, </a:t>
            </a:r>
            <a:r>
              <a:rPr lang="ko-KR" altLang="en-US" dirty="0"/>
              <a:t>정규성이나 </a:t>
            </a:r>
            <a:r>
              <a:rPr lang="ko-KR" altLang="en-US" dirty="0" err="1"/>
              <a:t>등분산성</a:t>
            </a:r>
            <a:r>
              <a:rPr lang="ko-KR" altLang="en-US" dirty="0"/>
              <a:t> 가정을 만족하지 않는 경우 처리하는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Box-Cox Transformation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이하의 데이터에 적용할 수 없다는 한계를 개선한 방법으로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이하의 데이터에도 적용 가능함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25184" y="2121660"/>
            <a:ext cx="958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광역 기상 데이터 전처리 단계에서 </a:t>
            </a:r>
            <a:r>
              <a:rPr lang="ko-KR" altLang="en-US" b="1" dirty="0" smtClean="0"/>
              <a:t>여</a:t>
            </a:r>
            <a:r>
              <a:rPr lang="en-US" altLang="ko-KR" b="1" dirty="0"/>
              <a:t>-</a:t>
            </a:r>
            <a:r>
              <a:rPr lang="ko-KR" altLang="en-US" b="1" dirty="0"/>
              <a:t>존슨 변환</a:t>
            </a:r>
            <a:r>
              <a:rPr lang="en-US" altLang="ko-KR" b="1" dirty="0"/>
              <a:t>(Yeo-Johnson Transformation) </a:t>
            </a:r>
            <a:r>
              <a:rPr lang="ko-KR" altLang="en-US" b="1" dirty="0" smtClean="0"/>
              <a:t>수행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6211" y="5540078"/>
            <a:ext cx="1858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Box-Cox Transformation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95460" y="5540078"/>
            <a:ext cx="2170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Yeo-Johnson Transformation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5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2002</Words>
  <Application>Microsoft Office PowerPoint</Application>
  <PresentationFormat>와이드스크린</PresentationFormat>
  <Paragraphs>177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 Sans KR</vt:lpstr>
      <vt:lpstr>맑은 고딕</vt:lpstr>
      <vt:lpstr>Arial</vt:lpstr>
      <vt:lpstr>Office 테마</vt:lpstr>
      <vt:lpstr>분산자원 자료 정리</vt:lpstr>
      <vt:lpstr>라 )</vt:lpstr>
      <vt:lpstr>소일링</vt:lpstr>
      <vt:lpstr>소일링 예시</vt:lpstr>
      <vt:lpstr>소일링 vs 기상데이터&amp;미세먼지 상관관계</vt:lpstr>
      <vt:lpstr>일자별 Sum(pow)</vt:lpstr>
      <vt:lpstr>일자별 Sum(pow)</vt:lpstr>
      <vt:lpstr>Transformation</vt:lpstr>
      <vt:lpstr>학습데이터 생성을 위한 전처리 모듈 개발</vt:lpstr>
      <vt:lpstr>학습데이터 생성을 위한 전처리 모듈 개발</vt:lpstr>
      <vt:lpstr>학습데이터 생성을 위한 전처리 모듈 개발</vt:lpstr>
      <vt:lpstr>Yeo-Johnson Transform 사용여부에 따른 loss &amp; accuracy 측정</vt:lpstr>
      <vt:lpstr>Yeo-Johnson Transform</vt:lpstr>
      <vt:lpstr>여기까지 Transformation</vt:lpstr>
      <vt:lpstr>Acc 떨어지는 지점 파악</vt:lpstr>
      <vt:lpstr>Data 그래프 패턴 분석</vt:lpstr>
      <vt:lpstr>Pow=0 구간 제거</vt:lpstr>
      <vt:lpstr>전운량 feature 추가 (cloud)</vt:lpstr>
      <vt:lpstr>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VISLAB_PHY</dc:creator>
  <cp:lastModifiedBy>VISLAB_PHY</cp:lastModifiedBy>
  <cp:revision>47</cp:revision>
  <dcterms:created xsi:type="dcterms:W3CDTF">2020-11-16T01:03:01Z</dcterms:created>
  <dcterms:modified xsi:type="dcterms:W3CDTF">2020-11-16T15:37:37Z</dcterms:modified>
</cp:coreProperties>
</file>