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58" r:id="rId5"/>
    <p:sldId id="267" r:id="rId6"/>
    <p:sldId id="268" r:id="rId7"/>
    <p:sldId id="266" r:id="rId8"/>
    <p:sldId id="260" r:id="rId9"/>
    <p:sldId id="269" r:id="rId10"/>
    <p:sldId id="270" r:id="rId11"/>
    <p:sldId id="271" r:id="rId12"/>
    <p:sldId id="272" r:id="rId13"/>
    <p:sldId id="273" r:id="rId14"/>
    <p:sldId id="274" r:id="rId15"/>
    <p:sldId id="261" r:id="rId16"/>
    <p:sldId id="264" r:id="rId17"/>
    <p:sldId id="263" r:id="rId18"/>
    <p:sldId id="275" r:id="rId19"/>
    <p:sldId id="276" r:id="rId2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3" autoAdjust="0"/>
    <p:restoredTop sz="95616" autoAdjust="0"/>
  </p:normalViewPr>
  <p:slideViewPr>
    <p:cSldViewPr snapToGrid="0">
      <p:cViewPr varScale="1">
        <p:scale>
          <a:sx n="57" d="100"/>
          <a:sy n="57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DF76A-A151-4586-9B18-ADD125099140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5715-BCDB-4996-81B1-4647D8DEF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5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ryan.tistory.com/21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0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29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6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78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85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 rule : </a:t>
            </a:r>
            <a:r>
              <a:rPr lang="ko-KR" altLang="en-US" dirty="0"/>
              <a:t>세가지 사례 연구의 총합 규칙</a:t>
            </a:r>
            <a:endParaRPr lang="en-US" altLang="ko-KR" dirty="0"/>
          </a:p>
          <a:p>
            <a:r>
              <a:rPr lang="ko-KR" altLang="en-US" dirty="0"/>
              <a:t>이전의 </a:t>
            </a:r>
            <a:r>
              <a:rPr lang="en-US" altLang="ko-KR" dirty="0"/>
              <a:t>SRC </a:t>
            </a:r>
            <a:r>
              <a:rPr lang="ko-KR" altLang="en-US" dirty="0"/>
              <a:t>접근법에 의해 달성된 </a:t>
            </a:r>
            <a:r>
              <a:rPr lang="en-US" altLang="ko-KR" dirty="0"/>
              <a:t>93.5%</a:t>
            </a:r>
            <a:r>
              <a:rPr lang="ko-KR" altLang="en-US" dirty="0"/>
              <a:t>가 최대였음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0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25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72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1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4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7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2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8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7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7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9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9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일부의 데이터만 학습을 하기 때문에 모델이 일부 데이터를 설명하기에는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부족하지 않겠지만 경우에 따라 전체 데이터를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설명하는데는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부족한 모델이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이것을 통계적 용어로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"bias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높다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경우에 따라 일부 데이터로만 학습하였기 때문에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모델이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높은 경우가 될 가능성이 높습니다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즉 한국인의 한달 소득과 소비 값의 관계식을 파악하고자 모델을 만들었는데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하필 학습시킨 데이터는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이상이고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검증하는 데이터는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이하일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이상의 데이터로 만 학습하게 되면   전체 소득과 소비 값에 대비해서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편중된 모델이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만들어질수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편중된 모델이라는 것은 높은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나타난다라고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이야기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이것은 전체를 설명하는데 부적절해 지게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Leave one out cross validation (LOOCV)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 방법은 하나의 데이터 포인트만 남기고 나머지 모든 데이터로 학습을 시켜 모델을 만드는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그리고 다시 다른 하나의 데이터 포인트만 남기고 나머지 모든 데이터로 학습을 시킨 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반복해서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남겨둔 포인트들로 검증을 하는 방법입니다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될경우에는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몇가지 장점과 단점이 발생하는데</a:t>
            </a: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장점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거의 모든 데이터로 모델링해서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적다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단점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1. 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반복시행할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만큼 실행시간이 길어진다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방법은 모델검증에서 여러가지 다양한 결과가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 분산이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발생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시킬수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다시 말해서 검증을 위해서 제외시킨 하나의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point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예측의 큰 영향을 미치기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그 검증 데이터가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였다면 모델은 최적의 모델이었으나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 결과는 최악의 모델이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될수도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모델은 최악의 모델이었으나 검증 결과는 최적의 모델로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검증될수도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https://daryan.tistory.com/21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[Ryan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데이터 과학 블로그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8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5715-BCDB-4996-81B1-4647D8DEF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1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5FBE-EAE4-4996-87F6-BF87530DF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318E53-F462-4BA0-B1DB-B92EB841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8C91C-3ABE-45AF-80C9-6FFEDEB5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5015-265F-4CE4-8ADA-587CD10D274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8EF7-13B5-47E1-B7CD-7E723A33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4CCE7-C33E-4340-B1CE-68C8C396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E4B-7720-412A-88DF-DBA7C5A8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61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27467-E308-4AE3-AC44-3A4C9D51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965688-8C5D-4D10-A96A-2C9EBD623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A2163-7A9C-4FCF-BD20-A9C069C4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5015-265F-4CE4-8ADA-587CD10D274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813E5-DC93-45F2-8BB2-C54F62DA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1B1AB-9458-43BD-852E-A91B48C7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E4B-7720-412A-88DF-DBA7C5A8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5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D2FDD2-37FB-4224-82B9-5489C5450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2A87D1-56C7-40DA-822A-B8E96C698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CEDB0-517D-4360-8769-2FB91AFB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5015-265F-4CE4-8ADA-587CD10D274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1FDE5-08E5-46E9-B9E6-E06444CE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F1091-2D28-449E-8970-02408030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E4B-7720-412A-88DF-DBA7C5A8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C86BC-7B3F-4CF6-AC1E-085AA0FB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D0F67-3F8D-4664-9055-24D8816B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7ACBD-A6B8-4F39-A090-FD839A25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5015-265F-4CE4-8ADA-587CD10D274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C5802-A3CA-4BE6-BDFC-4485B956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5062C-0E4E-488A-8677-999749B4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E4B-7720-412A-88DF-DBA7C5A8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9945E-DA09-4063-91E7-1ECAA612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9D564-9D08-4FEA-A536-0DF5FA75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779F9-1C30-4805-80A6-59CE6AD9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5015-265F-4CE4-8ADA-587CD10D274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872B1-7537-4157-B430-254AEFF8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B6B4-29D2-4B23-9054-CBCCF9EE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E4B-7720-412A-88DF-DBA7C5A8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4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64E97-EE13-422A-9F88-A0000B11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6EE86-2879-41F8-BD5F-B7A0C8CE9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745D5A-DABE-422A-BC63-CEE8B92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EE235-E8A0-4BA7-89E1-8E68DAF8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5015-265F-4CE4-8ADA-587CD10D274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2F984-7E64-442E-A839-8FFE4F6F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11A15-5D70-4558-92DB-6F593AE0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E4B-7720-412A-88DF-DBA7C5A8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9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A123-319E-4775-AFDC-CC169934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1E72F-C28C-408C-81EE-6334B912B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41B8E-7F79-46ED-9264-2181B8BAF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A35B68-9167-43DD-86D3-5AFC6426D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009078-F292-4683-9E1E-83385FD42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5FE7E4-EA2B-4D4C-AF81-767B0EE2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5015-265F-4CE4-8ADA-587CD10D274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8AADF-8ABE-4ADA-B220-55965C6B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1418E2-DFBF-4723-8C1A-2708DC48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E4B-7720-412A-88DF-DBA7C5A8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2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CDCB-3903-485F-93FD-CAEA6493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D767DA-0D40-4C16-9DE6-974E9FD9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5015-265F-4CE4-8ADA-587CD10D274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C10FB5-BA3F-401C-BE4D-4229BD7D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EDE342-5007-4B33-9086-300AF6B8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E4B-7720-412A-88DF-DBA7C5A8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8CD887-7B2C-4874-9108-30AC0C25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5015-265F-4CE4-8ADA-587CD10D274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689B7C-C2F0-487E-8A62-8A20C1BF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C6CE0-3A3B-47A5-B951-197E18E0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E4B-7720-412A-88DF-DBA7C5A8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0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A6EBA-C2D0-40A2-B4D1-ECBA3529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A28AF-782B-45A2-B603-D7D2D2EC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C50AE-4294-4C47-8220-42479585C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3F2F2-48E4-450E-B095-181BFD19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5015-265F-4CE4-8ADA-587CD10D274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B7A50-4275-4F7D-8057-A008EC0D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F04983-DA1D-473C-9D0E-4F369B6F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E4B-7720-412A-88DF-DBA7C5A8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1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DF71B-EB26-415A-94E8-91715474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71D8D2-61BF-421A-B210-B6696E4B4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06A4E-259F-4205-A3ED-556E2F7F5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A5E38-E9F1-423A-925D-8AADE6E9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5015-265F-4CE4-8ADA-587CD10D274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A7D25-4D5B-45DA-B3FE-58D2ADDD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11EB5-7102-4389-8AD4-E0146E96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E4B-7720-412A-88DF-DBA7C5A8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4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616CE1-08DF-44B9-9232-F1DCF9F3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44EC6-55C1-48F6-93A2-6355A76E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DD120-506F-4BA7-8272-14EC7F0E1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5015-265F-4CE4-8ADA-587CD10D2747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67678-974F-4C0D-8179-C1B07562E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DF003-63ED-4856-B8F8-42932550E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5E4B-7720-412A-88DF-DBA7C5A8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0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1F1EF-02F7-4A1A-8A62-CB3C7E0CA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233" y="2599607"/>
            <a:ext cx="11085535" cy="829393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a고딕15" panose="02020600000000000000" pitchFamily="18" charset="-127"/>
                <a:ea typeface="a고딕15" panose="02020600000000000000" pitchFamily="18" charset="-127"/>
              </a:rPr>
              <a:t>Linear Regression for Face Recognition</a:t>
            </a:r>
            <a:endParaRPr lang="ko-KR" altLang="en-US" sz="4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A19A20-2B92-4F5D-91A9-F94F2C18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693" y="3521076"/>
            <a:ext cx="9920615" cy="418817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Imran Naseem, </a:t>
            </a:r>
            <a:r>
              <a:rPr lang="en-US" altLang="ko-KR">
                <a:latin typeface="a고딕13" panose="02020600000000000000" pitchFamily="18" charset="-127"/>
                <a:ea typeface="a고딕13" panose="02020600000000000000" pitchFamily="18" charset="-127"/>
              </a:rPr>
              <a:t>Roberto Togneri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, Senior Member, IEEE, and </a:t>
            </a:r>
            <a:r>
              <a:rPr lang="en-US" altLang="ko-KR">
                <a:latin typeface="a고딕13" panose="02020600000000000000" pitchFamily="18" charset="-127"/>
                <a:ea typeface="a고딕13" panose="02020600000000000000" pitchFamily="18" charset="-127"/>
              </a:rPr>
              <a:t>Mohammed </a:t>
            </a:r>
            <a:r>
              <a:rPr lang="en-US" altLang="ko-KR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Bennamoun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0DC977-CDB9-4C6B-AA9F-4A42E0E03C71}"/>
              </a:ext>
            </a:extLst>
          </p:cNvPr>
          <p:cNvSpPr/>
          <p:nvPr/>
        </p:nvSpPr>
        <p:spPr>
          <a:xfrm>
            <a:off x="0" y="6543516"/>
            <a:ext cx="9056319" cy="314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IEEE TRANSACTIONS ON PATTERN ANALYSIS AND MACHINE INTELLIGENCE, VOL. 32, NO. 11, NOVEMBER 2010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35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고딕15" panose="02020600000000000000" pitchFamily="18" charset="-127"/>
                <a:ea typeface="a고딕15" panose="02020600000000000000" pitchFamily="18" charset="-127"/>
              </a:rPr>
              <a:t>3. EXPERIMENTAL RESULTS</a:t>
            </a:r>
            <a:endParaRPr lang="ko-KR" altLang="en-US" sz="4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1970C-E3FB-4272-9966-95DA4E67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FERET Database</a:t>
            </a: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한 사람 당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4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장 이상에서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256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명의 이미지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포즈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표정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배경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조명등의 변화가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91DFF3-B265-46CB-9F4C-01A608C01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1701"/>
            <a:ext cx="5048250" cy="19464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9E78CF-B713-416D-83B2-BE7913A13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284" y="3429000"/>
            <a:ext cx="9671050" cy="23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7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고딕15" panose="02020600000000000000" pitchFamily="18" charset="-127"/>
                <a:ea typeface="a고딕15" panose="02020600000000000000" pitchFamily="18" charset="-127"/>
              </a:rPr>
              <a:t>3. EXPERIMENTAL RESULTS</a:t>
            </a:r>
            <a:endParaRPr lang="ko-KR" altLang="en-US" sz="4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1970C-E3FB-4272-9966-95DA4E67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Extended Yale B Database</a:t>
            </a: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다양한 조명 조건에서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38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명에 대한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2412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개의 정면 얼굴 이미지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266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개의 이미지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번 집합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(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한 사람당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7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개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로 훈련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다른 집합들은 검증에 사용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2"/>
            <a:r>
              <a:rPr lang="en-US" altLang="ko-KR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2,3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번 집합은 중간의 밝기 변화</a:t>
            </a:r>
            <a:endParaRPr lang="en-US" altLang="ko-KR" sz="1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2"/>
            <a:r>
              <a:rPr lang="en-US" altLang="ko-KR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4,5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번 집합은 심각한 밝기 변화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E424B4-7A3F-4728-86E8-9D29F65BD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457" y="0"/>
            <a:ext cx="4107543" cy="35801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B089F9-4784-47D6-8A23-4B1100556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288" y="3945279"/>
            <a:ext cx="9761085" cy="19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0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고딕15" panose="02020600000000000000" pitchFamily="18" charset="-127"/>
                <a:ea typeface="a고딕15" panose="02020600000000000000" pitchFamily="18" charset="-127"/>
              </a:rPr>
              <a:t>3. EXPERIMENTAL RESULTS</a:t>
            </a:r>
            <a:endParaRPr lang="ko-KR" altLang="en-US" sz="4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1970C-E3FB-4272-9966-95DA4E67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AR Database</a:t>
            </a:r>
          </a:p>
          <a:p>
            <a:pPr lvl="1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126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명의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4000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가지가 넘는 컬러 이미지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다양한 표정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조명 각도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얼굴 가림 여부</a:t>
            </a:r>
            <a:endParaRPr lang="ko-KR" altLang="en-US" sz="1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98F61D-F854-411F-8027-F633E0AE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50" y="133307"/>
            <a:ext cx="4699907" cy="3384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484D63-1109-478D-AA68-6F04236A1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49" y="3180390"/>
            <a:ext cx="6731908" cy="31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7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고딕15" panose="02020600000000000000" pitchFamily="18" charset="-127"/>
                <a:ea typeface="a고딕15" panose="02020600000000000000" pitchFamily="18" charset="-127"/>
              </a:rPr>
              <a:t>3. EXPERIMENTAL RESULTS</a:t>
            </a:r>
            <a:endParaRPr lang="ko-KR" altLang="en-US" sz="4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1970C-E3FB-4272-9966-95DA4E67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AR Database</a:t>
            </a:r>
          </a:p>
          <a:p>
            <a:pPr lvl="1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126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명의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4000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가지가 넘는 컬러 이미지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다양한 표정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조명 각도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얼굴 가림 여부</a:t>
            </a:r>
            <a:endParaRPr lang="ko-KR" altLang="en-US" sz="1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C161D3-15E1-4007-998C-5A6F1EA3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9834"/>
            <a:ext cx="5110619" cy="16972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EC20BD-6C96-4210-99A3-693F655A4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843" y="2967041"/>
            <a:ext cx="6224814" cy="35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6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고딕15" panose="02020600000000000000" pitchFamily="18" charset="-127"/>
                <a:ea typeface="a고딕15" panose="02020600000000000000" pitchFamily="18" charset="-127"/>
              </a:rPr>
              <a:t>3. EXPERIMENTAL RESULTS</a:t>
            </a:r>
            <a:endParaRPr lang="ko-KR" altLang="en-US" sz="4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1970C-E3FB-4272-9966-95DA4E67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AR Database</a:t>
            </a:r>
          </a:p>
          <a:p>
            <a:pPr lvl="1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126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명의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4000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가지가 넘는 컬러 이미지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다양한 표정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조명 각도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얼굴 가림 여부</a:t>
            </a:r>
            <a:endParaRPr lang="ko-KR" altLang="en-US" sz="1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A825AF-010D-48FC-98E6-8B97362F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569" y="1356333"/>
            <a:ext cx="4641850" cy="20726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E6117A-0BB9-4234-ABC1-026BCA21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3612356"/>
            <a:ext cx="7658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7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고딕15" panose="02020600000000000000" pitchFamily="18" charset="-127"/>
                <a:ea typeface="a고딕15" panose="02020600000000000000" pitchFamily="18" charset="-127"/>
              </a:rPr>
              <a:t>4. CONCLUSION</a:t>
            </a:r>
            <a:endParaRPr lang="ko-KR" altLang="en-US" sz="4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1970C-E3FB-4272-9966-95DA4E67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659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선형 회귀를 사용하여 얼굴을 분류하는 알고리즘 제안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얼굴 위치와 조명등의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전처리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없이 높은 인식 정확도를 얻을 수 있다는 장점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조명과 무작위 픽셀 손상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포즈 변화에 대한 견고성 문제</a:t>
            </a:r>
          </a:p>
        </p:txBody>
      </p:sp>
    </p:spTree>
    <p:extLst>
      <p:ext uri="{BB962C8B-B14F-4D97-AF65-F5344CB8AC3E}">
        <p14:creationId xmlns:p14="http://schemas.microsoft.com/office/powerpoint/2010/main" val="429203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1F1EF-02F7-4A1A-8A62-CB3C7E0CA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233" y="3014304"/>
            <a:ext cx="11085535" cy="829393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a고딕15" panose="02020600000000000000" pitchFamily="18" charset="-127"/>
                <a:ea typeface="a고딕15" panose="02020600000000000000" pitchFamily="18" charset="-127"/>
              </a:rPr>
              <a:t>Q &amp; A</a:t>
            </a:r>
            <a:endParaRPr lang="ko-KR" altLang="en-US" sz="48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30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C7A431-CA17-468A-B079-9B8BF21E7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53" y="3193236"/>
            <a:ext cx="9195495" cy="36647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고딕15" panose="02020600000000000000" pitchFamily="18" charset="-127"/>
                <a:ea typeface="a고딕15" panose="02020600000000000000" pitchFamily="18" charset="-127"/>
              </a:rPr>
              <a:t>부가설명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1970C-E3FB-4272-9966-95DA4E67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차원의 저주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차원이 증가할수록 전체 공간에서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DATA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가 차지하는 공간이 매우 미비해짐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-&gt;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새로운 샘플도 훈련 샘플과 멀리 떨어져 있을 가능성이 높기 때문에 예측을 위해 훨씬 많은 작업을 하고 저차원일 때보다 예측이 불안정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미적분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: 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차 방정식을 풀기 위해서는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Y=AX^2+BX+C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의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A,B,C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를 구하기 위해서 적어도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3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개의 값이 있어야 한다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endParaRPr lang="ko-KR" altLang="en-US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95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고딕15" panose="02020600000000000000" pitchFamily="18" charset="-127"/>
                <a:ea typeface="a고딕15" panose="02020600000000000000" pitchFamily="18" charset="-127"/>
              </a:rPr>
              <a:t>부가설명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8FDFDF-DE5E-4097-8588-7B80E7A3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Validation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Set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Approach</a:t>
            </a:r>
          </a:p>
          <a:p>
            <a:pPr lvl="1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랜덤하게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dataset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을 이등분하여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training set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과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test set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으로 활용한다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pPr lvl="1"/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approach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가 간단하고 계산이 빠르다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정교한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model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비교는 힘들다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2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일부 데이터는 설명을 잘하지만</a:t>
            </a:r>
            <a:b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경우에 따라 전체 데이터를 설명 못하는 문제가 발생한다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</p:txBody>
      </p:sp>
      <p:pic>
        <p:nvPicPr>
          <p:cNvPr id="1028" name="Picture 4" descr="validation-set-approach">
            <a:extLst>
              <a:ext uri="{FF2B5EF4-FFF2-40B4-BE49-F238E27FC236}">
                <a16:creationId xmlns:a16="http://schemas.microsoft.com/office/drawing/2014/main" id="{6305F4B8-2359-41F2-98F4-EB91F2A9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33" y="4985481"/>
            <a:ext cx="6570133" cy="159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3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1">
            <a:extLst>
              <a:ext uri="{FF2B5EF4-FFF2-40B4-BE49-F238E27FC236}">
                <a16:creationId xmlns:a16="http://schemas.microsoft.com/office/drawing/2014/main" id="{6E75AB2A-FC71-4A90-80E5-152D0F942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77" y="51461"/>
            <a:ext cx="5178523" cy="26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a고딕15" panose="02020600000000000000" pitchFamily="18" charset="-127"/>
                <a:ea typeface="a고딕15" panose="02020600000000000000" pitchFamily="18" charset="-127"/>
              </a:rPr>
              <a:t>부가설명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8FDFDF-DE5E-4097-8588-7B80E7A3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Leave-One-Out Cross-Validation</a:t>
            </a:r>
          </a:p>
          <a:p>
            <a:pPr lvl="1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하나의 샘플만 제외하면서 모델을 만든다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제외한 샘플을 통해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test set performance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를 계산한다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N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개의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performance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에 대해서 평균을 낸다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validation set approach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에 비해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bias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가 적고 안정적인 결과를 얻을 수 있다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많은 수의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training data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를 활용하여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model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을 만들 수 있다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computing time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이 매우 오래 걸린다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model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의 다양성을 포함하기 어렵다</a:t>
            </a:r>
          </a:p>
        </p:txBody>
      </p:sp>
    </p:spTree>
    <p:extLst>
      <p:ext uri="{BB962C8B-B14F-4D97-AF65-F5344CB8AC3E}">
        <p14:creationId xmlns:p14="http://schemas.microsoft.com/office/powerpoint/2010/main" val="65077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090B48-A404-4C06-8CD4-12A70C20F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2"/>
          <a:stretch/>
        </p:blipFill>
        <p:spPr bwMode="auto">
          <a:xfrm>
            <a:off x="7968988" y="2297557"/>
            <a:ext cx="4113284" cy="445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1. INTRODUCTION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1970C-E3FB-4272-9966-95DA4E67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얼굴 이미지에서 특징을 추출하기 위해서는 저 차원 벡터로 변환됨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차원의 저주</a:t>
            </a:r>
            <a:b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데이터의 용량이 커지면 성공적인 모델의 학습을 저해할 수 있다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b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b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  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차원이 학습 데이터 개수만큼 올라가면 성능이 급격히 떨어지고</a:t>
            </a:r>
            <a:b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  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변수의 개수가 학습 데이터보다 많아지면 학습된 모델은 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     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전혀 새로운 데이터를 설명하지 못하게 된다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</a:p>
          <a:p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얼굴 이미지에서 얼굴을 식별 가능하게 할</a:t>
            </a:r>
            <a:b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</a:b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변환 기본 함수를 찾는 것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34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고딕15" panose="02020600000000000000" pitchFamily="18" charset="-127"/>
                <a:ea typeface="a고딕15" panose="02020600000000000000" pitchFamily="18" charset="-127"/>
              </a:rPr>
              <a:t>1. INTRODUCTION</a:t>
            </a:r>
            <a:endParaRPr lang="ko-KR" altLang="en-US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14248E-92A0-4541-98C4-981F6694B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59" y="2238335"/>
            <a:ext cx="8338882" cy="443152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FD0CD9B-9259-4597-B39A-CAE6F02D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Linear Regression Classification Algorithm</a:t>
            </a:r>
            <a:endParaRPr lang="ko-KR" altLang="en-US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13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고딕15" panose="02020600000000000000" pitchFamily="18" charset="-127"/>
                <a:ea typeface="a고딕15" panose="02020600000000000000" pitchFamily="18" charset="-127"/>
              </a:rPr>
              <a:t>2. LINEAR REGESSION FOR FACE RECOGNITION</a:t>
            </a:r>
            <a:endParaRPr lang="ko-KR" altLang="en-US" sz="3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02743D6-A166-4A50-A996-573E162F0333}"/>
              </a:ext>
            </a:extLst>
          </p:cNvPr>
          <p:cNvGrpSpPr/>
          <p:nvPr/>
        </p:nvGrpSpPr>
        <p:grpSpPr>
          <a:xfrm>
            <a:off x="1532073" y="1690688"/>
            <a:ext cx="9127854" cy="2385182"/>
            <a:chOff x="2408244" y="1690688"/>
            <a:chExt cx="9127854" cy="23851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BC2E45A-D0DF-490A-8E0C-FF8B30938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969"/>
            <a:stretch/>
          </p:blipFill>
          <p:spPr>
            <a:xfrm>
              <a:off x="2408244" y="3164990"/>
              <a:ext cx="9127854" cy="91088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E76A08B-8D04-46D7-B4F2-5C495A32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1761" y="1690688"/>
              <a:ext cx="4539327" cy="77056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9943CD-4962-4041-ABFB-DE2F797EE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7680" y="2481550"/>
              <a:ext cx="3684217" cy="64504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DC8CA5A-B2B0-48B5-8802-36D11AD1EBB2}"/>
              </a:ext>
            </a:extLst>
          </p:cNvPr>
          <p:cNvGrpSpPr/>
          <p:nvPr/>
        </p:nvGrpSpPr>
        <p:grpSpPr>
          <a:xfrm>
            <a:off x="2705603" y="5032354"/>
            <a:ext cx="6780795" cy="1414608"/>
            <a:chOff x="3439415" y="4560406"/>
            <a:chExt cx="6780795" cy="141460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C41CF46-2B86-4DD4-AB49-9AF2EB0A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07243" y="4560406"/>
              <a:ext cx="1845138" cy="64504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3B979E4-47F3-4F5F-8308-FAE649144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r="2256" b="4431"/>
            <a:stretch/>
          </p:blipFill>
          <p:spPr>
            <a:xfrm>
              <a:off x="3439415" y="5144113"/>
              <a:ext cx="6780795" cy="830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377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고딕15" panose="02020600000000000000" pitchFamily="18" charset="-127"/>
                <a:ea typeface="a고딕15" panose="02020600000000000000" pitchFamily="18" charset="-127"/>
              </a:rPr>
              <a:t>2. LINEAR REGESSION FOR FACE RECOGNITION</a:t>
            </a:r>
            <a:endParaRPr lang="ko-KR" altLang="en-US" sz="3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374E14-52EF-4BD6-9ABA-9485B413F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343" b="2468"/>
          <a:stretch/>
        </p:blipFill>
        <p:spPr>
          <a:xfrm>
            <a:off x="2130089" y="4043054"/>
            <a:ext cx="7931822" cy="222795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F63B8E-5471-49AA-8630-B869E91EB091}"/>
              </a:ext>
            </a:extLst>
          </p:cNvPr>
          <p:cNvGrpSpPr/>
          <p:nvPr/>
        </p:nvGrpSpPr>
        <p:grpSpPr>
          <a:xfrm>
            <a:off x="3371315" y="1682410"/>
            <a:ext cx="6094516" cy="2048226"/>
            <a:chOff x="3371315" y="1682410"/>
            <a:chExt cx="6094516" cy="204822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F8E4E6-5CE2-4FB1-921E-6D6FF17916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563" b="11661"/>
            <a:stretch/>
          </p:blipFill>
          <p:spPr>
            <a:xfrm>
              <a:off x="3371315" y="2965821"/>
              <a:ext cx="6094516" cy="76481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D93183C-FBCB-4AC3-8459-FE9F904D9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0061" y="1682410"/>
              <a:ext cx="1777024" cy="622607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4ECE062-9949-4D79-BCD7-218A4E253636}"/>
                </a:ext>
              </a:extLst>
            </p:cNvPr>
            <p:cNvGrpSpPr/>
            <p:nvPr/>
          </p:nvGrpSpPr>
          <p:grpSpPr>
            <a:xfrm>
              <a:off x="5258454" y="2324115"/>
              <a:ext cx="2320239" cy="622607"/>
              <a:chOff x="4546828" y="2703782"/>
              <a:chExt cx="2320239" cy="62260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5C5647F-25F2-49E6-BEB7-D73308183E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1676" y="2703782"/>
                <a:ext cx="1516897" cy="622607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1CD0D2D0-AE42-41D5-8CEF-6CF78D3961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8" t="30920" r="76108" b="23607"/>
              <a:stretch/>
            </p:blipFill>
            <p:spPr>
              <a:xfrm>
                <a:off x="4546828" y="2753896"/>
                <a:ext cx="487528" cy="3936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9F328888-1933-4204-88B4-8B75C15810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8" t="30920" r="76108" b="23607"/>
              <a:stretch/>
            </p:blipFill>
            <p:spPr>
              <a:xfrm>
                <a:off x="6379539" y="2788743"/>
                <a:ext cx="487528" cy="393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3116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고딕15" panose="02020600000000000000" pitchFamily="18" charset="-127"/>
                <a:ea typeface="a고딕15" panose="02020600000000000000" pitchFamily="18" charset="-127"/>
              </a:rPr>
              <a:t>2. LINEAR REGESSION FOR FACE RECOGNITION</a:t>
            </a:r>
            <a:endParaRPr lang="ko-KR" altLang="en-US" sz="3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6152EA-87A6-426B-AC48-396558072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27" r="2132" b="24410"/>
          <a:stretch/>
        </p:blipFill>
        <p:spPr>
          <a:xfrm>
            <a:off x="1505283" y="2642165"/>
            <a:ext cx="9181434" cy="7966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D2B47E-BD5A-4727-A337-BF78208719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343" b="2340"/>
          <a:stretch/>
        </p:blipFill>
        <p:spPr>
          <a:xfrm>
            <a:off x="2115612" y="3701846"/>
            <a:ext cx="7960776" cy="11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8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고딕15" panose="02020600000000000000" pitchFamily="18" charset="-127"/>
                <a:ea typeface="a고딕15" panose="02020600000000000000" pitchFamily="18" charset="-127"/>
              </a:rPr>
              <a:t>2. LINEAR REGESSION FOR FACE RECOGNITION</a:t>
            </a:r>
            <a:endParaRPr lang="ko-KR" altLang="en-US" sz="36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1970C-E3FB-4272-9966-95DA4E67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Modular Approach for the LRC Algorithm</a:t>
            </a: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부분적으로 가려진 얼굴을 식별하는 문제를 위함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A4BCD7-34D7-4CF2-987F-31F8054411EE}"/>
              </a:ext>
            </a:extLst>
          </p:cNvPr>
          <p:cNvGrpSpPr/>
          <p:nvPr/>
        </p:nvGrpSpPr>
        <p:grpSpPr>
          <a:xfrm>
            <a:off x="6899275" y="1681163"/>
            <a:ext cx="5000625" cy="4640262"/>
            <a:chOff x="7191375" y="1380331"/>
            <a:chExt cx="5000625" cy="464026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18DDB6-5E48-4791-913B-5C38EDBC27E7}"/>
                </a:ext>
              </a:extLst>
            </p:cNvPr>
            <p:cNvGrpSpPr/>
            <p:nvPr/>
          </p:nvGrpSpPr>
          <p:grpSpPr>
            <a:xfrm>
              <a:off x="7191375" y="1380331"/>
              <a:ext cx="5000625" cy="4097337"/>
              <a:chOff x="1026088" y="2645134"/>
              <a:chExt cx="5000625" cy="409733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29F55E23-ABA9-4233-92E6-38E94EAC0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5388" y="2645134"/>
                <a:ext cx="4181475" cy="51435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80FA65C-35EE-47C9-BEA7-DEBFAE214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088" y="3037246"/>
                <a:ext cx="5000625" cy="3705225"/>
              </a:xfrm>
              <a:prstGeom prst="rect">
                <a:avLst/>
              </a:prstGeom>
            </p:spPr>
          </p:pic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4E40787-7A88-4292-8747-C52155349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1175" y="5477668"/>
              <a:ext cx="3990975" cy="54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43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고딕15" panose="02020600000000000000" pitchFamily="18" charset="-127"/>
                <a:ea typeface="a고딕15" panose="02020600000000000000" pitchFamily="18" charset="-127"/>
              </a:rPr>
              <a:t>3. EXPERIMENTAL RESULTS</a:t>
            </a:r>
            <a:endParaRPr lang="ko-KR" altLang="en-US" sz="4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1970C-E3FB-4272-9966-95DA4E67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AT &amp; T Database</a:t>
            </a:r>
          </a:p>
          <a:p>
            <a:pPr lvl="1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10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개의 이미지가 있는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40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개의 피사체로 구성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미소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/</a:t>
            </a:r>
            <a:r>
              <a:rPr lang="ko-KR" altLang="en-US" sz="20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미소없음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/</a:t>
            </a:r>
            <a:r>
              <a:rPr lang="ko-KR" altLang="en-US" sz="20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눈을감음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/</a:t>
            </a:r>
            <a:r>
              <a:rPr lang="ko-KR" altLang="en-US" sz="20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눈을뜸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/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안경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/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안경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X</a:t>
            </a: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얼굴의 최대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20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도 회전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6F03EB-8B4D-4787-9993-37258A59C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623888"/>
            <a:ext cx="4638675" cy="2133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1B6173-00F4-42C2-9A6D-CF5414A98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873" y="3016251"/>
            <a:ext cx="5579376" cy="33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C59A-8D36-4CF7-A77D-7FB741D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2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고딕15" panose="02020600000000000000" pitchFamily="18" charset="-127"/>
                <a:ea typeface="a고딕15" panose="02020600000000000000" pitchFamily="18" charset="-127"/>
              </a:rPr>
              <a:t>3. EXPERIMENTAL RESULTS</a:t>
            </a:r>
            <a:endParaRPr lang="ko-KR" altLang="en-US" sz="40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1970C-E3FB-4272-9966-95DA4E67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Georgia Tech (GT) Database</a:t>
            </a:r>
          </a:p>
          <a:p>
            <a:pPr lvl="1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15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개의 이미지가 있는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50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명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포즈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표정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배경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조명등의 변화가 있음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lvl="1"/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처음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8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개의 이미지는 훈련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이후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7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개 이미지로 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EEBDD9-0EBB-44BF-BD34-3ED5F5B0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564" y="681037"/>
            <a:ext cx="3620835" cy="24638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E87398-CCCE-4715-BE89-51BFC9DBB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240" y="3429000"/>
            <a:ext cx="10471710" cy="179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2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542</Words>
  <Application>Microsoft Office PowerPoint</Application>
  <PresentationFormat>와이드스크린</PresentationFormat>
  <Paragraphs>127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a고딕13</vt:lpstr>
      <vt:lpstr>a고딕15</vt:lpstr>
      <vt:lpstr>맑은 고딕</vt:lpstr>
      <vt:lpstr>Arial</vt:lpstr>
      <vt:lpstr>Office 테마</vt:lpstr>
      <vt:lpstr>Linear Regression for Face Recognition</vt:lpstr>
      <vt:lpstr>1. INTRODUCTION</vt:lpstr>
      <vt:lpstr>1. INTRODUCTION</vt:lpstr>
      <vt:lpstr>2. LINEAR REGESSION FOR FACE RECOGNITION</vt:lpstr>
      <vt:lpstr>2. LINEAR REGESSION FOR FACE RECOGNITION</vt:lpstr>
      <vt:lpstr>2. LINEAR REGESSION FOR FACE RECOGNITION</vt:lpstr>
      <vt:lpstr>2. LINEAR REGESSION FOR FACE RECOGNITION</vt:lpstr>
      <vt:lpstr>3. EXPERIMENTAL RESULTS</vt:lpstr>
      <vt:lpstr>3. EXPERIMENTAL RESULTS</vt:lpstr>
      <vt:lpstr>3. EXPERIMENTAL RESULTS</vt:lpstr>
      <vt:lpstr>3. EXPERIMENTAL RESULTS</vt:lpstr>
      <vt:lpstr>3. EXPERIMENTAL RESULTS</vt:lpstr>
      <vt:lpstr>3. EXPERIMENTAL RESULTS</vt:lpstr>
      <vt:lpstr>3. EXPERIMENTAL RESULTS</vt:lpstr>
      <vt:lpstr>4. CONCLUSION</vt:lpstr>
      <vt:lpstr>Q &amp; A</vt:lpstr>
      <vt:lpstr>부가설명</vt:lpstr>
      <vt:lpstr>부가설명</vt:lpstr>
      <vt:lpstr>부가설명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for Face Recognition</dc:title>
  <dc:creator>임수빈</dc:creator>
  <cp:lastModifiedBy>임수빈</cp:lastModifiedBy>
  <cp:revision>40</cp:revision>
  <cp:lastPrinted>2020-07-16T05:21:31Z</cp:lastPrinted>
  <dcterms:created xsi:type="dcterms:W3CDTF">2020-07-15T06:11:19Z</dcterms:created>
  <dcterms:modified xsi:type="dcterms:W3CDTF">2020-07-16T06:05:59Z</dcterms:modified>
</cp:coreProperties>
</file>