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66" r:id="rId3"/>
    <p:sldId id="290" r:id="rId4"/>
    <p:sldId id="309" r:id="rId5"/>
    <p:sldId id="310" r:id="rId6"/>
    <p:sldId id="312" r:id="rId7"/>
    <p:sldId id="307" r:id="rId8"/>
    <p:sldId id="308" r:id="rId9"/>
    <p:sldId id="301" r:id="rId10"/>
    <p:sldId id="302" r:id="rId11"/>
    <p:sldId id="306" r:id="rId12"/>
    <p:sldId id="304" r:id="rId13"/>
    <p:sldId id="305" r:id="rId14"/>
    <p:sldId id="265" r:id="rId15"/>
    <p:sldId id="291" r:id="rId16"/>
    <p:sldId id="295" r:id="rId17"/>
    <p:sldId id="296" r:id="rId18"/>
    <p:sldId id="298" r:id="rId19"/>
    <p:sldId id="313" r:id="rId20"/>
    <p:sldId id="299" r:id="rId21"/>
    <p:sldId id="300" r:id="rId22"/>
    <p:sldId id="263" r:id="rId23"/>
    <p:sldId id="270" r:id="rId24"/>
    <p:sldId id="279" r:id="rId25"/>
    <p:sldId id="274" r:id="rId26"/>
    <p:sldId id="275" r:id="rId27"/>
    <p:sldId id="276" r:id="rId28"/>
    <p:sldId id="280" r:id="rId29"/>
    <p:sldId id="285" r:id="rId30"/>
    <p:sldId id="283" r:id="rId31"/>
    <p:sldId id="286" r:id="rId32"/>
    <p:sldId id="315" r:id="rId33"/>
    <p:sldId id="287" r:id="rId34"/>
    <p:sldId id="288" r:id="rId35"/>
    <p:sldId id="289" r:id="rId36"/>
  </p:sldIdLst>
  <p:sldSz cx="12192000" cy="6858000"/>
  <p:notesSz cx="6797675" cy="9928225"/>
  <p:embeddedFontLst>
    <p:embeddedFont>
      <p:font typeface="a고딕13" panose="02020600000000000000" pitchFamily="18" charset="-127"/>
      <p:regular r:id="rId38"/>
    </p:embeddedFont>
    <p:embeddedFont>
      <p:font typeface="a고딕15" panose="02020600000000000000" pitchFamily="18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Cambria Math" panose="02040503050406030204" pitchFamily="18" charset="0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수빈" initials="임" lastIdx="1" clrIdx="0">
    <p:extLst>
      <p:ext uri="{19B8F6BF-5375-455C-9EA6-DF929625EA0E}">
        <p15:presenceInfo xmlns:p15="http://schemas.microsoft.com/office/powerpoint/2012/main" userId="S::tn12qls@sju.ac.kr::b6f55580-21ca-44bf-8882-6d38f77eb5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7" autoAdjust="0"/>
    <p:restoredTop sz="83224" autoAdjust="0"/>
  </p:normalViewPr>
  <p:slideViewPr>
    <p:cSldViewPr snapToGrid="0">
      <p:cViewPr varScale="1">
        <p:scale>
          <a:sx n="68" d="100"/>
          <a:sy n="68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6AA95-3DA9-48DE-862C-428685689042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05750-8D83-4EE0-9C0C-7BAB4992E9C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35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.kr/books?id=HNaaDwAAQBAJ&amp;pg=PA40&amp;lpg=PA40&amp;dq=cross+entropy+error+%EA%B3%84%EC%B8%B5&amp;source=bl&amp;ots=9S4ITlkyiP&amp;sig=ACfU3U0kCYWt_U_TqDRno90kw2tI-4FhzA&amp;hl=ko&amp;sa=X&amp;ved=2ahUKEwj3i_bH5sPqAhVryIsBHf1MCVgQ6AEwAHoECAoQAQ#v=onepage&amp;q=cross%20entropy%20error%20%EA%B3%84%EC%B8%B5&amp;f=fals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ooks.google.co.kr/books?id=SM9KDwAAQBAJ&amp;pg=PA294&amp;lpg=PA294&amp;dq=cross+entropy+error+%EA%B3%84%EC%B8%B5&amp;source=bl&amp;ots=z_KJtKUKUl&amp;sig=ACfU3U1Ovnrp_GFMpRCG1wtqAnTkPwKq1A&amp;hl=ko&amp;sa=X&amp;ved=2ahUKEwj3i_bH5sPqAhVryIsBHf1MCVgQ6AEwAXoECAkQAQ#v=onepage&amp;q=cross%20entropy%20error%20%EA%B3%84%EC%B8%B5&amp;f=fals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05750-8D83-4EE0-9C0C-7BAB4992E9C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385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05750-8D83-4EE0-9C0C-7BAB4992E9C3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397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05750-8D83-4EE0-9C0C-7BAB4992E9C3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10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05750-8D83-4EE0-9C0C-7BAB4992E9C3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359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05750-8D83-4EE0-9C0C-7BAB4992E9C3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315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05750-8D83-4EE0-9C0C-7BAB4992E9C3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657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05750-8D83-4EE0-9C0C-7BAB4992E9C3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194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05750-8D83-4EE0-9C0C-7BAB4992E9C3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31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books.google.co.kr/books?id=HNaaDwAAQBAJ&amp;pg=PA40&amp;lpg=PA40&amp;dq=cross+entropy+error+%EA%B3%84%EC%B8%B5&amp;source=bl&amp;ots=9S4ITlkyiP&amp;sig=ACfU3U0kCYWt_U_TqDRno90kw2tI-4FhzA&amp;hl=ko&amp;sa=X&amp;ved=2ahUKEwj3i_bH5sPqAhVryIsBHf1MCVgQ6AEwAHoECAoQAQ#v=onepage&amp;q=cross%20entropy%20error%20%EA%B3%84%EC%B8%B5&amp;f=false</a:t>
            </a:r>
            <a:endParaRPr lang="ko-KR" altLang="en-US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hlinkClick r:id="rId4"/>
              </a:rPr>
              <a:t>https://books.google.co.kr/books?id=SM9KDwAAQBAJ&amp;pg=PA294&amp;lpg=PA294&amp;dq=cross+entropy+error+%EA%B3%84%EC%B8%B5&amp;source=bl&amp;ots=z_KJtKUKUl&amp;sig=ACfU3U1Ovnrp_GFMpRCG1wtqAnTkPwKq1A&amp;hl=ko&amp;sa=X&amp;ved=2ahUKEwj3i_bH5sPqAhVryIsBHf1MCVgQ6AEwAXoECAkQAQ#v=onepage&amp;q=cross%20entropy%20error%20%EA%B3%84%EC%B8%B5&amp;f=false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05750-8D83-4EE0-9C0C-7BAB4992E9C3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78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05750-8D83-4EE0-9C0C-7BAB4992E9C3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12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05750-8D83-4EE0-9C0C-7BAB4992E9C3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336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RR</a:t>
            </a:r>
            <a:r>
              <a:rPr lang="ko-KR" altLang="en-US" dirty="0"/>
              <a:t>간격을 통해 심박수를 알 수 있음</a:t>
            </a:r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는 심장의 수축 </a:t>
            </a:r>
            <a:r>
              <a:rPr lang="en-US" altLang="ko-KR" dirty="0"/>
              <a:t>QRS</a:t>
            </a:r>
            <a:r>
              <a:rPr lang="ko-KR" altLang="en-US" dirty="0"/>
              <a:t>심방의 이완</a:t>
            </a:r>
            <a:r>
              <a:rPr lang="en-US" altLang="ko-KR" dirty="0"/>
              <a:t>, T</a:t>
            </a:r>
            <a:r>
              <a:rPr lang="ko-KR" altLang="en-US" dirty="0"/>
              <a:t>파는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05750-8D83-4EE0-9C0C-7BAB4992E9C3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15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</a:t>
            </a:r>
            <a:r>
              <a:rPr lang="ko-KR" altLang="en-US" dirty="0"/>
              <a:t>수면은 </a:t>
            </a:r>
            <a:r>
              <a:rPr lang="en-US" altLang="ko-KR" dirty="0"/>
              <a:t>Rapid eye movement</a:t>
            </a:r>
            <a:r>
              <a:rPr lang="ko-KR" altLang="en-US" dirty="0"/>
              <a:t>의 약자로 빠른 동공운동을 하는 수면 상태이다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비램수면은 대뇌의 피로가 풀리는 잠으로 비</a:t>
            </a:r>
            <a:r>
              <a:rPr lang="en-US" altLang="ko-KR" dirty="0"/>
              <a:t>RAM</a:t>
            </a:r>
            <a:r>
              <a:rPr lang="ko-KR" altLang="en-US" dirty="0"/>
              <a:t> </a:t>
            </a:r>
            <a:r>
              <a:rPr lang="en-US" altLang="ko-KR" dirty="0"/>
              <a:t>1~4</a:t>
            </a:r>
            <a:r>
              <a:rPr lang="ko-KR" altLang="en-US" dirty="0"/>
              <a:t>단계가 이뤄진 후 </a:t>
            </a:r>
            <a:r>
              <a:rPr lang="en-US" altLang="ko-KR" dirty="0"/>
              <a:t>RAM</a:t>
            </a:r>
            <a:r>
              <a:rPr lang="ko-KR" altLang="en-US" dirty="0"/>
              <a:t>수면 단계로 넘어가며 이를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EEG</a:t>
            </a:r>
            <a:r>
              <a:rPr lang="ko-KR" altLang="en-US" dirty="0"/>
              <a:t> 진폭은 비램수면에서 비교적 크다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05750-8D83-4EE0-9C0C-7BAB4992E9C3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547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05750-8D83-4EE0-9C0C-7BAB4992E9C3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23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05750-8D83-4EE0-9C0C-7BAB4992E9C3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54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05750-8D83-4EE0-9C0C-7BAB4992E9C3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34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92C8-88F2-433E-8010-CD715449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624EB-98A9-4477-B3EB-2FDE488B6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A3506-3A61-4A3E-92DB-8E6DC79C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BE7A-5856-4331-9A78-647C0535BF88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537D3-E439-44CF-B8EE-50D02E3D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4587A-C13F-4B16-8D40-BFA0C6A4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0CDF-9AB7-4157-86BE-0112D54494E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57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A1638-FAE8-40FB-9554-DBC020DA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05F35-4840-436C-8E89-C799DC5AE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E3D4E-008B-4056-AF27-5DF365CE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BE7A-5856-4331-9A78-647C0535BF88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CD7F7-618B-40EF-8FA3-48E8BB16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82AF0-416A-4493-88E9-9A1B8C5D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0CDF-9AB7-4157-86BE-0112D54494E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7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4CEFD-4C08-4D28-8BB6-F69982973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41B46-C074-43BE-BD50-7797DD648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48F8C-11E3-4B95-88E7-FE423C2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BE7A-5856-4331-9A78-647C0535BF88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9074-D6A6-4BD3-9A97-4A9D6DD9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8BF7F-4649-4E01-BE2B-5CA2D668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0CDF-9AB7-4157-86BE-0112D54494E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84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F16DD-F431-492D-9247-83F603DD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89D8D-CA25-4E4A-B6C7-0BAFCDB14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4D460-9023-4E21-9D23-F52FBA8A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BE7A-5856-4331-9A78-647C0535BF88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8EEA7-7C5A-41A6-B9B1-CF8364C6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AB9E5-CF49-4D72-8AD2-C657E17A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0CDF-9AB7-4157-86BE-0112D54494E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17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139A-5FC1-4471-9691-2990D74D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03D31-CD7E-42E6-89D2-0DCF64FD9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F47D6-497D-4E1B-862E-B6078C61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BE7A-5856-4331-9A78-647C0535BF88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66740-965C-48B1-BD83-B3F85542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7F2EF-2250-4DBA-8902-81CE0965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0CDF-9AB7-4157-86BE-0112D54494E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55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1EA46-53F0-4D2E-950C-9BB7785E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70884-0661-404D-A440-15BB62A73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CF554-AAD1-4422-84E7-4EFCD2577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CBC52-D086-4282-A041-AC5F61AF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BE7A-5856-4331-9A78-647C0535BF88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82558-7ADA-4E46-B65B-337ADCBC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220FE7-6E10-4FA8-9660-CB8B5860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0CDF-9AB7-4157-86BE-0112D54494E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62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2D6FD-CDC6-4427-8165-DA1618F7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C774C3-0698-4F60-97C5-FDB49AE39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1BA9E-243E-4950-9E6B-578C8BE2E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523CD8-8132-4F74-BAB4-5C483FDAA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670F40-236D-4FCF-9725-416FBA803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281844-3AA7-4220-B047-532B82EB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BE7A-5856-4331-9A78-647C0535BF88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1E93E3-CB05-4087-9F08-9E398B0D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8FDDFC-11A9-4858-945B-86689F62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0CDF-9AB7-4157-86BE-0112D54494E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32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D2DE8-145A-4AAF-8480-C129A628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20F73C-E956-4365-A645-FE5BB14A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BE7A-5856-4331-9A78-647C0535BF88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582C2A-B4B5-45FF-AA42-2880E550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112873-CBD7-42A3-B307-B4BF5CDF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0CDF-9AB7-4157-86BE-0112D54494E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80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6CAF51-7BCC-44FF-AFCC-ADEF2A43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BE7A-5856-4331-9A78-647C0535BF88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5345B1-EF6F-4A6B-A745-7CBBFADA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8AEE2-E260-4E4D-8909-7E8425AD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0CDF-9AB7-4157-86BE-0112D54494E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46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8F621-8E70-44C2-9DA6-4446099B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D76B5-8FA4-400B-8476-685B6E9D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517FC-6DEE-4D9D-A375-22AB32BA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8B456-958A-4E36-A526-D5AE78EA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BE7A-5856-4331-9A78-647C0535BF88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425F1-CA0C-4D30-B7E1-587DF6C9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931F02-A6E6-4AC2-9707-06F5F9FC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0CDF-9AB7-4157-86BE-0112D54494E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0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F645E-F83D-4BEF-B452-EDF4BD2E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EE3219-6FB5-4B88-9BA8-D40DB73FA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6AEBC-FBE6-4011-84AE-BFAFB4082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AE82E-0842-4C8A-8BBA-FC6C5A66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BE7A-5856-4331-9A78-647C0535BF88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22E2D-F045-4BC6-93CA-AEF7C997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6C732-484C-431F-9E8E-54AF5F56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0CDF-9AB7-4157-86BE-0112D54494E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55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402F52-717D-4AC8-90AD-C75399E7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8371D-A71C-4F30-8707-186560023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F6C95-F8D4-4DBA-959B-3AFC8E6C6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9BE7A-5856-4331-9A78-647C0535BF88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D96F0-F8E7-42CE-B5D2-B289BA614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BB196-E914-4576-AF91-F2A57F663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60CDF-9AB7-4157-86BE-0112D54494E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08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niew.github.io/12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abstract/document/8031211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rkpgmr.tistory.com/17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tsgo.github.io/deep%20learning/2017/05/14/backprop/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11470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208521618300949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aver.com/PostView.nhn?blogId=parkjongbin7&amp;logNo=221459302986&amp;from=search&amp;redirect=Log&amp;widgetTypeCall=true&amp;directAccess=fals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lalavio/220675757042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hyperlink" Target="https://www.sciencedirect.com/science/article/pii/S1063520316000129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hyperlink" Target="https://www.sciencedirect.com/science/article/pii/S0370157306004066" TargetMode="External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hyperlink" Target="https://ieeexplore.ieee.org/document/7434608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3months.tistory.com/321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0925231216315533" TargetMode="External"/><Relationship Id="rId5" Type="http://schemas.openxmlformats.org/officeDocument/2006/relationships/hyperlink" Target="https://excelsior-cjh.tistory.com/187" TargetMode="External"/><Relationship Id="rId4" Type="http://schemas.openxmlformats.org/officeDocument/2006/relationships/hyperlink" Target="https://en.wikipedia.org/wiki/Autoencoder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abstract/document/851223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1AF64-7215-4D6F-BFA9-1E5A55F13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딥러닝 세미나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18C763-BA27-4B72-96FB-A4E7328F5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DNN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78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7FA254-0D54-4487-AB35-A3C18A3C0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두 그룹에서 </a:t>
                </a: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EEG 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수집 후 </a:t>
                </a: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RP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와 관련하여 </a:t>
                </a: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feature 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추출</a:t>
                </a:r>
                <a:endParaRPr lang="en-US" altLang="ko-KR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a고딕13" panose="02020600000000000000" pitchFamily="18" charset="-127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a고딕13" panose="02020600000000000000" pitchFamily="18" charset="-127"/>
                      </a:rPr>
                      <m:t>,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a고딕13" panose="02020600000000000000" pitchFamily="18" charset="-127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a고딕13" panose="02020600000000000000" pitchFamily="18" charset="-127"/>
                      </a:rPr>
                      <m:t>,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a고딕13" panose="02020600000000000000" pitchFamily="18" charset="-127"/>
                      </a:rPr>
                      <m:t>𝛽</m:t>
                    </m:r>
                  </m:oMath>
                </a14:m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 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의 세가지 주파수 범위를 각각 정규화 진행</a:t>
                </a:r>
                <a:endParaRPr lang="en-US" altLang="ko-KR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endParaRPr lang="en-US" altLang="ko-KR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hidden layer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의 수를 </a:t>
                </a: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1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개 </a:t>
                </a: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~ 4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개로 나눠 평가 </a:t>
                </a: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(4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가지 유형</a:t>
                </a: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)</a:t>
                </a:r>
              </a:p>
              <a:p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hyperbolic tangent sigmoid 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활성화 함수 사용</a:t>
                </a:r>
                <a:endParaRPr lang="en-US" altLang="ko-KR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endParaRPr lang="en-US" altLang="ko-KR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정확한 분류율</a:t>
                </a: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(CCR), 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진단 결과를 통해 검증</a:t>
                </a:r>
                <a:endParaRPr lang="en-US" altLang="ko-KR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7FA254-0D54-4487-AB35-A3C18A3C0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62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FA254-0D54-4487-AB35-A3C18A3C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hyperbolic tangent sigmoid</a:t>
            </a:r>
          </a:p>
          <a:p>
            <a:pPr lvl="1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쌍곡선 함수로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sigmoid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를 변환해서 얻을 수 있음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sigmoid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의 최적화 과정이 느려 지는 문제 해결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5602" name="Picture 2" descr="tanh">
            <a:extLst>
              <a:ext uri="{FF2B5EF4-FFF2-40B4-BE49-F238E27FC236}">
                <a16:creationId xmlns:a16="http://schemas.microsoft.com/office/drawing/2014/main" id="{AD67000F-CC6B-47F8-982D-D68CA7D4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86" y="3260188"/>
            <a:ext cx="5159213" cy="327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7520E5-868E-45F6-ACC6-641AB5D2C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29" y="3597359"/>
            <a:ext cx="4274229" cy="26024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FE6F55E-5FEF-4EE4-92F0-B44EDB140B6F}"/>
              </a:ext>
            </a:extLst>
          </p:cNvPr>
          <p:cNvSpPr/>
          <p:nvPr/>
        </p:nvSpPr>
        <p:spPr>
          <a:xfrm>
            <a:off x="8942892" y="6476368"/>
            <a:ext cx="3033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https://reniew.github.io/12/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1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3. Result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23554" name="Picture 2" descr="&#10;-숨겨진 계층의 수를 1에서 4로 바꾸는 4 개의 다른 신경망 기반 분류기의 구성.  각 계층에 대한 숨겨진 노드의 수는 신경망이 가장 많은 수의 주제를 진단하는 것으로 표시되었습니다.&#10;&#10;">
            <a:extLst>
              <a:ext uri="{FF2B5EF4-FFF2-40B4-BE49-F238E27FC236}">
                <a16:creationId xmlns:a16="http://schemas.microsoft.com/office/drawing/2014/main" id="{23A1107D-6FCB-46D3-89B3-572A390C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21" y="33520"/>
            <a:ext cx="6824479" cy="682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FA254-0D54-4487-AB35-A3C18A3C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8538" cy="4351338"/>
          </a:xfrm>
        </p:spPr>
        <p:txBody>
          <a:bodyPr/>
          <a:lstStyle/>
          <a:p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신경망의 깊이가 다양해짐에</a:t>
            </a:r>
            <a:b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따라 정확하게 검출된 대상의</a:t>
            </a:r>
            <a:b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수도 다양해졌음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35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3. Result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FA254-0D54-4487-AB35-A3C18A3C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얕은 신경망에서의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CCR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은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50%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미만이 많음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DNN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을 사용한 경우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CCR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의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50%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이상 달성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Hidden Layer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가 증가함에 따라 성능 개선</a:t>
            </a:r>
            <a:b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하지만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4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개가 되었을 때는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over-fitting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발생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A2444817-D8D6-4B33-AB82-E9C3DE48D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0"/>
            <a:ext cx="4549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23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92A41-2439-491D-820C-DDCAE9C77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6036"/>
            <a:ext cx="9144000" cy="238592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Automated EEG-Based Epileptic Seizure Detection Using Deep Neural Networks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BF7533-4EED-433B-A37F-5F295BBE187E}"/>
              </a:ext>
            </a:extLst>
          </p:cNvPr>
          <p:cNvSpPr/>
          <p:nvPr/>
        </p:nvSpPr>
        <p:spPr>
          <a:xfrm>
            <a:off x="6241460" y="6488668"/>
            <a:ext cx="595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https://ieeexplore.ieee.org/abstract/document/8031211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94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1. Introduction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FA254-0D54-4487-AB35-A3C18A3C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간질 발작 모니터링에는 장기간의 많은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EEG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신호가 필요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간질 발작을 감지하기 위해서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EEG data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set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에는 불균형이 존재함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발작이 아닌 상태에서 발작 상태의 뇌파가 기록되기도 한다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Ex)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발작 전후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1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분 이내가 아닌 발작 데이터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DNN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을 사용하여 높은 정확도로 간질 발작을 자동으로 감지 시도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5362" name="Picture 2" descr="1. 제안 된 모델의 전체적인 모습.">
            <a:extLst>
              <a:ext uri="{FF2B5EF4-FFF2-40B4-BE49-F238E27FC236}">
                <a16:creationId xmlns:a16="http://schemas.microsoft.com/office/drawing/2014/main" id="{1C7E5F12-8C5A-4F92-B6AA-89AE922F4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075" y="5558849"/>
            <a:ext cx="6237849" cy="123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08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FA254-0D54-4487-AB35-A3C18A3C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EEG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신호는 고유한 대역폭으로 분류된다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EEG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신호의 스펙트럼 밀도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(PSD)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를 계산하여 발작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/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비 발작 분류</a:t>
            </a:r>
            <a:b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b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10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초 간격으로 나눠 푸리에 변환을 적용하여 결과를 주파수 대역에 맞게 그룹화 후 전체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spectral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power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로 나눠서 정규화 진행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B6C80B-BFCE-4843-94B1-BC484336336D}"/>
              </a:ext>
            </a:extLst>
          </p:cNvPr>
          <p:cNvGrpSpPr/>
          <p:nvPr/>
        </p:nvGrpSpPr>
        <p:grpSpPr>
          <a:xfrm>
            <a:off x="2717629" y="4296950"/>
            <a:ext cx="6756742" cy="1162050"/>
            <a:chOff x="3895725" y="4170338"/>
            <a:chExt cx="6756742" cy="11620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82230D7-4400-4D9F-B3D3-3FF1F7388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5725" y="4351313"/>
              <a:ext cx="4400550" cy="8001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04D0DF7-CCCF-4563-A9D9-DB880ABE9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0792" y="4170338"/>
              <a:ext cx="1971675" cy="116205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Methodology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10244" name="Picture 4" descr="표 I">
            <a:extLst>
              <a:ext uri="{FF2B5EF4-FFF2-40B4-BE49-F238E27FC236}">
                <a16:creationId xmlns:a16="http://schemas.microsoft.com/office/drawing/2014/main" id="{F201F32E-CBC6-48C0-ABE6-CD62C680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98" y="2377514"/>
            <a:ext cx="922860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57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Methodology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FA254-0D54-4487-AB35-A3C18A3C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2192"/>
            <a:ext cx="10515600" cy="14338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푸리에 변환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(Fourier transform)</a:t>
            </a:r>
          </a:p>
          <a:p>
            <a:pPr marL="0" indent="0">
              <a:buNone/>
            </a:pP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 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임의의 입력 신호를 다양한 주파수를 갖는 주기함수들의 합으로 </a:t>
            </a:r>
            <a:b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  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분해하여 표현 하는 것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1F0E8EE-3C92-43E8-87B2-3685303DB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188" y="1825625"/>
            <a:ext cx="44767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38FD188-AA02-4C26-8F17-FDD27A41B1B6}"/>
              </a:ext>
            </a:extLst>
          </p:cNvPr>
          <p:cNvSpPr/>
          <p:nvPr/>
        </p:nvSpPr>
        <p:spPr>
          <a:xfrm>
            <a:off x="8576138" y="6435239"/>
            <a:ext cx="361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https://darkpgmr.tistory.com/171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53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FA254-0D54-4487-AB35-A3C18A3C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Hidden layer l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의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vector v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는 다음과 같이 계산된다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0" indent="0">
              <a:buNone/>
            </a:pPr>
            <a:endParaRPr lang="en-US" altLang="ko-KR" sz="3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활성화 함수로는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 sigmoid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함수를 사용했다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Methodology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A3DFE4-904C-4B78-BABB-8EDA5B2E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38" y="2402059"/>
            <a:ext cx="5310319" cy="8370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8F77AF-78BE-466F-B1DE-8C46077F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702" y="4047637"/>
            <a:ext cx="2741295" cy="13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AAFEB9A-BB86-4239-928C-B3C17E7BC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30" y="1293637"/>
            <a:ext cx="6185388" cy="167651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FA254-0D54-4487-AB35-A3C18A3C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말단에 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SoftMax-with-Loss 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노드 사용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SoftMax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함수와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cross-entropy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오차를 조합한 노드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Methodology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BF3E14F1-939F-49C0-A58F-5BF0B23D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13" y="2926740"/>
            <a:ext cx="10141573" cy="355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132FE7-2AE4-436B-B6EE-C40EB83A7A88}"/>
              </a:ext>
            </a:extLst>
          </p:cNvPr>
          <p:cNvSpPr/>
          <p:nvPr/>
        </p:nvSpPr>
        <p:spPr>
          <a:xfrm>
            <a:off x="6775937" y="6097442"/>
            <a:ext cx="54160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5"/>
              </a:rPr>
              <a:t>https://ratsgo.github.io/deep%20learning/2017/05/14/backprop/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413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92A41-2439-491D-820C-DDCAE9C77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6551"/>
            <a:ext cx="9144000" cy="2424899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a고딕15" panose="02020600000000000000" pitchFamily="18" charset="-127"/>
                <a:ea typeface="a고딕15" panose="02020600000000000000" pitchFamily="18" charset="-127"/>
              </a:rPr>
              <a:t>Efficient Processing of Deep Neural Networks: A Tutorial and Survey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EBA445-703C-47D8-AAB1-8EDDE95F9FC0}"/>
              </a:ext>
            </a:extLst>
          </p:cNvPr>
          <p:cNvSpPr/>
          <p:nvPr/>
        </p:nvSpPr>
        <p:spPr>
          <a:xfrm>
            <a:off x="7161583" y="6488668"/>
            <a:ext cx="5611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https://ieeexplore.ieee.org/document/8114708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5411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FBB4C4E-72B0-44E1-9387-CAD2244ED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931" y="4884883"/>
            <a:ext cx="5366137" cy="8553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7FA254-0D54-4487-AB35-A3C18A3C0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4326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분류 유형과 관련한 활성화 함수에만 </a:t>
                </a:r>
                <a:r>
                  <a:rPr lang="en-US" altLang="ko-KR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SoftMax</a:t>
                </a:r>
                <a:r>
                  <a:rPr lang="ko-KR" altLang="en-US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를 사용했다</a:t>
                </a:r>
                <a:r>
                  <a:rPr lang="en-US" altLang="ko-KR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.</a:t>
                </a:r>
              </a:p>
              <a:p>
                <a:endParaRPr lang="en-US" altLang="ko-KR" sz="2400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endParaRPr lang="en-US" altLang="ko-KR" sz="2400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endParaRPr lang="en-US" altLang="ko-KR" sz="2400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a고딕13" panose="02020600000000000000" pitchFamily="18" charset="-127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a고딕13" panose="02020600000000000000" pitchFamily="18" charset="-127"/>
                          </a:rPr>
                          <m:t>𝑧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a고딕13" panose="02020600000000000000" pitchFamily="18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a고딕13" panose="02020600000000000000" pitchFamily="18" charset="-127"/>
                          </a:rPr>
                          <m:t>𝐿</m:t>
                        </m:r>
                      </m:sup>
                    </m:sSubSup>
                    <m:r>
                      <a:rPr lang="ko-KR" altLang="en-US" sz="2400" i="1">
                        <a:latin typeface="Cambria Math" panose="02040503050406030204" pitchFamily="18" charset="0"/>
                        <a:ea typeface="a고딕13" panose="02020600000000000000" pitchFamily="18" charset="-127"/>
                      </a:rPr>
                      <m:t>는</m:t>
                    </m:r>
                  </m:oMath>
                </a14:m>
                <a:r>
                  <a:rPr lang="en-US" altLang="ko-KR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 </a:t>
                </a:r>
                <a:r>
                  <a:rPr lang="ko-KR" altLang="en-US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활성화 벡터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a고딕13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a고딕13" panose="02020600000000000000" pitchFamily="18" charset="-127"/>
                          </a:rPr>
                          <m:t>𝑧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a고딕13" panose="02020600000000000000" pitchFamily="18" charset="-127"/>
                          </a:rPr>
                          <m:t>𝐿</m:t>
                        </m:r>
                      </m:sup>
                    </m:sSup>
                    <m:r>
                      <a:rPr lang="ko-KR" altLang="en-US" sz="2400" i="1">
                        <a:latin typeface="Cambria Math" panose="02040503050406030204" pitchFamily="18" charset="0"/>
                        <a:ea typeface="a고딕13" panose="02020600000000000000" pitchFamily="18" charset="-127"/>
                      </a:rPr>
                      <m:t>의</m:t>
                    </m:r>
                  </m:oMath>
                </a14:m>
                <a:r>
                  <a:rPr lang="en-US" altLang="ko-KR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 i</a:t>
                </a:r>
                <a:r>
                  <a:rPr lang="ko-KR" altLang="en-US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번째 </a:t>
                </a:r>
                <a:r>
                  <a:rPr lang="en-US" altLang="ko-KR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index</a:t>
                </a:r>
                <a:r>
                  <a:rPr lang="ko-KR" altLang="en-US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를 의미함</a:t>
                </a:r>
                <a:endParaRPr lang="en-US" altLang="ko-KR" sz="2400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pPr marL="0" indent="0">
                  <a:buNone/>
                </a:pPr>
                <a:endParaRPr lang="en-US" altLang="ko-KR" sz="2400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pPr marL="0" indent="0">
                  <a:buNone/>
                </a:pPr>
                <a:r>
                  <a:rPr lang="ko-KR" altLang="en-US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다음과 같이 </a:t>
                </a:r>
                <a:r>
                  <a:rPr lang="en-US" altLang="ko-KR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cost</a:t>
                </a:r>
                <a:r>
                  <a:rPr lang="ko-KR" altLang="en-US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 </a:t>
                </a:r>
                <a:r>
                  <a:rPr lang="en-US" altLang="ko-KR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function</a:t>
                </a:r>
                <a:r>
                  <a:rPr lang="ko-KR" altLang="en-US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을 최적화하여 </a:t>
                </a:r>
                <a:r>
                  <a:rPr lang="en-US" altLang="ko-KR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weight</a:t>
                </a:r>
                <a:r>
                  <a:rPr lang="ko-KR" altLang="en-US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를 </a:t>
                </a:r>
                <a:r>
                  <a:rPr lang="en-US" altLang="ko-KR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update</a:t>
                </a:r>
                <a:r>
                  <a:rPr lang="ko-KR" altLang="en-US" sz="2400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하며 학습 진행</a:t>
                </a:r>
                <a:endParaRPr lang="en-US" altLang="ko-KR" sz="2400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endParaRPr lang="en-US" altLang="ko-KR" sz="2400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endParaRPr lang="en-US" altLang="ko-KR" sz="2400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pPr lvl="1"/>
                <a:endParaRPr lang="en-US" altLang="ko-KR" sz="2000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7FA254-0D54-4487-AB35-A3C18A3C0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4326"/>
              </a:xfrm>
              <a:blipFill>
                <a:blip r:embed="rId4"/>
                <a:stretch>
                  <a:fillRect l="-928" t="-1772" r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Methodology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2B3BD7-7489-463E-947F-8892BE3CD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074" y="2363043"/>
            <a:ext cx="5839851" cy="11374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014E1F-8771-48A6-A2CC-B53C9A934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267" y="5871604"/>
            <a:ext cx="4499464" cy="5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85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FA254-0D54-4487-AB35-A3C18A3C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1649"/>
            <a:ext cx="10515600" cy="478302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2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개의 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Hidden Layer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가 있는 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DNN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이 가장 높은 정확도를 보임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3. Conclusion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19458" name="Picture 2" descr="표 III">
            <a:extLst>
              <a:ext uri="{FF2B5EF4-FFF2-40B4-BE49-F238E27FC236}">
                <a16:creationId xmlns:a16="http://schemas.microsoft.com/office/drawing/2014/main" id="{8DE8A9F2-C66B-41BE-BD84-4F07DFEB2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27" y="4582893"/>
            <a:ext cx="7420745" cy="142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그림 4.-숨겨진 레이어 수에 따라 [%] 결과 비교">
            <a:extLst>
              <a:ext uri="{FF2B5EF4-FFF2-40B4-BE49-F238E27FC236}">
                <a16:creationId xmlns:a16="http://schemas.microsoft.com/office/drawing/2014/main" id="{CAC8BC25-9B58-46DB-A5A0-2973D0198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4" y="1543807"/>
            <a:ext cx="52387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999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92A41-2439-491D-820C-DDCAE9C77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5298"/>
            <a:ext cx="9144000" cy="386740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Use of features from RR-time series and EEG signals for automated classification of sleep stages in deep neural network framework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85D1CF-E8B7-470A-9769-474BAE4C84D1}"/>
              </a:ext>
            </a:extLst>
          </p:cNvPr>
          <p:cNvSpPr/>
          <p:nvPr/>
        </p:nvSpPr>
        <p:spPr>
          <a:xfrm>
            <a:off x="4742688" y="6488668"/>
            <a:ext cx="827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https://www.sciencedirect.com/science/article/pii/S0208521618300949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062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1. Introduction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FA254-0D54-4487-AB35-A3C18A3C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인간의 수면 단계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Wake Up/REM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수면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/NREM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(None-repidEyeMovement)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NREM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에서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S1,S2,S3,S4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단계가 존재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(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숫자가 커질수록 깊은 수면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)</a:t>
            </a:r>
          </a:p>
          <a:p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수면 관련 질환의 진단을 위해 수면 점수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(sleep scoring)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가 사용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PSG(Polysomnography)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를 사용하여 수면 점수를 진단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이는 수동적이고 많은 시간이 소요된다는 단점이 존재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채점 프로세스를 자동화하기 위해서는 수면 단계 분류가 필요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RR-time-series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와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EEG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를 사용함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NREM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과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REM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수면 단계 분류 필요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(NREM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수면 단계에서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EEG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진폭이 비교적 큼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6134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1. Introduction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E9A8D0-2F22-4D0A-96EC-9A0A7E0A8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292225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4A2BF4-1ACD-4007-ACD6-8E71FAC6507B}"/>
              </a:ext>
            </a:extLst>
          </p:cNvPr>
          <p:cNvSpPr/>
          <p:nvPr/>
        </p:nvSpPr>
        <p:spPr>
          <a:xfrm>
            <a:off x="6925407" y="6277431"/>
            <a:ext cx="52753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/>
              </a:rPr>
              <a:t>https://blog.naver.com/PostView.nhn?blogId=parkjongbin7&amp;logNo=221459302986&amp;from=search&amp;redirect=Log&amp;widgetTypeCall=true&amp;directAccess=false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926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1. Introduction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FA254-0D54-4487-AB35-A3C18A3C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REM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수면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/ NREM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수면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C91EE6-13A3-4477-A0E2-57B2F17FC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30" y="2355687"/>
            <a:ext cx="7292140" cy="43798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2C6066A-3F8C-4395-8450-753CEF296B31}"/>
              </a:ext>
            </a:extLst>
          </p:cNvPr>
          <p:cNvSpPr/>
          <p:nvPr/>
        </p:nvSpPr>
        <p:spPr>
          <a:xfrm>
            <a:off x="8935956" y="6473947"/>
            <a:ext cx="32239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hlinkClick r:id="rId4"/>
              </a:rPr>
              <a:t>https://m.blog.naver.com/lalavio/220675757042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04525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FA254-0D54-4487-AB35-A3C18A3C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8117"/>
            <a:ext cx="10515600" cy="414997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반복 필터링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(IF)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이란 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multicomponent signa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을 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intrinsic mode functions</a:t>
            </a:r>
            <a:b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(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고유모드함수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;IMF)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라는 제한된 수의 간단한 구성 요소로 분해하는 데 사용되는 분석 기법이다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수면 단계 감지에 사용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반복 필터링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(IF) 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을 사용하여 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RR-time-series 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데이터를 분해한다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3425CB-C01B-426F-A64A-D2212CDA1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" b="1814"/>
          <a:stretch/>
        </p:blipFill>
        <p:spPr>
          <a:xfrm>
            <a:off x="1238543" y="4595335"/>
            <a:ext cx="4158762" cy="22626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FC1AFE-F75C-45C7-B7BD-967FBD5BE0AA}"/>
              </a:ext>
            </a:extLst>
          </p:cNvPr>
          <p:cNvSpPr/>
          <p:nvPr/>
        </p:nvSpPr>
        <p:spPr>
          <a:xfrm>
            <a:off x="7493391" y="6575888"/>
            <a:ext cx="46986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/>
              </a:rPr>
              <a:t>https://www.sciencedirect.com/science/article/pii/S1063520316000129</a:t>
            </a:r>
            <a:endParaRPr lang="ko-KR" altLang="en-US" sz="11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AACE43-9176-4C6A-A80B-3603AA432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44"/>
          <a:stretch/>
        </p:blipFill>
        <p:spPr bwMode="auto">
          <a:xfrm>
            <a:off x="2338940" y="1396849"/>
            <a:ext cx="7514121" cy="7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81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FA254-0D54-4487-AB35-A3C18A3C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0135"/>
            <a:ext cx="10515600" cy="206795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심장 신호를 수면 단계에 따라 분류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IF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를 적용하여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IMF1,2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를 구함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왼쪽부터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wake, S2, S3, REM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수면 단계임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RQA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와 분산 엔트로피로 특징 평가함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052F5F-C01A-4392-9976-DEDEF1E7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9" y="1557498"/>
            <a:ext cx="5570037" cy="28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72E24DB-ED58-454D-8D55-C405839F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678" y="1557498"/>
            <a:ext cx="5570037" cy="28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304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FA254-0D54-4487-AB35-A3C18A3C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74189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RQA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와 분산 엔트로피를 사용하여 특징을 평가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RQA : physiological time series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에서 특징을 평가하기 위해 사용되는 기술</a:t>
            </a:r>
            <a:r>
              <a:rPr lang="en-US" altLang="ko-KR" sz="1600" dirty="0">
                <a:latin typeface="a고딕13" panose="02020600000000000000" pitchFamily="18" charset="-127"/>
                <a:ea typeface="a고딕13" panose="02020600000000000000" pitchFamily="18" charset="-127"/>
                <a:hlinkClick r:id="rId3"/>
              </a:rPr>
              <a:t>        </a:t>
            </a:r>
            <a:r>
              <a:rPr lang="en-US" altLang="ko-KR" sz="1600" dirty="0">
                <a:hlinkClick r:id="rId3"/>
              </a:rPr>
              <a:t>https://www.sciencedirect.com/science/article/pii/S0370157306004066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분산 엔트로피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주파수 및 진폭 변화 감지</a:t>
            </a:r>
            <a:b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en-US" altLang="ko-KR" sz="1400" dirty="0">
                <a:hlinkClick r:id="rId4"/>
              </a:rPr>
              <a:t>https://ieeexplore.ieee.org/document/7434608</a:t>
            </a:r>
            <a:br>
              <a:rPr lang="en-US" altLang="ko-KR" sz="1600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endParaRPr lang="en-US" altLang="ko-KR" sz="1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C35FB7-5A4F-4797-A99B-414894FCCE1B}"/>
              </a:ext>
            </a:extLst>
          </p:cNvPr>
          <p:cNvGrpSpPr/>
          <p:nvPr/>
        </p:nvGrpSpPr>
        <p:grpSpPr>
          <a:xfrm>
            <a:off x="323674" y="3706545"/>
            <a:ext cx="11544652" cy="1322294"/>
            <a:chOff x="323674" y="4606876"/>
            <a:chExt cx="11544652" cy="1322294"/>
          </a:xfrm>
        </p:grpSpPr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C4D3E691-0388-4951-8993-3182794494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6858" y="4606876"/>
              <a:ext cx="2809875" cy="1322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B65990CC-D08C-482D-A286-DF38DD6E9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74" y="4606876"/>
              <a:ext cx="2809875" cy="1322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B71C511B-196D-4FD7-8891-B8FB1E7CA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66" y="4606876"/>
              <a:ext cx="2809875" cy="1322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>
              <a:extLst>
                <a:ext uri="{FF2B5EF4-FFF2-40B4-BE49-F238E27FC236}">
                  <a16:creationId xmlns:a16="http://schemas.microsoft.com/office/drawing/2014/main" id="{631A3689-6894-4612-82B9-A06FE101D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451" y="4606876"/>
              <a:ext cx="2809875" cy="1316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B5DE09E-9E8E-4E24-B37D-95219F11FB89}"/>
              </a:ext>
            </a:extLst>
          </p:cNvPr>
          <p:cNvSpPr txBox="1">
            <a:spLocks/>
          </p:cNvSpPr>
          <p:nvPr/>
        </p:nvSpPr>
        <p:spPr>
          <a:xfrm>
            <a:off x="914144" y="5345794"/>
            <a:ext cx="10515600" cy="13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각각 왼쪽은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INF1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의 반복 플롯 오른쪽은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INF2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의 반복 플롯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노란색은 깨어 있을 때는 없다가 수면 단계로 갈 수록 두드러짐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756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83483CE-7CDE-4063-B5A1-E74303434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076"/>
          <a:stretch/>
        </p:blipFill>
        <p:spPr bwMode="auto">
          <a:xfrm>
            <a:off x="2338939" y="1896904"/>
            <a:ext cx="7514121" cy="306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D854F1-1DBE-45E1-9269-BAD2D24C8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1096"/>
            <a:ext cx="10515600" cy="132556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EEG</a:t>
            </a:r>
          </a:p>
          <a:p>
            <a:pPr lvl="1"/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뇌파 신호를 대역 통과 필터와 주파수 범위를 통해 분류</a:t>
            </a:r>
            <a:endParaRPr lang="en-US" altLang="ko-KR" sz="1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각 파장에서의 분산과 </a:t>
            </a:r>
            <a:r>
              <a:rPr lang="en-US" altLang="ko-KR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entropy feature</a:t>
            </a: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을 평가</a:t>
            </a:r>
            <a:endParaRPr lang="en-US" altLang="ko-KR" sz="1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62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6"/>
            <a:ext cx="11353800" cy="67588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Efficient Processing of Deep Neural Networks: A Tutorial and Survey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B7D288F0-F064-4660-BF39-4C9C72C2F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70" y="1595144"/>
            <a:ext cx="8495261" cy="469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310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67AEB-5108-4F5C-A625-E020AAF02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800"/>
            <a:ext cx="10515600" cy="4351338"/>
          </a:xfrm>
        </p:spPr>
        <p:txBody>
          <a:bodyPr/>
          <a:lstStyle/>
          <a:p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10-fold cross-validation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을 이용하여 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DNN classifier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을 교육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, test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함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모든 데이터가 최소 한번은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test set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으로 쓰이도록 하는 방법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A2545A-53DA-496F-A340-5F2FD1F7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5" y="2518703"/>
            <a:ext cx="4972050" cy="3733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2EC360-577F-4CE4-AD19-FD98EF63837A}"/>
              </a:ext>
            </a:extLst>
          </p:cNvPr>
          <p:cNvSpPr/>
          <p:nvPr/>
        </p:nvSpPr>
        <p:spPr>
          <a:xfrm>
            <a:off x="8662829" y="6492875"/>
            <a:ext cx="3529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https://3months.tistory.com/321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147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67AEB-5108-4F5C-A625-E020AAF02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4586"/>
            <a:ext cx="10515600" cy="883309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Input Layer, Hidden Layer1,2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SoftMax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분류기 사용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Hidden Layer1,2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Autoencoder1,2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에서 얻음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FB51E78-DB76-42B2-8BF7-78035EBF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263" y="1386901"/>
            <a:ext cx="7015474" cy="31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115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67AEB-5108-4F5C-A625-E020AAF02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80218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Autoencoder</a:t>
            </a:r>
            <a:b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: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입력을 출력으로 복사하는 신경망으로 입력을 재구성하여 출력</a:t>
            </a:r>
            <a:b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   hidden layer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의 노드가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input/output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의 노드보다 작다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(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차원축소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)</a:t>
            </a:r>
            <a:b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   noise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를 무시하도록 훈련하는 것이 목적이다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b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   (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유용한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feature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들을 추출해서 쓸모 없는 것들을 필터링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)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4B1F1677-524B-48A9-B9F9-BFDB216B5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421" y="365125"/>
            <a:ext cx="35528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097C6B3-DBBA-401B-ABC7-4167C95A9B3C}"/>
              </a:ext>
            </a:extLst>
          </p:cNvPr>
          <p:cNvSpPr/>
          <p:nvPr/>
        </p:nvSpPr>
        <p:spPr>
          <a:xfrm>
            <a:off x="7422545" y="3722450"/>
            <a:ext cx="457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https://en.wikipedia.org/wiki/Autoencoder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D88D7E-FD46-4CEB-9FD6-90DAAE26EB40}"/>
              </a:ext>
            </a:extLst>
          </p:cNvPr>
          <p:cNvSpPr/>
          <p:nvPr/>
        </p:nvSpPr>
        <p:spPr>
          <a:xfrm>
            <a:off x="8109143" y="4105832"/>
            <a:ext cx="388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https://excelsior-cjh.tistory.com/187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18120B-7158-4443-BB4B-7198AE1B2374}"/>
              </a:ext>
            </a:extLst>
          </p:cNvPr>
          <p:cNvSpPr/>
          <p:nvPr/>
        </p:nvSpPr>
        <p:spPr>
          <a:xfrm>
            <a:off x="6343869" y="4447281"/>
            <a:ext cx="58481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6"/>
              </a:rPr>
              <a:t>https://www.sciencedirect.com/science/article/pii/S0925231216315533</a:t>
            </a:r>
            <a:endParaRPr lang="ko-KR" altLang="en-US" sz="1400" dirty="0"/>
          </a:p>
        </p:txBody>
      </p:sp>
      <p:pic>
        <p:nvPicPr>
          <p:cNvPr id="32772" name="Picture 4" descr="그림 3">
            <a:extLst>
              <a:ext uri="{FF2B5EF4-FFF2-40B4-BE49-F238E27FC236}">
                <a16:creationId xmlns:a16="http://schemas.microsoft.com/office/drawing/2014/main" id="{86942DF4-9FD9-45D0-B31A-21EED6E2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247" y="3349625"/>
            <a:ext cx="26955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644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67AEB-5108-4F5C-A625-E020AAF02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615219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Hidden Layer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의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input feature vector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은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H  = f ( </a:t>
            </a:r>
            <a:r>
              <a:rPr lang="en-US" altLang="ko-KR" sz="2000" b="1" dirty="0">
                <a:latin typeface="a고딕13" panose="02020600000000000000" pitchFamily="18" charset="-127"/>
                <a:ea typeface="a고딕13" panose="02020600000000000000" pitchFamily="18" charset="-127"/>
              </a:rPr>
              <a:t>Wz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 + d )</a:t>
            </a:r>
          </a:p>
          <a:p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Decoding Layer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에서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Hidden Layer feature vector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                        로 평가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f( )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sigmoid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활성 함수 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Autoencoder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에서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input feature vector=output feature vector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이므로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cost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함수는 아래와 같음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ko-KR" altLang="en-US" sz="18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DFBCF9-7DA0-41C1-AA24-B900C8E8F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667" y="3201738"/>
            <a:ext cx="4178666" cy="7747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8C82B3-021C-4592-84CA-C98F611E1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004" y="2119361"/>
            <a:ext cx="1495425" cy="295275"/>
          </a:xfrm>
          <a:prstGeom prst="rect">
            <a:avLst/>
          </a:prstGeom>
        </p:spPr>
      </p:pic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1BD5CB0D-C401-4B9E-ACEC-F4CBF438F434}"/>
              </a:ext>
            </a:extLst>
          </p:cNvPr>
          <p:cNvSpPr txBox="1">
            <a:spLocks/>
          </p:cNvSpPr>
          <p:nvPr/>
        </p:nvSpPr>
        <p:spPr>
          <a:xfrm>
            <a:off x="838200" y="4206461"/>
            <a:ext cx="10515600" cy="161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a고딕13" panose="02020600000000000000" pitchFamily="18" charset="-127"/>
                <a:ea typeface="a고딕13" panose="02020600000000000000" pitchFamily="18" charset="-127"/>
              </a:rPr>
              <a:t>gradient descent algorithm</a:t>
            </a:r>
            <a:r>
              <a:rPr lang="ko-KR" altLang="en-US" sz="1800" dirty="0">
                <a:latin typeface="a고딕13" panose="02020600000000000000" pitchFamily="18" charset="-127"/>
                <a:ea typeface="a고딕13" panose="02020600000000000000" pitchFamily="18" charset="-127"/>
              </a:rPr>
              <a:t>을 사용해 </a:t>
            </a:r>
            <a:r>
              <a:rPr lang="en-US" altLang="ko-KR" sz="1800" dirty="0">
                <a:latin typeface="a고딕13" panose="02020600000000000000" pitchFamily="18" charset="-127"/>
                <a:ea typeface="a고딕13" panose="02020600000000000000" pitchFamily="18" charset="-127"/>
              </a:rPr>
              <a:t>encoding</a:t>
            </a:r>
            <a:r>
              <a:rPr lang="ko-KR" altLang="en-US" sz="1800" dirty="0">
                <a:latin typeface="a고딕13" panose="02020600000000000000" pitchFamily="18" charset="-127"/>
                <a:ea typeface="a고딕13" panose="02020600000000000000" pitchFamily="18" charset="-127"/>
              </a:rPr>
              <a:t>부분의 </a:t>
            </a:r>
            <a:r>
              <a:rPr lang="en-US" altLang="ko-KR" sz="1800" dirty="0">
                <a:latin typeface="a고딕13" panose="02020600000000000000" pitchFamily="18" charset="-127"/>
                <a:ea typeface="a고딕13" panose="02020600000000000000" pitchFamily="18" charset="-127"/>
              </a:rPr>
              <a:t>weight matrix </a:t>
            </a:r>
            <a:r>
              <a:rPr lang="ko-KR" altLang="en-US" sz="1800" dirty="0">
                <a:latin typeface="a고딕13" panose="02020600000000000000" pitchFamily="18" charset="-127"/>
                <a:ea typeface="a고딕13" panose="02020600000000000000" pitchFamily="18" charset="-127"/>
              </a:rPr>
              <a:t>평가</a:t>
            </a:r>
            <a:endParaRPr lang="en-US" altLang="ko-KR" sz="18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1800" dirty="0">
                <a:latin typeface="a고딕13" panose="02020600000000000000" pitchFamily="18" charset="-127"/>
                <a:ea typeface="a고딕13" panose="02020600000000000000" pitchFamily="18" charset="-127"/>
              </a:rPr>
              <a:t>Encoding</a:t>
            </a:r>
            <a:r>
              <a:rPr lang="ko-KR" altLang="en-US" sz="1800" dirty="0">
                <a:latin typeface="a고딕13" panose="02020600000000000000" pitchFamily="18" charset="-127"/>
                <a:ea typeface="a고딕13" panose="02020600000000000000" pitchFamily="18" charset="-127"/>
              </a:rPr>
              <a:t>의 </a:t>
            </a:r>
            <a:r>
              <a:rPr lang="en-US" altLang="ko-KR" sz="1800" dirty="0">
                <a:latin typeface="a고딕13" panose="02020600000000000000" pitchFamily="18" charset="-127"/>
                <a:ea typeface="a고딕13" panose="02020600000000000000" pitchFamily="18" charset="-127"/>
              </a:rPr>
              <a:t>weight matrix</a:t>
            </a:r>
            <a:r>
              <a:rPr lang="ko-KR" altLang="en-US" sz="1800" dirty="0">
                <a:latin typeface="a고딕13" panose="02020600000000000000" pitchFamily="18" charset="-127"/>
                <a:ea typeface="a고딕13" panose="02020600000000000000" pitchFamily="18" charset="-127"/>
              </a:rPr>
              <a:t>가 평가되면 </a:t>
            </a:r>
            <a:r>
              <a:rPr lang="en-US" altLang="ko-KR" sz="1800" dirty="0">
                <a:latin typeface="a고딕13" panose="02020600000000000000" pitchFamily="18" charset="-127"/>
                <a:ea typeface="a고딕13" panose="02020600000000000000" pitchFamily="18" charset="-127"/>
              </a:rPr>
              <a:t>decoding</a:t>
            </a:r>
            <a:r>
              <a:rPr lang="ko-KR" altLang="en-US" sz="1800" dirty="0">
                <a:latin typeface="a고딕13" panose="02020600000000000000" pitchFamily="18" charset="-127"/>
                <a:ea typeface="a고딕13" panose="02020600000000000000" pitchFamily="18" charset="-127"/>
              </a:rPr>
              <a:t>의 </a:t>
            </a:r>
            <a:r>
              <a:rPr lang="en-US" altLang="ko-KR" sz="1800" dirty="0">
                <a:latin typeface="a고딕13" panose="02020600000000000000" pitchFamily="18" charset="-127"/>
                <a:ea typeface="a고딕13" panose="02020600000000000000" pitchFamily="18" charset="-127"/>
              </a:rPr>
              <a:t>weight matrix</a:t>
            </a:r>
            <a:r>
              <a:rPr lang="ko-KR" altLang="en-US" sz="1800" dirty="0">
                <a:latin typeface="a고딕13" panose="02020600000000000000" pitchFamily="18" charset="-127"/>
                <a:ea typeface="a고딕13" panose="02020600000000000000" pitchFamily="18" charset="-127"/>
              </a:rPr>
              <a:t>는</a:t>
            </a:r>
            <a:endParaRPr lang="en-US" altLang="ko-KR" sz="18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sz="1800" dirty="0">
                <a:latin typeface="a고딕13" panose="02020600000000000000" pitchFamily="18" charset="-127"/>
                <a:ea typeface="a고딕13" panose="02020600000000000000" pitchFamily="18" charset="-127"/>
              </a:rPr>
              <a:t>파라미터는 역 전파 알고리즘을 통해 최적화함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706D97-4531-43B7-B7BB-CEFE4044F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207" y="4562295"/>
            <a:ext cx="9429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9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67AEB-5108-4F5C-A625-E020AAF02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615219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성능평가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DNN1,2,3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의 결과인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true positive(TPS), true negative(TNS), false positive(FPS), false negatives(FNS)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로 평가한다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8EF22A-FB08-4655-829E-4BDE176B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867" y="2761519"/>
            <a:ext cx="3627705" cy="20344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AD63E4-4B34-49B2-807A-50E8B7F0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619" y="5167311"/>
            <a:ext cx="828476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3. Discussion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E9116-21C8-445A-B36F-9F4A8E69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심박수와 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EEG 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신호를 동시에 이용하여 수면 단계를 분류하는 방법을 제안한다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RR-time series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의 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RQA feature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은 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wake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와 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sleep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을 구별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정확도를 향상 시킴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67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6"/>
            <a:ext cx="11353800" cy="67588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Efficient Processing of Deep Neural Networks: A Tutorial and Survey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26626" name="Picture 2" descr="그림 3.-간단한 신경망 예제 및 용어.  ([7]에서 채택한 수치) (a) 뉴런과 시냅스.  (b) 각 계층에 대한 가중 합계를 계산합니다.">
            <a:extLst>
              <a:ext uri="{FF2B5EF4-FFF2-40B4-BE49-F238E27FC236}">
                <a16:creationId xmlns:a16="http://schemas.microsoft.com/office/drawing/2014/main" id="{87975769-D24B-48B7-8013-4F0CCBB6C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76" y="1521011"/>
            <a:ext cx="9568449" cy="440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74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6"/>
            <a:ext cx="11353800" cy="67588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Efficient Processing of Deep Neural Networks: A Tutorial and Survey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C147BF84-E618-457C-B3A8-7ABB4834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845" y="1137426"/>
            <a:ext cx="4501659" cy="10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A7004F72-A3A0-4485-9436-8F967637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623" y="2164367"/>
            <a:ext cx="6148754" cy="444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ADEECA-182C-4800-A856-91DB555028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87" b="9175"/>
          <a:stretch/>
        </p:blipFill>
        <p:spPr>
          <a:xfrm>
            <a:off x="6968720" y="1307588"/>
            <a:ext cx="3108435" cy="6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4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6"/>
            <a:ext cx="11353800" cy="67588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Efficient Processing of Deep Neural Networks: A Tutorial and Survey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28674" name="Picture 2" descr="Fig. 4. - There are two main iterative steps in backpropagation: (a) compute the gradient of the loss relative to the weights using the filter inputs &#10;$x_{i}$&#10; (i.e., the forward activations) and the gradients of the loss relative to the filter outputs; (b) compute the gradient of the loss relative to the filter inputs using the filter weights &#10;$w_{ij}$&#10; and the gradients of the loss relative to the filter outputs.">
            <a:extLst>
              <a:ext uri="{FF2B5EF4-FFF2-40B4-BE49-F238E27FC236}">
                <a16:creationId xmlns:a16="http://schemas.microsoft.com/office/drawing/2014/main" id="{7BDD5961-63B0-449C-A069-74F44E231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51" y="1219270"/>
            <a:ext cx="9478698" cy="527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55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92A41-2439-491D-820C-DDCAE9C77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0578"/>
            <a:ext cx="9144000" cy="319684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Detection of Early Stage Alzheimer’s Disease using EEG Relative Power with Deep Neural Network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EBA445-703C-47D8-AAB1-8EDDE95F9FC0}"/>
              </a:ext>
            </a:extLst>
          </p:cNvPr>
          <p:cNvSpPr/>
          <p:nvPr/>
        </p:nvSpPr>
        <p:spPr>
          <a:xfrm>
            <a:off x="6241460" y="6488668"/>
            <a:ext cx="595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https://ieeexplore.ieee.org/abstract/document/8512231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9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1. Introduce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7FA254-0D54-4487-AB35-A3C18A3C0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치매의 가장 흔한 형태인 알츠하이머 병</a:t>
                </a: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(AD)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의 조기 진단을 목표로 함</a:t>
                </a:r>
                <a:endParaRPr lang="en-US" altLang="ko-KR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pPr lvl="1"/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건강한 대조군</a:t>
                </a: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(HC)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와 가벼운 인지장애</a:t>
                </a: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(MCI)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와 구분</a:t>
                </a:r>
                <a:endParaRPr lang="en-US" altLang="ko-KR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pPr lvl="1"/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MCI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는 노화와 치매 사이의 과도기로 치매 초기로 간주됨</a:t>
                </a:r>
              </a:p>
              <a:p>
                <a:endParaRPr lang="en-US" altLang="ko-KR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AD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환자의 주요 </a:t>
                </a: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EEG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 이상 증상 존재</a:t>
                </a:r>
                <a:endParaRPr lang="en-US" altLang="ko-KR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pPr lvl="1"/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저주파 대역에서의 활동이 증가하고</a:t>
                </a: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a고딕13" panose="02020600000000000000" pitchFamily="18" charset="-127"/>
                      </a:rPr>
                      <m:t>𝛿</m:t>
                    </m:r>
                  </m:oMath>
                </a14:m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  <a:ea typeface="a고딕13" panose="02020600000000000000" pitchFamily="18" charset="-127"/>
                      </a:rPr>
                      <m:t>𝜃</m:t>
                    </m:r>
                  </m:oMath>
                </a14:m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)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 </a:t>
                </a:r>
                <a:b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</a:b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고주파 영역에서 활동이 감소한다 </a:t>
                </a: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a고딕13" panose="02020600000000000000" pitchFamily="18" charset="-127"/>
                      </a:rPr>
                      <m:t>𝛼</m:t>
                    </m:r>
                  </m:oMath>
                </a14:m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,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  <a:ea typeface="a고딕13" panose="02020600000000000000" pitchFamily="18" charset="-127"/>
                      </a:rPr>
                      <m:t>𝛽</m:t>
                    </m:r>
                  </m:oMath>
                </a14:m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)</a:t>
                </a:r>
              </a:p>
              <a:p>
                <a:endParaRPr lang="en-US" altLang="ko-KR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상대 전력</a:t>
                </a: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(RP)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지표를 통해 두드러진 스펙트럼 범위 탐색</a:t>
                </a:r>
                <a:b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</a:b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RP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의 비율을 통해 치매 초기 환자</a:t>
                </a:r>
                <a:r>
                  <a:rPr lang="en-US" altLang="ko-KR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(MCI)</a:t>
                </a:r>
                <a:r>
                  <a:rPr lang="ko-KR" altLang="en-US" dirty="0">
                    <a:latin typeface="a고딕13" panose="02020600000000000000" pitchFamily="18" charset="-127"/>
                    <a:ea typeface="a고딕13" panose="02020600000000000000" pitchFamily="18" charset="-127"/>
                  </a:rPr>
                  <a:t> 구분</a:t>
                </a:r>
                <a:endParaRPr lang="en-US" altLang="ko-KR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  <a:p>
                <a:endParaRPr lang="en-US" altLang="ko-KR" dirty="0">
                  <a:latin typeface="a고딕13" panose="02020600000000000000" pitchFamily="18" charset="-127"/>
                  <a:ea typeface="a고딕13" panose="02020600000000000000" pitchFamily="18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7FA254-0D54-4487-AB35-A3C18A3C0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표 I">
            <a:extLst>
              <a:ext uri="{FF2B5EF4-FFF2-40B4-BE49-F238E27FC236}">
                <a16:creationId xmlns:a16="http://schemas.microsoft.com/office/drawing/2014/main" id="{00EA6319-1520-44F3-8A53-C00FADE4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101" y="3629154"/>
            <a:ext cx="5181698" cy="74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14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056B-79D7-4829-A198-62B4CEC7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a고딕15" panose="02020600000000000000" pitchFamily="18" charset="-127"/>
                <a:ea typeface="a고딕15" panose="02020600000000000000" pitchFamily="18" charset="-127"/>
              </a:rPr>
              <a:t>2. Method</a:t>
            </a:r>
            <a:endParaRPr lang="ko-KR" altLang="en-US" sz="2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B4228B3E-07E0-4556-8EE5-7F95E75BE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7393"/>
            <a:ext cx="12192000" cy="50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38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1284</Words>
  <Application>Microsoft Office PowerPoint</Application>
  <PresentationFormat>와이드스크린</PresentationFormat>
  <Paragraphs>184</Paragraphs>
  <Slides>35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a고딕13</vt:lpstr>
      <vt:lpstr>a고딕15</vt:lpstr>
      <vt:lpstr>맑은 고딕</vt:lpstr>
      <vt:lpstr>Arial</vt:lpstr>
      <vt:lpstr>Cambria Math</vt:lpstr>
      <vt:lpstr>Office 테마</vt:lpstr>
      <vt:lpstr>딥러닝 세미나</vt:lpstr>
      <vt:lpstr>Efficient Processing of Deep Neural Networks: A Tutorial and Survey</vt:lpstr>
      <vt:lpstr>Efficient Processing of Deep Neural Networks: A Tutorial and Survey</vt:lpstr>
      <vt:lpstr>Efficient Processing of Deep Neural Networks: A Tutorial and Survey</vt:lpstr>
      <vt:lpstr>Efficient Processing of Deep Neural Networks: A Tutorial and Survey</vt:lpstr>
      <vt:lpstr>Efficient Processing of Deep Neural Networks: A Tutorial and Survey</vt:lpstr>
      <vt:lpstr>Detection of Early Stage Alzheimer’s Disease using EEG Relative Power with Deep Neural Network</vt:lpstr>
      <vt:lpstr>1. Introduce</vt:lpstr>
      <vt:lpstr>2. Method</vt:lpstr>
      <vt:lpstr>2. Method</vt:lpstr>
      <vt:lpstr>2. Method</vt:lpstr>
      <vt:lpstr>3. Result</vt:lpstr>
      <vt:lpstr>3. Result</vt:lpstr>
      <vt:lpstr>Automated EEG-Based Epileptic Seizure Detection Using Deep Neural Networks</vt:lpstr>
      <vt:lpstr>1. Introduction</vt:lpstr>
      <vt:lpstr>2. Methodology</vt:lpstr>
      <vt:lpstr>2. Methodology</vt:lpstr>
      <vt:lpstr>2. Methodology</vt:lpstr>
      <vt:lpstr>2. Methodology</vt:lpstr>
      <vt:lpstr>2. Methodology</vt:lpstr>
      <vt:lpstr>3. Conclusion</vt:lpstr>
      <vt:lpstr>Use of features from RR-time series and EEG signals for automated classification of sleep stages in deep neural network framework</vt:lpstr>
      <vt:lpstr>1. Introduction</vt:lpstr>
      <vt:lpstr>1. Introduction</vt:lpstr>
      <vt:lpstr>1. Introduction</vt:lpstr>
      <vt:lpstr>2. Method</vt:lpstr>
      <vt:lpstr>2. Method</vt:lpstr>
      <vt:lpstr>2. Method</vt:lpstr>
      <vt:lpstr>2. Method</vt:lpstr>
      <vt:lpstr>2. Method</vt:lpstr>
      <vt:lpstr>2. Method</vt:lpstr>
      <vt:lpstr>2. Method</vt:lpstr>
      <vt:lpstr>2. Method</vt:lpstr>
      <vt:lpstr>2. Method</vt:lpstr>
      <vt:lpstr>3.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세미나</dc:title>
  <dc:creator>임수빈</dc:creator>
  <cp:lastModifiedBy>임수빈</cp:lastModifiedBy>
  <cp:revision>69</cp:revision>
  <cp:lastPrinted>2020-07-10T22:34:16Z</cp:lastPrinted>
  <dcterms:created xsi:type="dcterms:W3CDTF">2020-07-10T07:44:52Z</dcterms:created>
  <dcterms:modified xsi:type="dcterms:W3CDTF">2020-07-10T23:35:37Z</dcterms:modified>
</cp:coreProperties>
</file>