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328" r:id="rId4"/>
    <p:sldId id="340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7" r:id="rId13"/>
    <p:sldId id="33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4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1966-C214-44FA-A753-A7A629A1F278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295E-EBB1-45FC-9158-2B2DE72267B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633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1966-C214-44FA-A753-A7A629A1F278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295E-EBB1-45FC-9158-2B2DE7226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66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1966-C214-44FA-A753-A7A629A1F278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295E-EBB1-45FC-9158-2B2DE7226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26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1966-C214-44FA-A753-A7A629A1F278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295E-EBB1-45FC-9158-2B2DE7226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280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1966-C214-44FA-A753-A7A629A1F278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295E-EBB1-45FC-9158-2B2DE72267B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627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1966-C214-44FA-A753-A7A629A1F278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295E-EBB1-45FC-9158-2B2DE7226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501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1966-C214-44FA-A753-A7A629A1F278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295E-EBB1-45FC-9158-2B2DE7226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462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1966-C214-44FA-A753-A7A629A1F278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295E-EBB1-45FC-9158-2B2DE7226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74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1966-C214-44FA-A753-A7A629A1F278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295E-EBB1-45FC-9158-2B2DE7226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370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4321966-C214-44FA-A753-A7A629A1F278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93295E-EBB1-45FC-9158-2B2DE7226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91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1966-C214-44FA-A753-A7A629A1F278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295E-EBB1-45FC-9158-2B2DE7226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285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4321966-C214-44FA-A753-A7A629A1F278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393295E-EBB1-45FC-9158-2B2DE72267B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96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rgbClr val="00B050"/>
          </a:solidFill>
          <a:latin typeface="华文新魏" panose="02010800040101010101" pitchFamily="2" charset="-122"/>
          <a:ea typeface="华文新魏" panose="02010800040101010101" pitchFamily="2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01168" indent="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None/>
        <a:defRPr sz="2800" kern="1200">
          <a:solidFill>
            <a:srgbClr val="0070C0"/>
          </a:solidFill>
          <a:latin typeface="华文行楷" panose="02010800040101010101" pitchFamily="2" charset="-122"/>
          <a:ea typeface="华文行楷" panose="02010800040101010101" pitchFamily="2" charset="-122"/>
          <a:cs typeface="+mn-cs"/>
        </a:defRPr>
      </a:lvl2pPr>
      <a:lvl3pPr marL="384048" indent="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None/>
        <a:defRPr sz="2000" b="1" kern="1200">
          <a:solidFill>
            <a:srgbClr val="7030A0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566928" indent="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None/>
        <a:defRPr sz="2000" b="1" kern="1200">
          <a:solidFill>
            <a:srgbClr val="C00000"/>
          </a:solidFill>
          <a:latin typeface="+mn-lt"/>
          <a:ea typeface="+mn-ea"/>
          <a:cs typeface="+mn-cs"/>
        </a:defRPr>
      </a:lvl4pPr>
      <a:lvl5pPr marL="749808" indent="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None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25106" y="1711568"/>
            <a:ext cx="7666893" cy="2636989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altLang="zh-CN" sz="5400" dirty="0" smtClean="0">
                <a:solidFill>
                  <a:schemeClr val="accent3">
                    <a:lumMod val="75000"/>
                  </a:schemeClr>
                </a:solidFill>
                <a:latin typeface="Blackadder ITC" panose="04020505051007020D02" pitchFamily="82" charset="0"/>
              </a:rPr>
              <a:t/>
            </a:r>
            <a:br>
              <a:rPr lang="en-US" altLang="zh-CN" sz="5400" dirty="0" smtClean="0">
                <a:solidFill>
                  <a:schemeClr val="accent3">
                    <a:lumMod val="75000"/>
                  </a:schemeClr>
                </a:solidFill>
                <a:latin typeface="Blackadder ITC" panose="04020505051007020D02" pitchFamily="82" charset="0"/>
              </a:rPr>
            </a:br>
            <a:r>
              <a:rPr lang="en-US" altLang="zh-CN" sz="5400" dirty="0">
                <a:solidFill>
                  <a:schemeClr val="accent3">
                    <a:lumMod val="75000"/>
                  </a:schemeClr>
                </a:solidFill>
                <a:latin typeface="Blackadder ITC" panose="04020505051007020D02" pitchFamily="82" charset="0"/>
              </a:rPr>
              <a:t/>
            </a:r>
            <a:br>
              <a:rPr lang="en-US" altLang="zh-CN" sz="5400" dirty="0">
                <a:solidFill>
                  <a:schemeClr val="accent3">
                    <a:lumMod val="75000"/>
                  </a:schemeClr>
                </a:solidFill>
                <a:latin typeface="Blackadder ITC" panose="04020505051007020D02" pitchFamily="82" charset="0"/>
              </a:rPr>
            </a:br>
            <a:r>
              <a:rPr lang="en-US" altLang="zh-CN" sz="5400" dirty="0" smtClean="0">
                <a:solidFill>
                  <a:schemeClr val="accent3">
                    <a:lumMod val="75000"/>
                  </a:schemeClr>
                </a:solidFill>
                <a:latin typeface="Blackadder ITC" panose="04020505051007020D02" pitchFamily="82" charset="0"/>
              </a:rPr>
              <a:t/>
            </a:r>
            <a:br>
              <a:rPr lang="en-US" altLang="zh-CN" sz="5400" dirty="0" smtClean="0">
                <a:solidFill>
                  <a:schemeClr val="accent3">
                    <a:lumMod val="75000"/>
                  </a:schemeClr>
                </a:solidFill>
                <a:latin typeface="Blackadder ITC" panose="04020505051007020D02" pitchFamily="82" charset="0"/>
              </a:rPr>
            </a:br>
            <a:r>
              <a:rPr lang="en-US" altLang="zh-CN" sz="5400" dirty="0" smtClean="0">
                <a:solidFill>
                  <a:schemeClr val="accent3">
                    <a:lumMod val="75000"/>
                  </a:schemeClr>
                </a:solidFill>
                <a:latin typeface="Blackadder ITC" panose="04020505051007020D02" pitchFamily="82" charset="0"/>
              </a:rPr>
              <a:t/>
            </a:r>
            <a:br>
              <a:rPr lang="en-US" altLang="zh-CN" sz="5400" dirty="0" smtClean="0">
                <a:solidFill>
                  <a:schemeClr val="accent3">
                    <a:lumMod val="75000"/>
                  </a:schemeClr>
                </a:solidFill>
                <a:latin typeface="Blackadder ITC" panose="04020505051007020D02" pitchFamily="82" charset="0"/>
              </a:rPr>
            </a:br>
            <a:r>
              <a:rPr lang="en-US" altLang="zh-CN" sz="5400" dirty="0" smtClean="0">
                <a:solidFill>
                  <a:schemeClr val="accent3">
                    <a:lumMod val="75000"/>
                  </a:schemeClr>
                </a:solidFill>
                <a:latin typeface="Blackadder ITC" panose="04020505051007020D02" pitchFamily="82" charset="0"/>
              </a:rPr>
              <a:t>Python  Crawler Development </a:t>
            </a:r>
            <a:endParaRPr lang="zh-CN" altLang="en-US" sz="5400" dirty="0">
              <a:solidFill>
                <a:schemeClr val="accent3">
                  <a:lumMod val="75000"/>
                </a:schemeClr>
              </a:solidFill>
              <a:latin typeface="Blackadder ITC" panose="04020505051007020D02" pitchFamily="82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4525106" cy="434926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525106" y="-11016"/>
            <a:ext cx="7666894" cy="1734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极客学院 </a:t>
            </a:r>
            <a:r>
              <a:rPr lang="en-US" altLang="zh-CN" sz="2800" b="1" dirty="0" smtClean="0">
                <a:solidFill>
                  <a:schemeClr val="tx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Jikexueyuan.com</a:t>
            </a:r>
            <a:endParaRPr lang="zh-CN" altLang="en-US" sz="2800" b="1" dirty="0" smtClean="0">
              <a:solidFill>
                <a:schemeClr val="tx1"/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pPr algn="ctr"/>
            <a:endParaRPr lang="en-US" altLang="zh-CN" sz="2800" b="1" dirty="0" smtClean="0"/>
          </a:p>
          <a:p>
            <a:pPr algn="ctr"/>
            <a:r>
              <a:rPr lang="zh-CN" altLang="en-US" sz="2800" b="1" dirty="0" smtClean="0"/>
              <a:t>互联网</a:t>
            </a:r>
            <a:r>
              <a:rPr lang="en-US" altLang="zh-CN" sz="2800" b="1" dirty="0" smtClean="0"/>
              <a:t>+</a:t>
            </a:r>
            <a:r>
              <a:rPr lang="zh-CN" altLang="en-US" sz="2800" b="1" dirty="0" smtClean="0"/>
              <a:t>职业技能系列 </a:t>
            </a:r>
            <a:endParaRPr lang="en-US" altLang="zh-CN" sz="2800" b="1" dirty="0" smtClean="0">
              <a:solidFill>
                <a:schemeClr val="tx1"/>
              </a:solidFill>
              <a:latin typeface="Blackadder ITC" panose="04020505051007020D02" pitchFamily="8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39509" y="1947964"/>
            <a:ext cx="628356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en-US" sz="44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爬虫开发 从入门到实战（微课版）</a:t>
            </a:r>
          </a:p>
        </p:txBody>
      </p:sp>
      <p:sp>
        <p:nvSpPr>
          <p:cNvPr id="13" name="矩形 12"/>
          <p:cNvSpPr/>
          <p:nvPr/>
        </p:nvSpPr>
        <p:spPr>
          <a:xfrm>
            <a:off x="0" y="4349263"/>
            <a:ext cx="12192000" cy="2039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193325" y="5872498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/>
              <a:t>人民邮电出版社</a:t>
            </a:r>
            <a:endParaRPr lang="zh-CN" altLang="en-US" sz="2000" b="1" dirty="0"/>
          </a:p>
        </p:txBody>
      </p:sp>
      <p:sp>
        <p:nvSpPr>
          <p:cNvPr id="15" name="矩形 14"/>
          <p:cNvSpPr/>
          <p:nvPr/>
        </p:nvSpPr>
        <p:spPr>
          <a:xfrm>
            <a:off x="10158119" y="4885556"/>
            <a:ext cx="1484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</a:rPr>
              <a:t>谢乾坤 著</a:t>
            </a:r>
          </a:p>
        </p:txBody>
      </p:sp>
    </p:spTree>
    <p:extLst>
      <p:ext uri="{BB962C8B-B14F-4D97-AF65-F5344CB8AC3E}">
        <p14:creationId xmlns:p14="http://schemas.microsoft.com/office/powerpoint/2010/main" val="2649691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0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1.2.3  </a:t>
            </a:r>
            <a:r>
              <a:rPr lang="zh-CN" altLang="en-US" sz="40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刷流量和秒</a:t>
            </a:r>
            <a:r>
              <a:rPr lang="zh-CN" altLang="en-US" sz="40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杀</a:t>
            </a:r>
            <a:endParaRPr lang="zh-CN" altLang="en-US" sz="40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80" y="2303142"/>
            <a:ext cx="9820436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方正兰亭刊宋简体" charset="-122"/>
                <a:cs typeface="Times New Roman" panose="02020603050405020304" pitchFamily="18" charset="0"/>
              </a:rPr>
              <a:t>      刷流量是爬虫天然自带的功能。当爬虫访问了一个网站时，如果这个爬虫隐藏得很好，网站不能识别这一次访问来自于爬虫，那么就会把它当成正常访问。于是，爬虫就“不小心”地刷了网站的访问量。</a:t>
            </a:r>
            <a:endParaRPr kumimoji="0" lang="zh-CN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方正书宋简体"/>
              <a:cs typeface="Times New Roman" panose="02020603050405020304" pitchFamily="18" charset="0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      除了刷流量外，爬虫也可以参与各种秒杀活动，包括但不限于在各种电商网站上抢商品，抢优惠券，抢机票和火车票。</a:t>
            </a:r>
            <a:r>
              <a:rPr kumimoji="0" lang="zh-C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9117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1.3  </a:t>
            </a:r>
            <a:r>
              <a:rPr lang="zh-CN" altLang="zh-CN" sz="4000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爬虫开发</a:t>
            </a:r>
            <a:r>
              <a:rPr lang="zh-CN" altLang="zh-CN" sz="4000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技术</a:t>
            </a:r>
            <a:endParaRPr lang="zh-CN" altLang="en-US" sz="4000" dirty="0">
              <a:solidFill>
                <a:srgbClr val="0070C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        </a:t>
            </a:r>
            <a:r>
              <a:rPr lang="zh-CN" altLang="zh-CN" dirty="0" smtClean="0"/>
              <a:t>爬虫</a:t>
            </a:r>
            <a:r>
              <a:rPr lang="zh-CN" altLang="zh-CN" dirty="0"/>
              <a:t>的开发有两个层面。一个是“技”的层面，也就是各种语言和框架的使用。这种层面更像是软件文档，现在市面上大部分的爬虫书籍还停留在这个层面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zh-CN" dirty="0" smtClean="0"/>
              <a:t>而</a:t>
            </a:r>
            <a:r>
              <a:rPr lang="zh-CN" altLang="zh-CN" dirty="0"/>
              <a:t>另一个层面是“术”的层面，遇到各种反爬虫问题时，应该如何突破，如何隐藏爬虫，如何模拟人的行为，以及遇到没有见过的反爬虫策略时，应该如何思考及如何使用爬虫爬取非网页内容等。在“术”的层面，框架和工具都不是问题，用任何框架甚至</a:t>
            </a:r>
            <a:r>
              <a:rPr lang="en-US" altLang="zh-CN" dirty="0"/>
              <a:t>Python</a:t>
            </a:r>
            <a:r>
              <a:rPr lang="zh-CN" altLang="zh-CN" dirty="0"/>
              <a:t>自带的模块都能够处理，“术”的层面更强调思想、流程和调度。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9665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        </a:t>
            </a:r>
            <a:r>
              <a:rPr lang="zh-CN" altLang="zh-CN" dirty="0" smtClean="0"/>
              <a:t>本</a:t>
            </a:r>
            <a:r>
              <a:rPr lang="zh-CN" altLang="zh-CN" dirty="0"/>
              <a:t>书使用</a:t>
            </a:r>
            <a:r>
              <a:rPr lang="en-US" altLang="zh-CN" dirty="0"/>
              <a:t>Python</a:t>
            </a:r>
            <a:r>
              <a:rPr lang="zh-CN" altLang="zh-CN" dirty="0"/>
              <a:t>作为爬虫的开发语言。由于</a:t>
            </a:r>
            <a:r>
              <a:rPr lang="en-US" altLang="zh-CN" dirty="0"/>
              <a:t>Python</a:t>
            </a:r>
            <a:r>
              <a:rPr lang="zh-CN" altLang="zh-CN" dirty="0"/>
              <a:t>具有语法简单、入门容易等特点，现在已经成为众多领域的首选语言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zh-CN" dirty="0" smtClean="0"/>
              <a:t>由于</a:t>
            </a:r>
            <a:r>
              <a:rPr lang="en-US" altLang="zh-CN" dirty="0"/>
              <a:t>Python</a:t>
            </a:r>
            <a:r>
              <a:rPr lang="zh-CN" altLang="zh-CN" dirty="0"/>
              <a:t>的语法接近原生的英语语法，因此只要能看懂单词就能看懂</a:t>
            </a:r>
            <a:r>
              <a:rPr lang="en-US" altLang="zh-CN" dirty="0"/>
              <a:t>Python</a:t>
            </a:r>
            <a:r>
              <a:rPr lang="zh-CN" altLang="zh-CN" dirty="0"/>
              <a:t>代码，这使得</a:t>
            </a:r>
            <a:r>
              <a:rPr lang="en-US" altLang="zh-CN" dirty="0"/>
              <a:t>Python</a:t>
            </a:r>
            <a:r>
              <a:rPr lang="zh-CN" altLang="zh-CN" dirty="0"/>
              <a:t>学习者能够很容易地通过学习别人的代码得到提高。</a:t>
            </a:r>
          </a:p>
          <a:p>
            <a:endParaRPr lang="zh-CN" altLang="en-US" dirty="0"/>
          </a:p>
        </p:txBody>
      </p:sp>
      <p:pic>
        <p:nvPicPr>
          <p:cNvPr id="4" name="Picture 2" descr="C:\Program Files\Microsoft Office\MEDIA\CAGCAT10\j030125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711" y="4181096"/>
            <a:ext cx="2189754" cy="1873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84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90649"/>
            <a:ext cx="10058400" cy="4023360"/>
          </a:xfrm>
        </p:spPr>
        <p:txBody>
          <a:bodyPr/>
          <a:lstStyle/>
          <a:p>
            <a:r>
              <a:rPr lang="en-US" altLang="zh-CN" dirty="0" smtClean="0"/>
              <a:t>         </a:t>
            </a:r>
            <a:r>
              <a:rPr lang="zh-CN" altLang="zh-CN" dirty="0" smtClean="0"/>
              <a:t>爬虫</a:t>
            </a:r>
            <a:r>
              <a:rPr lang="zh-CN" altLang="zh-CN" dirty="0"/>
              <a:t>的主要目的是获取网页内容并解析。只要能达到这个目的，用什么方法都没有问题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zh-CN" dirty="0" smtClean="0"/>
              <a:t>关于</a:t>
            </a:r>
            <a:r>
              <a:rPr lang="zh-CN" altLang="zh-CN" dirty="0"/>
              <a:t>获取网页，本书主要介绍了</a:t>
            </a:r>
            <a:r>
              <a:rPr lang="en-US" altLang="zh-CN" dirty="0"/>
              <a:t>Python</a:t>
            </a:r>
            <a:r>
              <a:rPr lang="zh-CN" altLang="zh-CN" dirty="0"/>
              <a:t>的两个第三方模块，一个是</a:t>
            </a:r>
            <a:r>
              <a:rPr lang="en-US" altLang="zh-CN" dirty="0"/>
              <a:t>requests</a:t>
            </a:r>
            <a:r>
              <a:rPr lang="zh-CN" altLang="zh-CN" dirty="0"/>
              <a:t>，另一个是爬虫框架</a:t>
            </a:r>
            <a:r>
              <a:rPr lang="en-US" altLang="zh-CN" dirty="0" err="1"/>
              <a:t>Scrapy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zh-CN" altLang="zh-CN" dirty="0" smtClean="0"/>
              <a:t>关于</a:t>
            </a:r>
            <a:r>
              <a:rPr lang="zh-CN" altLang="zh-CN" dirty="0"/>
              <a:t>解析网页内容，本书主要介绍了</a:t>
            </a:r>
            <a:r>
              <a:rPr lang="en-US" altLang="zh-CN" dirty="0"/>
              <a:t>3</a:t>
            </a:r>
            <a:r>
              <a:rPr lang="zh-CN" altLang="zh-CN" dirty="0"/>
              <a:t>种</a:t>
            </a:r>
            <a:r>
              <a:rPr lang="zh-CN" altLang="zh-CN" dirty="0" smtClean="0"/>
              <a:t>方式</a:t>
            </a:r>
            <a:r>
              <a:rPr lang="en-US" altLang="zh-CN" dirty="0" smtClean="0"/>
              <a:t>——</a:t>
            </a:r>
            <a:r>
              <a:rPr lang="zh-CN" altLang="zh-CN" dirty="0" smtClean="0"/>
              <a:t>正则表达式</a:t>
            </a:r>
            <a:r>
              <a:rPr lang="zh-CN" altLang="zh-CN" dirty="0"/>
              <a:t>、</a:t>
            </a:r>
            <a:r>
              <a:rPr lang="en-US" altLang="zh-CN" dirty="0" err="1"/>
              <a:t>XPath</a:t>
            </a:r>
            <a:r>
              <a:rPr lang="zh-CN" altLang="zh-CN" dirty="0"/>
              <a:t>和</a:t>
            </a:r>
            <a:r>
              <a:rPr lang="en-US" altLang="zh-CN" dirty="0" err="1"/>
              <a:t>BeautifulSoup</a:t>
            </a:r>
            <a:r>
              <a:rPr lang="zh-CN" altLang="zh-CN" dirty="0"/>
              <a:t>。两种网页获取方式和</a:t>
            </a:r>
            <a:r>
              <a:rPr lang="en-US" altLang="zh-CN" dirty="0"/>
              <a:t>3</a:t>
            </a:r>
            <a:r>
              <a:rPr lang="zh-CN" altLang="zh-CN" dirty="0"/>
              <a:t>种网页解析方式可以自由搭配，随意使用。</a:t>
            </a:r>
          </a:p>
          <a:p>
            <a:endParaRPr lang="zh-CN" altLang="en-US" dirty="0"/>
          </a:p>
        </p:txBody>
      </p:sp>
      <p:pic>
        <p:nvPicPr>
          <p:cNvPr id="4" name="Picture 2" descr="C:\Program Files\Microsoft Office\MEDIA\CAGCAT10\j0251301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4905870"/>
            <a:ext cx="1626458" cy="137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072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章 </a:t>
            </a:r>
            <a:r>
              <a:rPr lang="zh-CN" altLang="zh-CN" dirty="0" smtClean="0"/>
              <a:t>绪论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79" y="1845734"/>
            <a:ext cx="10239077" cy="4023360"/>
          </a:xfrm>
        </p:spPr>
        <p:txBody>
          <a:bodyPr/>
          <a:lstStyle/>
          <a:p>
            <a:r>
              <a:rPr lang="en-US" altLang="zh-CN" dirty="0" smtClean="0"/>
              <a:t>         </a:t>
            </a:r>
            <a:r>
              <a:rPr lang="zh-CN" altLang="zh-CN" dirty="0" smtClean="0"/>
              <a:t>所谓</a:t>
            </a:r>
            <a:r>
              <a:rPr lang="zh-CN" altLang="zh-CN" dirty="0"/>
              <a:t>爬虫，其本质是一种计算机程序，它的行为看起来就像是蜘蛛在网上面爬行一样，顺着互联网这个“网”，一条线一条线地“爬行”。所以爬虫在英文中又叫作“</a:t>
            </a:r>
            <a:r>
              <a:rPr lang="en-US" altLang="zh-CN" dirty="0"/>
              <a:t>Spider</a:t>
            </a:r>
            <a:r>
              <a:rPr lang="zh-CN" altLang="zh-CN" dirty="0"/>
              <a:t>”，正是蜘蛛这个单词。</a:t>
            </a:r>
          </a:p>
          <a:p>
            <a:r>
              <a:rPr lang="en-US" altLang="zh-CN" dirty="0" smtClean="0"/>
              <a:t>         </a:t>
            </a:r>
            <a:r>
              <a:rPr lang="zh-CN" altLang="zh-CN" dirty="0" smtClean="0"/>
              <a:t>通过</a:t>
            </a:r>
            <a:r>
              <a:rPr lang="zh-CN" altLang="zh-CN" dirty="0"/>
              <a:t>这一章的学习，你将会掌握如下知识。</a:t>
            </a:r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）爬虫是什么。</a:t>
            </a:r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）爬虫可以做什么。</a:t>
            </a:r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）爬虫开发中有哪些技术。</a:t>
            </a:r>
          </a:p>
        </p:txBody>
      </p:sp>
      <p:pic>
        <p:nvPicPr>
          <p:cNvPr id="4" name="Picture 2" descr="C:\Program Files\Microsoft Office\MEDIA\CAGCAT10\j029298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250" y="4459272"/>
            <a:ext cx="1843430" cy="181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000" dirty="0" smtClean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1.1  </a:t>
            </a:r>
            <a:r>
              <a:rPr lang="zh-CN" altLang="en-US" sz="4000" dirty="0" smtClean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爬虫</a:t>
            </a:r>
            <a:endParaRPr lang="zh-CN" altLang="en-US" sz="4000" dirty="0">
              <a:solidFill>
                <a:srgbClr val="0070C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6" name="十六角星 5"/>
          <p:cNvSpPr/>
          <p:nvPr/>
        </p:nvSpPr>
        <p:spPr>
          <a:xfrm>
            <a:off x="1650326" y="2866383"/>
            <a:ext cx="2335576" cy="2335576"/>
          </a:xfrm>
          <a:prstGeom prst="star16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华文彩云" panose="02010800040101010101" pitchFamily="2" charset="-122"/>
                <a:ea typeface="华文彩云" panose="02010800040101010101" pitchFamily="2" charset="-122"/>
              </a:rPr>
              <a:t>数据</a:t>
            </a:r>
            <a:r>
              <a:rPr lang="zh-CN" altLang="en-US" sz="2800" dirty="0" smtClean="0">
                <a:latin typeface="华文彩云" panose="02010800040101010101" pitchFamily="2" charset="-122"/>
                <a:ea typeface="华文彩云" panose="02010800040101010101" pitchFamily="2" charset="-122"/>
              </a:rPr>
              <a:t>爆炸</a:t>
            </a:r>
            <a:endParaRPr lang="zh-CN" altLang="en-US" sz="2800" dirty="0"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pic>
        <p:nvPicPr>
          <p:cNvPr id="7" name="Picture 2" descr="C:\Program Files\Microsoft Office\MEDIA\CAGCAT10\j0234657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8578" y="2989977"/>
            <a:ext cx="2417101" cy="235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右箭头 7"/>
          <p:cNvSpPr/>
          <p:nvPr/>
        </p:nvSpPr>
        <p:spPr>
          <a:xfrm>
            <a:off x="4990640" y="3666161"/>
            <a:ext cx="2743201" cy="9829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</a:rPr>
              <a:t>有效获得数据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628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000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1.2  </a:t>
            </a:r>
            <a:r>
              <a:rPr lang="zh-CN" altLang="en-US" sz="4000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爬虫可以做什么</a:t>
            </a:r>
            <a:endParaRPr lang="zh-CN" altLang="en-US" sz="40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2286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4000" spc="-5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1.2.1 </a:t>
            </a:r>
            <a:r>
              <a:rPr lang="zh-CN" altLang="zh-CN" sz="4000" spc="-5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收集</a:t>
            </a:r>
            <a:r>
              <a:rPr lang="zh-CN" altLang="zh-CN" sz="4000" spc="-5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</a:t>
            </a:r>
            <a:endParaRPr lang="en-US" altLang="zh-CN" sz="4000" spc="-5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2286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方正兰亭刊宋简体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方正兰亭刊宋简体"/>
                <a:cs typeface="Times New Roman" panose="02020603050405020304" pitchFamily="18" charset="0"/>
              </a:rPr>
              <a:t>    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方正兰亭刊宋简体"/>
                <a:cs typeface="Times New Roman" panose="02020603050405020304" pitchFamily="18" charset="0"/>
              </a:rPr>
              <a:t>爬虫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方正兰亭刊宋简体"/>
                <a:cs typeface="Times New Roman" panose="02020603050405020304" pitchFamily="18" charset="0"/>
              </a:rPr>
              <a:t>可以用来收集数据。这也是爬虫最直接、最常用的使用方法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方正兰亭刊宋简体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方正兰亭刊宋简体"/>
              <a:cs typeface="Times New Roman" panose="02020603050405020304" pitchFamily="18" charset="0"/>
            </a:endParaRPr>
          </a:p>
          <a:p>
            <a:pPr marL="0" lvl="0" indent="2286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方正兰亭刊宋简体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方正兰亭刊宋简体"/>
                <a:cs typeface="Times New Roman" panose="02020603050405020304" pitchFamily="18" charset="0"/>
              </a:rPr>
              <a:t>    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方正兰亭刊宋简体"/>
                <a:cs typeface="Times New Roman" panose="02020603050405020304" pitchFamily="18" charset="0"/>
              </a:rPr>
              <a:t>由于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方正兰亭刊宋简体"/>
                <a:cs typeface="Times New Roman" panose="02020603050405020304" pitchFamily="18" charset="0"/>
              </a:rPr>
              <a:t>爬虫是一种程序，程序的运行速度极快，而且不会因为做重复的事情就感觉到疲劳，因此使用爬虫来获取大量的数据，就变得极其简单和快捷了。</a:t>
            </a:r>
            <a:endParaRPr lang="zh-CN" altLang="en-US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pic>
        <p:nvPicPr>
          <p:cNvPr id="5" name="Picture 2" descr="C:\Program Files\Microsoft Office\MEDIA\CAGCAT10\j0297749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1844" y="4466407"/>
            <a:ext cx="1851660" cy="176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325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34717"/>
            <a:ext cx="10058400" cy="4023360"/>
          </a:xfrm>
        </p:spPr>
        <p:txBody>
          <a:bodyPr/>
          <a:lstStyle/>
          <a:p>
            <a:pPr lvl="0"/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方正兰亭刊宋简体"/>
                <a:cs typeface="Times New Roman" panose="02020603050405020304" pitchFamily="18" charset="0"/>
              </a:rPr>
              <a:t>       请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方正兰亭刊宋简体"/>
                <a:cs typeface="Times New Roman" panose="02020603050405020304" pitchFamily="18" charset="0"/>
              </a:rPr>
              <a:t>看图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方正兰亭刊宋简体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方正兰亭刊宋简体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方正兰亭刊宋简体"/>
                <a:cs typeface="Times New Roman" panose="02020603050405020304" pitchFamily="18" charset="0"/>
              </a:rPr>
              <a:t>和图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方正兰亭刊宋简体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方正兰亭刊宋简体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方正兰亭刊宋简体"/>
                <a:cs typeface="Times New Roman" panose="02020603050405020304" pitchFamily="18" charset="0"/>
              </a:rPr>
              <a:t>，这是起点中文网的“玄幻频道”和“奇幻频道”页面。</a:t>
            </a:r>
            <a:endParaRPr lang="zh-CN" altLang="en-US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pic>
        <p:nvPicPr>
          <p:cNvPr id="1026" name="Picture 2" descr="1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208" y="2431141"/>
            <a:ext cx="4274544" cy="3448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972689" y="5957230"/>
            <a:ext cx="4070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kern="1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图</a:t>
            </a:r>
            <a:r>
              <a:rPr lang="en-US" altLang="zh-CN" b="1" kern="100" dirty="0">
                <a:latin typeface="Times New Roman" panose="02020603050405020304" pitchFamily="18" charset="0"/>
                <a:ea typeface="方正书宋简体"/>
              </a:rPr>
              <a:t>1-1  </a:t>
            </a:r>
            <a:r>
              <a:rPr lang="zh-CN" altLang="zh-CN" b="1" kern="1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起点中文网的“玄幻频道”页面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043715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1-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228" y="1857183"/>
            <a:ext cx="5029945" cy="3908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241800" y="5811264"/>
            <a:ext cx="4070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kern="1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图</a:t>
            </a:r>
            <a:r>
              <a:rPr lang="en-US" altLang="zh-CN" b="1" kern="100" dirty="0">
                <a:latin typeface="Times New Roman" panose="02020603050405020304" pitchFamily="18" charset="0"/>
                <a:ea typeface="方正书宋简体"/>
              </a:rPr>
              <a:t>1-2  </a:t>
            </a:r>
            <a:r>
              <a:rPr lang="zh-CN" altLang="zh-CN" b="1" kern="1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起点中文网的“奇幻频道”页面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9510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228060" cy="4023360"/>
          </a:xfrm>
        </p:spPr>
        <p:txBody>
          <a:bodyPr/>
          <a:lstStyle/>
          <a:p>
            <a:r>
              <a:rPr lang="en-US" altLang="zh-CN" dirty="0" smtClean="0"/>
              <a:t>        </a:t>
            </a:r>
            <a:r>
              <a:rPr lang="zh-CN" altLang="zh-CN" dirty="0" smtClean="0"/>
              <a:t>图</a:t>
            </a:r>
            <a:r>
              <a:rPr lang="en-US" altLang="zh-CN" dirty="0"/>
              <a:t>1-1</a:t>
            </a:r>
            <a:r>
              <a:rPr lang="zh-CN" altLang="zh-CN" dirty="0"/>
              <a:t>和图</a:t>
            </a:r>
            <a:r>
              <a:rPr lang="en-US" altLang="zh-CN" dirty="0"/>
              <a:t>1-2</a:t>
            </a:r>
            <a:r>
              <a:rPr lang="zh-CN" altLang="zh-CN" dirty="0"/>
              <a:t>所示的这两个版面除了内容不一样外，其他地方完全一样。只要爬虫能爬取“玄幻频道”，那么就能爬取“奇幻频道”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zh-CN" dirty="0" smtClean="0"/>
              <a:t>假设</a:t>
            </a:r>
            <a:r>
              <a:rPr lang="zh-CN" altLang="zh-CN" dirty="0"/>
              <a:t>要把这两个页面的内容都获取下来，如果人工来操作，就需要对两个页面进行复制及粘贴，做很多重复的工作。而如果使用爬虫，那么只需要开发“玄幻频道”的爬虫就能实现既能爬取“玄幻频道”又能爬取“奇幻频道”的目标。</a:t>
            </a:r>
          </a:p>
          <a:p>
            <a:r>
              <a:rPr lang="en-US" altLang="zh-CN" dirty="0" smtClean="0"/>
              <a:t>         </a:t>
            </a:r>
            <a:r>
              <a:rPr lang="zh-CN" altLang="zh-CN" dirty="0" smtClean="0"/>
              <a:t>正是</a:t>
            </a:r>
            <a:r>
              <a:rPr lang="zh-CN" altLang="zh-CN" dirty="0"/>
              <a:t>由于现在的网站大量使用了模板来生成页面，所以爬虫才能够有用武之地。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8318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1.2.2  </a:t>
            </a:r>
            <a:r>
              <a:rPr lang="zh-CN" altLang="en-US" sz="40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尽职</a:t>
            </a:r>
            <a:r>
              <a:rPr lang="zh-CN" altLang="en-US" sz="40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调查</a:t>
            </a:r>
            <a:endParaRPr lang="zh-CN" altLang="en-US" sz="40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82451" y="2124731"/>
            <a:ext cx="10488058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方正兰亭刊宋简体"/>
                <a:cs typeface="Times New Roman" panose="02020603050405020304" pitchFamily="18" charset="0"/>
              </a:rPr>
              <a:t>     所谓的尽职调查，一般是指投资人在投资一个公司之前，需要知道这个公司是否如他们自己所描述的一样尽职尽责地工作，是否有偷奸耍滑、篡改数据、欺骗投资人的嫌疑。在过去，尽职调查一般通过调查目标公司的客户或者审计财务报表来实现。而有了爬虫以后，要做尽职调查就方便很多了。</a:t>
            </a:r>
            <a:endParaRPr kumimoji="0" lang="zh-CN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5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095" y="4612360"/>
            <a:ext cx="1869034" cy="177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509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        </a:t>
            </a:r>
            <a:r>
              <a:rPr lang="zh-CN" altLang="zh-CN" dirty="0" smtClean="0"/>
              <a:t>数据</a:t>
            </a:r>
            <a:r>
              <a:rPr lang="zh-CN" altLang="zh-CN" dirty="0"/>
              <a:t>不会说谎，特别是数据量极大的数据，人工伪造的总会和自然生成的存在区别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zh-CN" dirty="0" smtClean="0"/>
              <a:t>而</a:t>
            </a:r>
            <a:r>
              <a:rPr lang="zh-CN" altLang="zh-CN" dirty="0"/>
              <a:t>在以前，对于数据量极大的数据进行搜集是一件非常困难的事情，但现在有了爬虫的帮助，很多欺骗行为都会赤裸裸地暴露在阳光下。</a:t>
            </a:r>
          </a:p>
          <a:p>
            <a:endParaRPr lang="zh-CN" altLang="en-US" dirty="0"/>
          </a:p>
        </p:txBody>
      </p:sp>
      <p:pic>
        <p:nvPicPr>
          <p:cNvPr id="4" name="图片 3" descr="C:\Users\604long\Desktop\timg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813" y="3857414"/>
            <a:ext cx="2919333" cy="23042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1530097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TM03090430[[fn=镶边]]</Template>
  <TotalTime>318</TotalTime>
  <Words>916</Words>
  <Application>Microsoft Office PowerPoint</Application>
  <PresentationFormat>宽屏</PresentationFormat>
  <Paragraphs>41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Gungsuh</vt:lpstr>
      <vt:lpstr>方正兰亭刊宋简体</vt:lpstr>
      <vt:lpstr>方正书宋简体</vt:lpstr>
      <vt:lpstr>黑体</vt:lpstr>
      <vt:lpstr>华文彩云</vt:lpstr>
      <vt:lpstr>华文行楷</vt:lpstr>
      <vt:lpstr>华文新魏</vt:lpstr>
      <vt:lpstr>宋体</vt:lpstr>
      <vt:lpstr>Arial</vt:lpstr>
      <vt:lpstr>Blackadder ITC</vt:lpstr>
      <vt:lpstr>Calibri</vt:lpstr>
      <vt:lpstr>Calibri Light</vt:lpstr>
      <vt:lpstr>Times New Roman</vt:lpstr>
      <vt:lpstr>回顾</vt:lpstr>
      <vt:lpstr>    Python  Crawler Development </vt:lpstr>
      <vt:lpstr>第1章 绪论</vt:lpstr>
      <vt:lpstr>1.1  爬虫</vt:lpstr>
      <vt:lpstr>1.2  爬虫可以做什么</vt:lpstr>
      <vt:lpstr>PowerPoint 演示文稿</vt:lpstr>
      <vt:lpstr>PowerPoint 演示文稿</vt:lpstr>
      <vt:lpstr>PowerPoint 演示文稿</vt:lpstr>
      <vt:lpstr>1.2.2  尽职调查</vt:lpstr>
      <vt:lpstr>PowerPoint 演示文稿</vt:lpstr>
      <vt:lpstr>1.2.3  刷流量和秒杀</vt:lpstr>
      <vt:lpstr>1.3  爬虫开发技术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Python基础实例教程（微课版）</dc:title>
  <dc:creator>songxin</dc:creator>
  <cp:lastModifiedBy>songxin</cp:lastModifiedBy>
  <cp:revision>22</cp:revision>
  <dcterms:created xsi:type="dcterms:W3CDTF">2018-11-05T02:15:35Z</dcterms:created>
  <dcterms:modified xsi:type="dcterms:W3CDTF">2018-11-07T08:29:39Z</dcterms:modified>
</cp:coreProperties>
</file>