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17">
  <p:sldMasterIdLst>
    <p:sldMasterId id="2147483792" r:id="rId1"/>
  </p:sldMasterIdLst>
  <p:sldIdLst>
    <p:sldId id="256" r:id="rId2"/>
    <p:sldId id="257" r:id="rId3"/>
    <p:sldId id="1167" r:id="rId4"/>
    <p:sldId id="1168" r:id="rId5"/>
    <p:sldId id="1169" r:id="rId6"/>
    <p:sldId id="1170" r:id="rId7"/>
    <p:sldId id="1171" r:id="rId8"/>
    <p:sldId id="1172" r:id="rId9"/>
    <p:sldId id="1173" r:id="rId10"/>
    <p:sldId id="1174" r:id="rId11"/>
    <p:sldId id="1175" r:id="rId12"/>
    <p:sldId id="1176" r:id="rId13"/>
    <p:sldId id="1177" r:id="rId14"/>
    <p:sldId id="797" r:id="rId15"/>
    <p:sldId id="1178" r:id="rId16"/>
    <p:sldId id="1021" r:id="rId17"/>
    <p:sldId id="117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9" d="100"/>
          <a:sy n="69" d="100"/>
        </p:scale>
        <p:origin x="58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4321966-C214-44FA-A753-A7A629A1F278}" type="datetimeFigureOut">
              <a:rPr lang="zh-CN" altLang="en-US" smtClean="0"/>
              <a:t>2018/11/19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93295E-EBB1-45FC-9158-2B2DE72267BB}"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633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4321966-C214-44FA-A753-A7A629A1F278}" type="datetimeFigureOut">
              <a:rPr lang="zh-CN" altLang="en-US" smtClean="0"/>
              <a:t>2018/11/19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93295E-EBB1-45FC-9158-2B2DE72267BB}" type="slidenum">
              <a:rPr lang="zh-CN" altLang="en-US" smtClean="0"/>
              <a:t>‹#›</a:t>
            </a:fld>
            <a:endParaRPr lang="zh-CN" altLang="en-US"/>
          </a:p>
        </p:txBody>
      </p:sp>
    </p:spTree>
    <p:extLst>
      <p:ext uri="{BB962C8B-B14F-4D97-AF65-F5344CB8AC3E}">
        <p14:creationId xmlns:p14="http://schemas.microsoft.com/office/powerpoint/2010/main" val="3528666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4321966-C214-44FA-A753-A7A629A1F278}" type="datetimeFigureOut">
              <a:rPr lang="zh-CN" altLang="en-US" smtClean="0"/>
              <a:t>2018/11/19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93295E-EBB1-45FC-9158-2B2DE72267BB}" type="slidenum">
              <a:rPr lang="zh-CN" altLang="en-US" smtClean="0"/>
              <a:t>‹#›</a:t>
            </a:fld>
            <a:endParaRPr lang="zh-CN" altLang="en-US"/>
          </a:p>
        </p:txBody>
      </p:sp>
    </p:spTree>
    <p:extLst>
      <p:ext uri="{BB962C8B-B14F-4D97-AF65-F5344CB8AC3E}">
        <p14:creationId xmlns:p14="http://schemas.microsoft.com/office/powerpoint/2010/main" val="58526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D4321966-C214-44FA-A753-A7A629A1F278}" type="datetimeFigureOut">
              <a:rPr lang="zh-CN" altLang="en-US" smtClean="0"/>
              <a:t>2018/11/19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93295E-EBB1-45FC-9158-2B2DE72267BB}" type="slidenum">
              <a:rPr lang="zh-CN" altLang="en-US" smtClean="0"/>
              <a:t>‹#›</a:t>
            </a:fld>
            <a:endParaRPr lang="zh-CN" altLang="en-US"/>
          </a:p>
        </p:txBody>
      </p:sp>
    </p:spTree>
    <p:extLst>
      <p:ext uri="{BB962C8B-B14F-4D97-AF65-F5344CB8AC3E}">
        <p14:creationId xmlns:p14="http://schemas.microsoft.com/office/powerpoint/2010/main" val="268628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4321966-C214-44FA-A753-A7A629A1F278}" type="datetimeFigureOut">
              <a:rPr lang="zh-CN" altLang="en-US" smtClean="0"/>
              <a:t>2018/11/19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93295E-EBB1-45FC-9158-2B2DE72267BB}"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62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4321966-C214-44FA-A753-A7A629A1F278}" type="datetimeFigureOut">
              <a:rPr lang="zh-CN" altLang="en-US" smtClean="0"/>
              <a:t>2018/11/19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93295E-EBB1-45FC-9158-2B2DE72267BB}" type="slidenum">
              <a:rPr lang="zh-CN" altLang="en-US" smtClean="0"/>
              <a:t>‹#›</a:t>
            </a:fld>
            <a:endParaRPr lang="zh-CN" altLang="en-US"/>
          </a:p>
        </p:txBody>
      </p:sp>
    </p:spTree>
    <p:extLst>
      <p:ext uri="{BB962C8B-B14F-4D97-AF65-F5344CB8AC3E}">
        <p14:creationId xmlns:p14="http://schemas.microsoft.com/office/powerpoint/2010/main" val="2531501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4321966-C214-44FA-A753-A7A629A1F278}" type="datetimeFigureOut">
              <a:rPr lang="zh-CN" altLang="en-US" smtClean="0"/>
              <a:t>2018/11/19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93295E-EBB1-45FC-9158-2B2DE72267BB}" type="slidenum">
              <a:rPr lang="zh-CN" altLang="en-US" smtClean="0"/>
              <a:t>‹#›</a:t>
            </a:fld>
            <a:endParaRPr lang="zh-CN" altLang="en-US"/>
          </a:p>
        </p:txBody>
      </p:sp>
    </p:spTree>
    <p:extLst>
      <p:ext uri="{BB962C8B-B14F-4D97-AF65-F5344CB8AC3E}">
        <p14:creationId xmlns:p14="http://schemas.microsoft.com/office/powerpoint/2010/main" val="1677462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4321966-C214-44FA-A753-A7A629A1F278}" type="datetimeFigureOut">
              <a:rPr lang="zh-CN" altLang="en-US" smtClean="0"/>
              <a:t>2018/11/19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93295E-EBB1-45FC-9158-2B2DE72267BB}" type="slidenum">
              <a:rPr lang="zh-CN" altLang="en-US" smtClean="0"/>
              <a:t>‹#›</a:t>
            </a:fld>
            <a:endParaRPr lang="zh-CN" altLang="en-US"/>
          </a:p>
        </p:txBody>
      </p:sp>
    </p:spTree>
    <p:extLst>
      <p:ext uri="{BB962C8B-B14F-4D97-AF65-F5344CB8AC3E}">
        <p14:creationId xmlns:p14="http://schemas.microsoft.com/office/powerpoint/2010/main" val="3033743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321966-C214-44FA-A753-A7A629A1F278}" type="datetimeFigureOut">
              <a:rPr lang="zh-CN" altLang="en-US" smtClean="0"/>
              <a:t>2018/11/19</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5393295E-EBB1-45FC-9158-2B2DE72267BB}" type="slidenum">
              <a:rPr lang="zh-CN" altLang="en-US" smtClean="0"/>
              <a:t>‹#›</a:t>
            </a:fld>
            <a:endParaRPr lang="zh-CN" altLang="en-US"/>
          </a:p>
        </p:txBody>
      </p:sp>
    </p:spTree>
    <p:extLst>
      <p:ext uri="{BB962C8B-B14F-4D97-AF65-F5344CB8AC3E}">
        <p14:creationId xmlns:p14="http://schemas.microsoft.com/office/powerpoint/2010/main" val="1090370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321966-C214-44FA-A753-A7A629A1F278}" type="datetimeFigureOut">
              <a:rPr lang="zh-CN" altLang="en-US" smtClean="0"/>
              <a:t>2018/11/19</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93295E-EBB1-45FC-9158-2B2DE72267BB}" type="slidenum">
              <a:rPr lang="zh-CN" altLang="en-US" smtClean="0"/>
              <a:t>‹#›</a:t>
            </a:fld>
            <a:endParaRPr lang="zh-CN" altLang="en-US"/>
          </a:p>
        </p:txBody>
      </p:sp>
    </p:spTree>
    <p:extLst>
      <p:ext uri="{BB962C8B-B14F-4D97-AF65-F5344CB8AC3E}">
        <p14:creationId xmlns:p14="http://schemas.microsoft.com/office/powerpoint/2010/main" val="1249912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4321966-C214-44FA-A753-A7A629A1F278}" type="datetimeFigureOut">
              <a:rPr lang="zh-CN" altLang="en-US" smtClean="0"/>
              <a:t>2018/11/19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93295E-EBB1-45FC-9158-2B2DE72267BB}" type="slidenum">
              <a:rPr lang="zh-CN" altLang="en-US" smtClean="0"/>
              <a:t>‹#›</a:t>
            </a:fld>
            <a:endParaRPr lang="zh-CN" altLang="en-US"/>
          </a:p>
        </p:txBody>
      </p:sp>
    </p:spTree>
    <p:extLst>
      <p:ext uri="{BB962C8B-B14F-4D97-AF65-F5344CB8AC3E}">
        <p14:creationId xmlns:p14="http://schemas.microsoft.com/office/powerpoint/2010/main" val="3379285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321966-C214-44FA-A753-A7A629A1F278}" type="datetimeFigureOut">
              <a:rPr lang="zh-CN" altLang="en-US" smtClean="0"/>
              <a:t>2018/11/19</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393295E-EBB1-45FC-9158-2B2DE72267BB}"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96884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85000"/>
        </a:lnSpc>
        <a:spcBef>
          <a:spcPct val="0"/>
        </a:spcBef>
        <a:buNone/>
        <a:defRPr sz="4800" b="1" kern="1200" spc="-50" baseline="0">
          <a:solidFill>
            <a:srgbClr val="00B050"/>
          </a:solidFill>
          <a:latin typeface="华文新魏" panose="02010800040101010101" pitchFamily="2" charset="-122"/>
          <a:ea typeface="华文新魏" panose="02010800040101010101" pitchFamily="2" charset="-122"/>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b="1" kern="1200">
          <a:solidFill>
            <a:schemeClr val="tx1">
              <a:lumMod val="75000"/>
              <a:lumOff val="25000"/>
            </a:schemeClr>
          </a:solidFill>
          <a:latin typeface="+mn-lt"/>
          <a:ea typeface="+mn-ea"/>
          <a:cs typeface="+mn-cs"/>
        </a:defRPr>
      </a:lvl1pPr>
      <a:lvl2pPr marL="201168" indent="0" algn="l" defTabSz="914400" rtl="0" eaLnBrk="1" latinLnBrk="0" hangingPunct="1">
        <a:lnSpc>
          <a:spcPct val="90000"/>
        </a:lnSpc>
        <a:spcBef>
          <a:spcPts val="200"/>
        </a:spcBef>
        <a:spcAft>
          <a:spcPts val="400"/>
        </a:spcAft>
        <a:buClr>
          <a:schemeClr val="accent1"/>
        </a:buClr>
        <a:buFont typeface="Calibri" pitchFamily="34" charset="0"/>
        <a:buNone/>
        <a:defRPr sz="2800" kern="1200">
          <a:solidFill>
            <a:srgbClr val="0070C0"/>
          </a:solidFill>
          <a:latin typeface="华文行楷" panose="02010800040101010101" pitchFamily="2" charset="-122"/>
          <a:ea typeface="华文行楷" panose="02010800040101010101" pitchFamily="2" charset="-122"/>
          <a:cs typeface="+mn-cs"/>
        </a:defRPr>
      </a:lvl2pPr>
      <a:lvl3pPr marL="384048"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rgbClr val="7030A0"/>
          </a:solidFill>
          <a:latin typeface="黑体" panose="02010609060101010101" pitchFamily="49" charset="-122"/>
          <a:ea typeface="黑体" panose="02010609060101010101" pitchFamily="49" charset="-122"/>
          <a:cs typeface="+mn-cs"/>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rgbClr val="C00000"/>
          </a:solidFill>
          <a:latin typeface="+mn-lt"/>
          <a:ea typeface="+mn-ea"/>
          <a:cs typeface="+mn-cs"/>
        </a:defRPr>
      </a:lvl4pPr>
      <a:lvl5pPr marL="74980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525106" y="1711568"/>
            <a:ext cx="7666893" cy="2636989"/>
          </a:xfrm>
          <a:solidFill>
            <a:schemeClr val="accent1">
              <a:lumMod val="40000"/>
              <a:lumOff val="60000"/>
            </a:schemeClr>
          </a:solidFill>
        </p:spPr>
        <p:txBody>
          <a:bodyPr>
            <a:normAutofit fontScale="90000"/>
          </a:bodyPr>
          <a:lstStyle/>
          <a:p>
            <a:pPr algn="ctr"/>
            <a:r>
              <a:rPr lang="en-US" altLang="zh-CN" sz="5400" dirty="0" smtClean="0">
                <a:solidFill>
                  <a:schemeClr val="accent3">
                    <a:lumMod val="75000"/>
                  </a:schemeClr>
                </a:solidFill>
                <a:latin typeface="Blackadder ITC" panose="04020505051007020D02" pitchFamily="82" charset="0"/>
              </a:rPr>
              <a:t/>
            </a:r>
            <a:br>
              <a:rPr lang="en-US" altLang="zh-CN" sz="5400" dirty="0" smtClean="0">
                <a:solidFill>
                  <a:schemeClr val="accent3">
                    <a:lumMod val="75000"/>
                  </a:schemeClr>
                </a:solidFill>
                <a:latin typeface="Blackadder ITC" panose="04020505051007020D02" pitchFamily="82" charset="0"/>
              </a:rPr>
            </a:br>
            <a:r>
              <a:rPr lang="en-US" altLang="zh-CN" sz="5400" dirty="0">
                <a:solidFill>
                  <a:schemeClr val="accent3">
                    <a:lumMod val="75000"/>
                  </a:schemeClr>
                </a:solidFill>
                <a:latin typeface="Blackadder ITC" panose="04020505051007020D02" pitchFamily="82" charset="0"/>
              </a:rPr>
              <a:t/>
            </a:r>
            <a:br>
              <a:rPr lang="en-US" altLang="zh-CN" sz="5400" dirty="0">
                <a:solidFill>
                  <a:schemeClr val="accent3">
                    <a:lumMod val="75000"/>
                  </a:schemeClr>
                </a:solidFill>
                <a:latin typeface="Blackadder ITC" panose="04020505051007020D02" pitchFamily="82" charset="0"/>
              </a:rPr>
            </a:br>
            <a:r>
              <a:rPr lang="en-US" altLang="zh-CN" sz="5400" dirty="0" smtClean="0">
                <a:solidFill>
                  <a:schemeClr val="accent3">
                    <a:lumMod val="75000"/>
                  </a:schemeClr>
                </a:solidFill>
                <a:latin typeface="Blackadder ITC" panose="04020505051007020D02" pitchFamily="82" charset="0"/>
              </a:rPr>
              <a:t/>
            </a:r>
            <a:br>
              <a:rPr lang="en-US" altLang="zh-CN" sz="5400" dirty="0" smtClean="0">
                <a:solidFill>
                  <a:schemeClr val="accent3">
                    <a:lumMod val="75000"/>
                  </a:schemeClr>
                </a:solidFill>
                <a:latin typeface="Blackadder ITC" panose="04020505051007020D02" pitchFamily="82" charset="0"/>
              </a:rPr>
            </a:br>
            <a:r>
              <a:rPr lang="en-US" altLang="zh-CN" sz="5400" dirty="0" smtClean="0">
                <a:solidFill>
                  <a:schemeClr val="accent3">
                    <a:lumMod val="75000"/>
                  </a:schemeClr>
                </a:solidFill>
                <a:latin typeface="Blackadder ITC" panose="04020505051007020D02" pitchFamily="82" charset="0"/>
              </a:rPr>
              <a:t/>
            </a:r>
            <a:br>
              <a:rPr lang="en-US" altLang="zh-CN" sz="5400" dirty="0" smtClean="0">
                <a:solidFill>
                  <a:schemeClr val="accent3">
                    <a:lumMod val="75000"/>
                  </a:schemeClr>
                </a:solidFill>
                <a:latin typeface="Blackadder ITC" panose="04020505051007020D02" pitchFamily="82" charset="0"/>
              </a:rPr>
            </a:br>
            <a:r>
              <a:rPr lang="en-US" altLang="zh-CN" sz="5400" dirty="0" smtClean="0">
                <a:solidFill>
                  <a:schemeClr val="accent3">
                    <a:lumMod val="75000"/>
                  </a:schemeClr>
                </a:solidFill>
                <a:latin typeface="Blackadder ITC" panose="04020505051007020D02" pitchFamily="82" charset="0"/>
              </a:rPr>
              <a:t>Python  Crawler Development </a:t>
            </a:r>
            <a:endParaRPr lang="zh-CN" altLang="en-US" sz="5400" dirty="0">
              <a:solidFill>
                <a:schemeClr val="accent3">
                  <a:lumMod val="75000"/>
                </a:schemeClr>
              </a:solidFill>
              <a:latin typeface="Blackadder ITC" panose="04020505051007020D02" pitchFamily="82" charset="0"/>
            </a:endParaRPr>
          </a:p>
        </p:txBody>
      </p:sp>
      <p:pic>
        <p:nvPicPr>
          <p:cNvPr id="4" name="图片 3"/>
          <p:cNvPicPr>
            <a:picLocks noChangeAspect="1"/>
          </p:cNvPicPr>
          <p:nvPr/>
        </p:nvPicPr>
        <p:blipFill>
          <a:blip r:embed="rId2"/>
          <a:stretch>
            <a:fillRect/>
          </a:stretch>
        </p:blipFill>
        <p:spPr>
          <a:xfrm>
            <a:off x="0" y="1"/>
            <a:ext cx="4525106" cy="4349262"/>
          </a:xfrm>
          <a:prstGeom prst="rect">
            <a:avLst/>
          </a:prstGeom>
        </p:spPr>
      </p:pic>
      <p:sp>
        <p:nvSpPr>
          <p:cNvPr id="10" name="矩形 9"/>
          <p:cNvSpPr/>
          <p:nvPr/>
        </p:nvSpPr>
        <p:spPr>
          <a:xfrm>
            <a:off x="4525106" y="-11016"/>
            <a:ext cx="7666894" cy="1734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tx1"/>
                </a:solidFill>
                <a:latin typeface="黑体" panose="02010609060101010101" pitchFamily="49" charset="-122"/>
                <a:ea typeface="黑体" panose="02010609060101010101" pitchFamily="49" charset="-122"/>
              </a:rPr>
              <a:t>极客学院 </a:t>
            </a:r>
            <a:r>
              <a:rPr lang="en-US" altLang="zh-CN" sz="2800" b="1" dirty="0" smtClean="0">
                <a:solidFill>
                  <a:schemeClr val="tx1"/>
                </a:solidFill>
                <a:latin typeface="Gungsuh" panose="02030600000101010101" pitchFamily="18" charset="-127"/>
                <a:ea typeface="Gungsuh" panose="02030600000101010101" pitchFamily="18" charset="-127"/>
              </a:rPr>
              <a:t>Jikexueyuan.com</a:t>
            </a:r>
            <a:endParaRPr lang="zh-CN" altLang="en-US" sz="2800" b="1" dirty="0" smtClean="0">
              <a:solidFill>
                <a:schemeClr val="tx1"/>
              </a:solidFill>
              <a:latin typeface="Gungsuh" panose="02030600000101010101" pitchFamily="18" charset="-127"/>
              <a:ea typeface="Gungsuh" panose="02030600000101010101" pitchFamily="18" charset="-127"/>
            </a:endParaRPr>
          </a:p>
          <a:p>
            <a:pPr algn="ctr"/>
            <a:endParaRPr lang="en-US" altLang="zh-CN" sz="2800" b="1" dirty="0" smtClean="0"/>
          </a:p>
          <a:p>
            <a:pPr algn="ctr"/>
            <a:r>
              <a:rPr lang="zh-CN" altLang="en-US" sz="2800" b="1" dirty="0" smtClean="0"/>
              <a:t>互联网</a:t>
            </a:r>
            <a:r>
              <a:rPr lang="en-US" altLang="zh-CN" sz="2800" b="1" dirty="0" smtClean="0"/>
              <a:t>+</a:t>
            </a:r>
            <a:r>
              <a:rPr lang="zh-CN" altLang="en-US" sz="2800" b="1" dirty="0" smtClean="0"/>
              <a:t>职业技能系列 </a:t>
            </a:r>
            <a:endParaRPr lang="en-US" altLang="zh-CN" sz="2800" b="1" dirty="0" smtClean="0">
              <a:solidFill>
                <a:schemeClr val="tx1"/>
              </a:solidFill>
              <a:latin typeface="Blackadder ITC" panose="04020505051007020D02" pitchFamily="82" charset="0"/>
            </a:endParaRPr>
          </a:p>
        </p:txBody>
      </p:sp>
      <p:sp>
        <p:nvSpPr>
          <p:cNvPr id="12" name="矩形 11"/>
          <p:cNvSpPr/>
          <p:nvPr/>
        </p:nvSpPr>
        <p:spPr>
          <a:xfrm>
            <a:off x="5439509" y="1947964"/>
            <a:ext cx="6283568" cy="1446550"/>
          </a:xfrm>
          <a:prstGeom prst="rect">
            <a:avLst/>
          </a:prstGeom>
        </p:spPr>
        <p:txBody>
          <a:bodyPr wrap="square">
            <a:spAutoFit/>
          </a:bodyPr>
          <a:lstStyle/>
          <a:p>
            <a:pPr algn="ctr"/>
            <a:r>
              <a:rPr lang="en-US" altLang="zh-CN" sz="4400" b="1" dirty="0">
                <a:solidFill>
                  <a:srgbClr val="00B050"/>
                </a:solidFill>
                <a:latin typeface="黑体" panose="02010609060101010101" pitchFamily="49" charset="-122"/>
                <a:ea typeface="黑体" panose="02010609060101010101" pitchFamily="49" charset="-122"/>
              </a:rPr>
              <a:t>Python</a:t>
            </a:r>
            <a:r>
              <a:rPr lang="zh-CN" altLang="en-US" sz="4400" b="1" dirty="0">
                <a:solidFill>
                  <a:srgbClr val="00B050"/>
                </a:solidFill>
                <a:latin typeface="黑体" panose="02010609060101010101" pitchFamily="49" charset="-122"/>
                <a:ea typeface="黑体" panose="02010609060101010101" pitchFamily="49" charset="-122"/>
              </a:rPr>
              <a:t>爬虫开发 从入门到实战（微课版）</a:t>
            </a:r>
          </a:p>
        </p:txBody>
      </p:sp>
      <p:sp>
        <p:nvSpPr>
          <p:cNvPr id="13" name="矩形 12"/>
          <p:cNvSpPr/>
          <p:nvPr/>
        </p:nvSpPr>
        <p:spPr>
          <a:xfrm>
            <a:off x="0" y="4349263"/>
            <a:ext cx="12192000" cy="2039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193325" y="5872498"/>
            <a:ext cx="1980029" cy="400110"/>
          </a:xfrm>
          <a:prstGeom prst="rect">
            <a:avLst/>
          </a:prstGeom>
        </p:spPr>
        <p:txBody>
          <a:bodyPr wrap="none">
            <a:spAutoFit/>
          </a:bodyPr>
          <a:lstStyle/>
          <a:p>
            <a:r>
              <a:rPr lang="zh-CN" altLang="en-US" sz="2000" b="1" dirty="0" smtClean="0"/>
              <a:t>人民邮电出版社</a:t>
            </a:r>
            <a:endParaRPr lang="zh-CN" altLang="en-US" sz="2000" b="1" dirty="0"/>
          </a:p>
        </p:txBody>
      </p:sp>
      <p:sp>
        <p:nvSpPr>
          <p:cNvPr id="15" name="矩形 14"/>
          <p:cNvSpPr/>
          <p:nvPr/>
        </p:nvSpPr>
        <p:spPr>
          <a:xfrm>
            <a:off x="10158119" y="4885556"/>
            <a:ext cx="1484702" cy="461665"/>
          </a:xfrm>
          <a:prstGeom prst="rect">
            <a:avLst/>
          </a:prstGeom>
        </p:spPr>
        <p:txBody>
          <a:bodyPr wrap="none">
            <a:spAutoFit/>
          </a:bodyPr>
          <a:lstStyle/>
          <a:p>
            <a:r>
              <a:rPr lang="zh-CN" altLang="en-US" sz="2400" b="1" dirty="0">
                <a:solidFill>
                  <a:srgbClr val="0070C0"/>
                </a:solidFill>
              </a:rPr>
              <a:t>谢乾坤 著</a:t>
            </a:r>
          </a:p>
        </p:txBody>
      </p:sp>
    </p:spTree>
    <p:extLst>
      <p:ext uri="{BB962C8B-B14F-4D97-AF65-F5344CB8AC3E}">
        <p14:creationId xmlns:p14="http://schemas.microsoft.com/office/powerpoint/2010/main" val="2649691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bmk="">
                <a:solidFill>
                  <a:srgbClr val="0070C0"/>
                </a:solidFill>
                <a:latin typeface="华文行楷" panose="02010800040101010101" pitchFamily="2" charset="-122"/>
                <a:ea typeface="华文行楷" panose="02010800040101010101" pitchFamily="2" charset="-122"/>
                <a:cs typeface="+mn-cs"/>
              </a:rPr>
              <a:t>13.2  </a:t>
            </a:r>
            <a:r>
              <a:rPr lang="zh-CN" altLang="zh-CN" sz="4000" dirty="0" bmk="">
                <a:solidFill>
                  <a:srgbClr val="0070C0"/>
                </a:solidFill>
                <a:latin typeface="华文行楷" panose="02010800040101010101" pitchFamily="2" charset="-122"/>
                <a:ea typeface="华文行楷" panose="02010800040101010101" pitchFamily="2" charset="-122"/>
                <a:cs typeface="+mn-cs"/>
              </a:rPr>
              <a:t>道德</a:t>
            </a:r>
            <a:r>
              <a:rPr lang="zh-CN" altLang="zh-CN" sz="4000" dirty="0" bmk="">
                <a:solidFill>
                  <a:srgbClr val="0070C0"/>
                </a:solidFill>
                <a:latin typeface="华文行楷" panose="02010800040101010101" pitchFamily="2" charset="-122"/>
                <a:ea typeface="华文行楷" panose="02010800040101010101" pitchFamily="2" charset="-122"/>
                <a:cs typeface="+mn-cs"/>
              </a:rPr>
              <a:t>协议</a:t>
            </a:r>
            <a:endParaRPr lang="zh-CN" altLang="en-US" sz="4000" dirty="0" bmk="">
              <a:solidFill>
                <a:srgbClr val="0070C0"/>
              </a:solidFill>
              <a:latin typeface="华文行楷" panose="02010800040101010101" pitchFamily="2" charset="-122"/>
              <a:ea typeface="华文行楷" panose="02010800040101010101" pitchFamily="2" charset="-122"/>
              <a:cs typeface="+mn-cs"/>
            </a:endParaRPr>
          </a:p>
        </p:txBody>
      </p:sp>
      <p:sp>
        <p:nvSpPr>
          <p:cNvPr id="3" name="内容占位符 2"/>
          <p:cNvSpPr>
            <a:spLocks noGrp="1"/>
          </p:cNvSpPr>
          <p:nvPr>
            <p:ph idx="1"/>
          </p:nvPr>
        </p:nvSpPr>
        <p:spPr/>
        <p:txBody>
          <a:bodyPr/>
          <a:lstStyle/>
          <a:p>
            <a:r>
              <a:rPr lang="en-US" altLang="zh-CN" dirty="0" smtClean="0"/>
              <a:t>         </a:t>
            </a:r>
            <a:r>
              <a:rPr lang="zh-CN" altLang="zh-CN" dirty="0" smtClean="0"/>
              <a:t>在</a:t>
            </a:r>
            <a:r>
              <a:rPr lang="zh-CN" altLang="zh-CN" dirty="0"/>
              <a:t>爬虫开发过程中，除了法律限制以外，还有一些需要遵守的道德规范。虽然违反也不会面临法律风险，但是遵守才能让爬虫细水长流</a:t>
            </a:r>
            <a:r>
              <a:rPr lang="zh-CN" altLang="zh-CN" dirty="0" smtClean="0"/>
              <a:t>。</a:t>
            </a:r>
            <a:endParaRPr lang="en-US" altLang="zh-CN" dirty="0" smtClean="0"/>
          </a:p>
          <a:p>
            <a:endParaRPr lang="zh-CN" altLang="zh-CN" dirty="0"/>
          </a:p>
          <a:p>
            <a:endParaRPr lang="zh-CN" altLang="en-US" dirty="0"/>
          </a:p>
        </p:txBody>
      </p:sp>
      <p:pic>
        <p:nvPicPr>
          <p:cNvPr id="5" name="图片 4"/>
          <p:cNvPicPr>
            <a:picLocks noChangeAspect="1"/>
          </p:cNvPicPr>
          <p:nvPr/>
        </p:nvPicPr>
        <p:blipFill>
          <a:blip r:embed="rId2"/>
          <a:stretch>
            <a:fillRect/>
          </a:stretch>
        </p:blipFill>
        <p:spPr>
          <a:xfrm>
            <a:off x="7899330" y="3395505"/>
            <a:ext cx="2749534" cy="2676376"/>
          </a:xfrm>
          <a:prstGeom prst="rect">
            <a:avLst/>
          </a:prstGeom>
        </p:spPr>
      </p:pic>
    </p:spTree>
    <p:extLst>
      <p:ext uri="{BB962C8B-B14F-4D97-AF65-F5344CB8AC3E}">
        <p14:creationId xmlns:p14="http://schemas.microsoft.com/office/powerpoint/2010/main" val="464226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eaLnBrk="0" fontAlgn="base" hangingPunct="0">
              <a:lnSpc>
                <a:spcPct val="100000"/>
              </a:lnSpc>
              <a:spcAft>
                <a:spcPct val="0"/>
              </a:spcAft>
            </a:pPr>
            <a:r>
              <a:rPr lang="en-US" altLang="zh-CN" sz="4000" dirty="0" bmk="_Toc500105153">
                <a:solidFill>
                  <a:srgbClr val="7030A0"/>
                </a:solidFill>
                <a:latin typeface="黑体" panose="02010609060101010101" pitchFamily="49" charset="-122"/>
                <a:ea typeface="黑体" panose="02010609060101010101" pitchFamily="49" charset="-122"/>
                <a:cs typeface="+mn-cs"/>
              </a:rPr>
              <a:t>13.2.1  robots.txt</a:t>
            </a:r>
            <a:r>
              <a:rPr lang="zh-CN" altLang="en-US" sz="4000" dirty="0" bmk="_Toc500105153">
                <a:solidFill>
                  <a:srgbClr val="7030A0"/>
                </a:solidFill>
                <a:latin typeface="黑体" panose="02010609060101010101" pitchFamily="49" charset="-122"/>
                <a:ea typeface="黑体" panose="02010609060101010101" pitchFamily="49" charset="-122"/>
                <a:cs typeface="+mn-cs"/>
              </a:rPr>
              <a:t>协议</a:t>
            </a:r>
            <a:endParaRPr lang="zh-CN" altLang="en-US" sz="4000" dirty="0" bmk="_Toc500105151">
              <a:solidFill>
                <a:srgbClr val="7030A0"/>
              </a:solidFill>
              <a:latin typeface="黑体" panose="02010609060101010101" pitchFamily="49" charset="-122"/>
              <a:ea typeface="黑体" panose="02010609060101010101" pitchFamily="49" charset="-122"/>
              <a:cs typeface="+mn-cs"/>
            </a:endParaRPr>
          </a:p>
        </p:txBody>
      </p:sp>
      <p:sp>
        <p:nvSpPr>
          <p:cNvPr id="4" name="Rectangle 1"/>
          <p:cNvSpPr>
            <a:spLocks noGrp="1" noChangeArrowheads="1"/>
          </p:cNvSpPr>
          <p:nvPr>
            <p:ph idx="1"/>
          </p:nvPr>
        </p:nvSpPr>
        <p:spPr bwMode="auto">
          <a:xfrm>
            <a:off x="423746" y="2213933"/>
            <a:ext cx="11351942"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     robots.txt</a:t>
            </a:r>
            <a:r>
              <a:rPr kumimoji="0" lang="zh-CN" altLang="en-US"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是一个存放在网站根目录下的</a:t>
            </a:r>
            <a:r>
              <a:rPr kumimoji="0" lang="en-US" altLang="zh-CN"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ASCII</a:t>
            </a:r>
            <a:r>
              <a:rPr kumimoji="0" lang="zh-CN" altLang="en-US"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编码的文本文件。爬虫在爬网站之前，需要首先访问并获取这个</a:t>
            </a:r>
            <a:r>
              <a:rPr kumimoji="0" lang="en-US" altLang="zh-CN"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robots.txt</a:t>
            </a:r>
            <a:r>
              <a:rPr kumimoji="0" lang="zh-CN" altLang="en-US"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文件的内容，这个文件里面的内容会告诉爬虫哪些数据是可以爬取的，哪些数据是不可以爬取的。</a:t>
            </a:r>
            <a:endParaRPr kumimoji="0" lang="zh-CN" altLang="en-US" i="0" u="none" strike="noStrike" cap="none" normalizeH="0" baseline="0" dirty="0" smtClean="0">
              <a:ln>
                <a:noFill/>
              </a:ln>
              <a:solidFill>
                <a:schemeClr val="tx1"/>
              </a:solidFill>
              <a:effectLst/>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     要查看一个网站的</a:t>
            </a:r>
            <a:r>
              <a:rPr kumimoji="0" lang="en-US" altLang="zh-CN"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robots.txt</a:t>
            </a:r>
            <a:r>
              <a:rPr kumimoji="0" lang="zh-CN" altLang="en-US"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，只需要访问“网站域名</a:t>
            </a:r>
            <a:r>
              <a:rPr kumimoji="0" lang="en-US" altLang="zh-CN"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/robots.txt”</a:t>
            </a:r>
            <a:r>
              <a:rPr kumimoji="0" lang="zh-CN" altLang="en-US"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，例如知乎的</a:t>
            </a:r>
            <a:r>
              <a:rPr kumimoji="0" lang="en-US" altLang="zh-CN"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robots.txt</a:t>
            </a:r>
            <a:r>
              <a:rPr kumimoji="0" lang="zh-CN" altLang="en-US"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地址为</a:t>
            </a:r>
            <a:r>
              <a:rPr kumimoji="0" lang="en-US" altLang="zh-CN"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https://www.zhihu.com/robots.txt</a:t>
            </a:r>
            <a:r>
              <a:rPr kumimoji="0" lang="zh-CN" altLang="en-US"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，访问后的结果如图</a:t>
            </a:r>
            <a:r>
              <a:rPr kumimoji="0" lang="en-US" altLang="zh-CN"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13</a:t>
            </a:r>
            <a:r>
              <a:rPr kumimoji="0" lang="en-US" altLang="zh-CN"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1</a:t>
            </a:r>
            <a:r>
              <a:rPr kumimoji="0" lang="zh-CN" altLang="en-US"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所示。</a:t>
            </a:r>
            <a:endParaRPr kumimoji="0" lang="zh-CN" altLang="en-US"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188827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9828" y="1839951"/>
            <a:ext cx="6631801" cy="3820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933836" y="5797963"/>
            <a:ext cx="2604239" cy="369332"/>
          </a:xfrm>
          <a:prstGeom prst="rect">
            <a:avLst/>
          </a:prstGeom>
        </p:spPr>
        <p:txBody>
          <a:bodyPr wrap="none">
            <a:spAutoFit/>
          </a:bodyPr>
          <a:lstStyle/>
          <a:p>
            <a:r>
              <a:rPr lang="zh-CN" altLang="zh-CN" b="1" kern="100" dirty="0">
                <a:latin typeface="Times New Roman" panose="02020603050405020304" pitchFamily="18" charset="0"/>
                <a:ea typeface="方正书宋简体"/>
                <a:cs typeface="Times New Roman" panose="02020603050405020304" pitchFamily="18" charset="0"/>
              </a:rPr>
              <a:t>图</a:t>
            </a:r>
            <a:r>
              <a:rPr lang="en-US" altLang="zh-CN" b="1" kern="100" dirty="0">
                <a:latin typeface="Times New Roman" panose="02020603050405020304" pitchFamily="18" charset="0"/>
                <a:ea typeface="方正书宋简体"/>
              </a:rPr>
              <a:t>13-1</a:t>
            </a:r>
            <a:r>
              <a:rPr lang="en-US" altLang="zh-CN" b="1" kern="100" dirty="0">
                <a:latin typeface="Times New Roman" panose="02020603050405020304" pitchFamily="18" charset="0"/>
              </a:rPr>
              <a:t>  </a:t>
            </a:r>
            <a:r>
              <a:rPr lang="zh-CN" altLang="zh-CN" b="1" kern="100" dirty="0">
                <a:latin typeface="Times New Roman" panose="02020603050405020304" pitchFamily="18" charset="0"/>
                <a:ea typeface="方正书宋简体"/>
                <a:cs typeface="Times New Roman" panose="02020603050405020304" pitchFamily="18" charset="0"/>
              </a:rPr>
              <a:t>知乎的</a:t>
            </a:r>
            <a:r>
              <a:rPr lang="en-US" altLang="zh-CN" b="1" kern="100" dirty="0">
                <a:latin typeface="Times New Roman" panose="02020603050405020304" pitchFamily="18" charset="0"/>
                <a:ea typeface="方正书宋简体"/>
              </a:rPr>
              <a:t>robots.txt</a:t>
            </a:r>
            <a:endParaRPr lang="zh-CN" altLang="en-US" b="1" dirty="0"/>
          </a:p>
        </p:txBody>
      </p:sp>
    </p:spTree>
    <p:extLst>
      <p:ext uri="{BB962C8B-B14F-4D97-AF65-F5344CB8AC3E}">
        <p14:creationId xmlns:p14="http://schemas.microsoft.com/office/powerpoint/2010/main" val="4264048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59005" y="1845734"/>
            <a:ext cx="10470995" cy="4023360"/>
          </a:xfrm>
        </p:spPr>
        <p:txBody>
          <a:bodyPr>
            <a:normAutofit/>
          </a:bodyPr>
          <a:lstStyle/>
          <a:p>
            <a:r>
              <a:rPr lang="en-US" altLang="zh-CN" dirty="0" smtClean="0"/>
              <a:t>         </a:t>
            </a:r>
            <a:r>
              <a:rPr lang="zh-CN" altLang="zh-CN" dirty="0" smtClean="0"/>
              <a:t>这个</a:t>
            </a:r>
            <a:r>
              <a:rPr lang="en-US" altLang="zh-CN" dirty="0"/>
              <a:t>robots.txt</a:t>
            </a:r>
            <a:r>
              <a:rPr lang="zh-CN" altLang="zh-CN" dirty="0"/>
              <a:t>文件表示，对于任何爬虫，允许爬取除了以</a:t>
            </a:r>
            <a:r>
              <a:rPr lang="en-US" altLang="zh-CN" dirty="0"/>
              <a:t>Disallow</a:t>
            </a:r>
            <a:r>
              <a:rPr lang="zh-CN" altLang="zh-CN" dirty="0"/>
              <a:t>开头的网址以外的其他网址，并且爬取的时间间隔为</a:t>
            </a:r>
            <a:r>
              <a:rPr lang="en-US" altLang="zh-CN" dirty="0"/>
              <a:t>10s</a:t>
            </a:r>
            <a:r>
              <a:rPr lang="zh-CN" altLang="zh-CN" dirty="0" smtClean="0"/>
              <a:t>。</a:t>
            </a:r>
            <a:endParaRPr lang="en-US" altLang="zh-CN" dirty="0" smtClean="0"/>
          </a:p>
          <a:p>
            <a:r>
              <a:rPr lang="en-US" altLang="zh-CN" dirty="0"/>
              <a:t> </a:t>
            </a:r>
            <a:r>
              <a:rPr lang="en-US" altLang="zh-CN" dirty="0" smtClean="0"/>
              <a:t>        Disallow</a:t>
            </a:r>
            <a:r>
              <a:rPr lang="zh-CN" altLang="zh-CN" dirty="0"/>
              <a:t>在英文中的意思是“不允许”，因此列在这个页面上的网址是不允许爬取的，没有列在这里的网址都是可以爬取的</a:t>
            </a:r>
            <a:r>
              <a:rPr lang="zh-CN" altLang="zh-CN" dirty="0" smtClean="0"/>
              <a:t>。</a:t>
            </a:r>
            <a:endParaRPr lang="zh-CN" altLang="zh-CN" dirty="0"/>
          </a:p>
        </p:txBody>
      </p:sp>
      <p:pic>
        <p:nvPicPr>
          <p:cNvPr id="4" name="Picture 2" descr="C:\Program Files\Microsoft Office\MEDIA\CAGCAT10\j0297749.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5142" y="4107045"/>
            <a:ext cx="1851660" cy="1762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342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7921" y="2035304"/>
            <a:ext cx="11151220" cy="4023360"/>
          </a:xfrm>
        </p:spPr>
        <p:txBody>
          <a:bodyPr>
            <a:normAutofit/>
          </a:bodyPr>
          <a:lstStyle/>
          <a:p>
            <a:r>
              <a:rPr lang="en-US" altLang="zh-CN" dirty="0" smtClean="0"/>
              <a:t>        </a:t>
            </a:r>
            <a:r>
              <a:rPr lang="zh-CN" altLang="zh-CN" dirty="0" smtClean="0"/>
              <a:t>在</a:t>
            </a:r>
            <a:r>
              <a:rPr lang="en-US" altLang="zh-CN" dirty="0" err="1"/>
              <a:t>Scrapy</a:t>
            </a:r>
            <a:r>
              <a:rPr lang="zh-CN" altLang="zh-CN" dirty="0"/>
              <a:t>工程的</a:t>
            </a:r>
            <a:r>
              <a:rPr lang="en-US" altLang="zh-CN" dirty="0"/>
              <a:t>settings.py</a:t>
            </a:r>
            <a:r>
              <a:rPr lang="zh-CN" altLang="zh-CN" dirty="0"/>
              <a:t>文件中，有一个配置项为“</a:t>
            </a:r>
            <a:r>
              <a:rPr lang="en-US" altLang="zh-CN" dirty="0"/>
              <a:t>ROBOTSTXT</a:t>
            </a:r>
            <a:r>
              <a:rPr lang="en-US" altLang="zh-CN" dirty="0" smtClean="0"/>
              <a:t>_ OBEY</a:t>
            </a:r>
            <a:r>
              <a:rPr lang="zh-CN" altLang="zh-CN" dirty="0"/>
              <a:t>”，如果设置为</a:t>
            </a:r>
            <a:r>
              <a:rPr lang="en-US" altLang="zh-CN" dirty="0"/>
              <a:t>True</a:t>
            </a:r>
            <a:r>
              <a:rPr lang="zh-CN" altLang="zh-CN" dirty="0"/>
              <a:t>，那么</a:t>
            </a:r>
            <a:r>
              <a:rPr lang="en-US" altLang="zh-CN" dirty="0" err="1"/>
              <a:t>Scrapy</a:t>
            </a:r>
            <a:r>
              <a:rPr lang="zh-CN" altLang="zh-CN" dirty="0"/>
              <a:t>就会自动跳过网站不允许爬取的内容。</a:t>
            </a:r>
          </a:p>
          <a:p>
            <a:r>
              <a:rPr lang="en-US" altLang="zh-CN" dirty="0" smtClean="0"/>
              <a:t>         robots.txt</a:t>
            </a:r>
            <a:r>
              <a:rPr lang="zh-CN" altLang="zh-CN" dirty="0"/>
              <a:t>并不是一种规范，它只是一种约定，所以即使不遵守也不会受到惩罚。但是从道德上讲，建议遵守。</a:t>
            </a:r>
          </a:p>
          <a:p>
            <a:endParaRPr lang="zh-CN" altLang="en-US" dirty="0"/>
          </a:p>
          <a:p>
            <a:r>
              <a:rPr lang="en-US" altLang="zh-CN" dirty="0"/>
              <a:t> </a:t>
            </a:r>
            <a:endParaRPr lang="zh-CN" altLang="zh-CN" dirty="0"/>
          </a:p>
        </p:txBody>
      </p:sp>
      <p:pic>
        <p:nvPicPr>
          <p:cNvPr id="4" name="Picture 2" descr="C:\Program Files\Microsoft Office\MEDIA\CAGCAT10\j018600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58074" y="4375306"/>
            <a:ext cx="1775765" cy="1825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508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sz="4000" dirty="0" bmk="_Toc500105154">
                <a:solidFill>
                  <a:srgbClr val="7030A0"/>
                </a:solidFill>
                <a:latin typeface="黑体" panose="02010609060101010101" pitchFamily="49" charset="-122"/>
                <a:ea typeface="黑体" panose="02010609060101010101" pitchFamily="49" charset="-122"/>
                <a:cs typeface="+mn-cs"/>
              </a:rPr>
              <a:t>13.2.2  </a:t>
            </a:r>
            <a:r>
              <a:rPr lang="zh-CN" altLang="en-US" sz="4000" dirty="0" bmk="_Toc500105154">
                <a:solidFill>
                  <a:srgbClr val="7030A0"/>
                </a:solidFill>
                <a:latin typeface="黑体" panose="02010609060101010101" pitchFamily="49" charset="-122"/>
                <a:ea typeface="黑体" panose="02010609060101010101" pitchFamily="49" charset="-122"/>
                <a:cs typeface="+mn-cs"/>
              </a:rPr>
              <a:t>爬取</a:t>
            </a:r>
            <a:r>
              <a:rPr lang="zh-CN" altLang="en-US" sz="4000" dirty="0" bmk="_Toc500105154">
                <a:solidFill>
                  <a:srgbClr val="7030A0"/>
                </a:solidFill>
                <a:latin typeface="黑体" panose="02010609060101010101" pitchFamily="49" charset="-122"/>
                <a:ea typeface="黑体" panose="02010609060101010101" pitchFamily="49" charset="-122"/>
                <a:cs typeface="+mn-cs"/>
              </a:rPr>
              <a:t>频率</a:t>
            </a:r>
            <a:endParaRPr lang="zh-CN" altLang="en-US" sz="4000" dirty="0" bmk="_Toc500105153">
              <a:solidFill>
                <a:srgbClr val="7030A0"/>
              </a:solidFill>
              <a:latin typeface="黑体" panose="02010609060101010101" pitchFamily="49" charset="-122"/>
              <a:ea typeface="黑体" panose="02010609060101010101" pitchFamily="49" charset="-122"/>
              <a:cs typeface="+mn-cs"/>
            </a:endParaRPr>
          </a:p>
        </p:txBody>
      </p:sp>
      <p:sp>
        <p:nvSpPr>
          <p:cNvPr id="4" name="Rectangle 1"/>
          <p:cNvSpPr>
            <a:spLocks noGrp="1" noChangeArrowheads="1"/>
          </p:cNvSpPr>
          <p:nvPr>
            <p:ph idx="1"/>
          </p:nvPr>
        </p:nvSpPr>
        <p:spPr bwMode="auto">
          <a:xfrm>
            <a:off x="216333" y="2016780"/>
            <a:ext cx="1182029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      新手读者在开发爬虫时，往往不限制爬虫的请求频率。这种做法一方面很容易导致爬虫被网站屏蔽，另一方面也会给网站造成一定的负担。</a:t>
            </a:r>
            <a:endParaRPr kumimoji="0" lang="en-US" altLang="zh-CN"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lang="en-US" altLang="zh-CN" dirty="0">
                <a:latin typeface="Times New Roman" panose="02020603050405020304" pitchFamily="18" charset="0"/>
                <a:ea typeface="方正兰亭刊宋简体" charset="-122"/>
                <a:cs typeface="Times New Roman" panose="02020603050405020304" pitchFamily="18" charset="0"/>
              </a:rPr>
              <a:t> </a:t>
            </a:r>
            <a:r>
              <a:rPr lang="en-US" altLang="zh-CN" dirty="0" smtClean="0">
                <a:latin typeface="Times New Roman" panose="02020603050405020304" pitchFamily="18" charset="0"/>
                <a:ea typeface="方正兰亭刊宋简体" charset="-122"/>
                <a:cs typeface="Times New Roman" panose="02020603050405020304" pitchFamily="18" charset="0"/>
              </a:rPr>
              <a:t>     </a:t>
            </a:r>
            <a:r>
              <a:rPr kumimoji="0" lang="zh-CN" altLang="en-US"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如果很多爬虫同时对一个网站全速爬取，那么其实就是对网站进行了</a:t>
            </a:r>
            <a:r>
              <a:rPr kumimoji="0" lang="en-US" altLang="zh-CN"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DDOS</a:t>
            </a:r>
            <a:r>
              <a:rPr kumimoji="0" lang="zh-CN" altLang="en-US"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a:t>
            </a:r>
            <a:r>
              <a:rPr kumimoji="0" lang="en-US" altLang="zh-CN"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Distributed Denial-of-Service</a:t>
            </a:r>
            <a:r>
              <a:rPr kumimoji="0" lang="zh-CN" altLang="en-US"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，分布式拒绝服务）攻击。</a:t>
            </a:r>
            <a:endParaRPr kumimoji="0" lang="en-US" altLang="zh-CN"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lang="en-US" altLang="zh-CN" dirty="0">
                <a:latin typeface="Times New Roman" panose="02020603050405020304" pitchFamily="18" charset="0"/>
                <a:ea typeface="方正兰亭刊宋简体" charset="-122"/>
                <a:cs typeface="Times New Roman" panose="02020603050405020304" pitchFamily="18" charset="0"/>
              </a:rPr>
              <a:t> </a:t>
            </a:r>
            <a:r>
              <a:rPr lang="en-US" altLang="zh-CN" dirty="0" smtClean="0">
                <a:latin typeface="Times New Roman" panose="02020603050405020304" pitchFamily="18" charset="0"/>
                <a:ea typeface="方正兰亭刊宋简体" charset="-122"/>
                <a:cs typeface="Times New Roman" panose="02020603050405020304" pitchFamily="18" charset="0"/>
              </a:rPr>
              <a:t>     </a:t>
            </a:r>
            <a:r>
              <a:rPr kumimoji="0" lang="zh-CN" altLang="en-US"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小型网站是无法承受这样的攻击的，轻者服务器崩溃，重者耗尽服务器流量。而一旦服务器流量被耗尽，网站在一个月内都无法访问了。</a:t>
            </a:r>
            <a:endParaRPr kumimoji="0" lang="zh-CN" altLang="en-US"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670440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fontAlgn="base">
              <a:spcAft>
                <a:spcPct val="0"/>
              </a:spcAft>
            </a:pPr>
            <a:r>
              <a:rPr lang="en-US" altLang="zh-CN" sz="4000" dirty="0" bmk="_Toc500105155">
                <a:solidFill>
                  <a:srgbClr val="7030A0"/>
                </a:solidFill>
                <a:latin typeface="黑体" panose="02010609060101010101" pitchFamily="49" charset="-122"/>
                <a:ea typeface="黑体" panose="02010609060101010101" pitchFamily="49" charset="-122"/>
                <a:cs typeface="+mn-cs"/>
              </a:rPr>
              <a:t>13.2.3  </a:t>
            </a:r>
            <a:r>
              <a:rPr lang="zh-CN" altLang="en-US" sz="4000" dirty="0" bmk="_Toc500105155">
                <a:solidFill>
                  <a:srgbClr val="7030A0"/>
                </a:solidFill>
                <a:latin typeface="黑体" panose="02010609060101010101" pitchFamily="49" charset="-122"/>
                <a:ea typeface="黑体" panose="02010609060101010101" pitchFamily="49" charset="-122"/>
                <a:cs typeface="+mn-cs"/>
              </a:rPr>
              <a:t>不要开源爬虫的源代码</a:t>
            </a:r>
            <a:endParaRPr lang="zh-CN" altLang="en-US" sz="4000" dirty="0" bmk="_Toc500105154">
              <a:solidFill>
                <a:srgbClr val="7030A0"/>
              </a:solidFill>
              <a:latin typeface="黑体" panose="02010609060101010101" pitchFamily="49" charset="-122"/>
              <a:ea typeface="黑体" panose="02010609060101010101" pitchFamily="49" charset="-122"/>
              <a:cs typeface="+mn-cs"/>
            </a:endParaRPr>
          </a:p>
        </p:txBody>
      </p:sp>
      <p:sp>
        <p:nvSpPr>
          <p:cNvPr id="4" name="Rectangle 1"/>
          <p:cNvSpPr>
            <a:spLocks noChangeArrowheads="1"/>
          </p:cNvSpPr>
          <p:nvPr/>
        </p:nvSpPr>
        <p:spPr bwMode="auto">
          <a:xfrm>
            <a:off x="656807" y="1922904"/>
            <a:ext cx="1093934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     开源是一件好事，但不要随便公开爬虫的源代码。因为别有用心的人可能会拿到被公开的爬虫代码而对网站进行攻击或者恶意抓取数据。</a:t>
            </a:r>
            <a:endParaRPr kumimoji="0" lang="zh-CN" altLang="en-US" sz="2800" b="1" i="0" u="none" strike="noStrike" cap="none" normalizeH="0" baseline="0" dirty="0" smtClean="0">
              <a:ln>
                <a:noFill/>
              </a:ln>
              <a:solidFill>
                <a:schemeClr val="tx1"/>
              </a:solidFill>
              <a:effectLst/>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     网站的反爬虫技术也是一种知识产权，而破解了反爬虫机制再开源爬虫代码，其实就相当于把目标网站的反爬虫技术泄漏了。这可能会导致一些不必要的麻烦。</a:t>
            </a:r>
            <a:endParaRPr kumimoji="0" lang="zh-CN" altLang="en-US" sz="2800" b="1" i="0" u="none" strike="noStrike" cap="none" normalizeH="0" baseline="0" dirty="0" smtClean="0">
              <a:ln>
                <a:noFill/>
              </a:ln>
              <a:solidFill>
                <a:schemeClr val="tx1"/>
              </a:solidFill>
              <a:effectLst/>
            </a:endParaRPr>
          </a:p>
        </p:txBody>
      </p:sp>
      <p:pic>
        <p:nvPicPr>
          <p:cNvPr id="6" name="Picture 2" descr="C:\Program Files\Microsoft Office\MEDIA\CAGCAT10\j0299125.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55657" y="4421452"/>
            <a:ext cx="1100023" cy="18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687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bmk="">
                <a:solidFill>
                  <a:srgbClr val="0070C0"/>
                </a:solidFill>
                <a:latin typeface="华文行楷" panose="02010800040101010101" pitchFamily="2" charset="-122"/>
                <a:ea typeface="华文行楷" panose="02010800040101010101" pitchFamily="2" charset="-122"/>
                <a:cs typeface="+mn-cs"/>
              </a:rPr>
              <a:t>13.3  </a:t>
            </a:r>
            <a:r>
              <a:rPr lang="zh-CN" altLang="zh-CN" sz="4000" dirty="0" bmk="">
                <a:solidFill>
                  <a:srgbClr val="0070C0"/>
                </a:solidFill>
                <a:latin typeface="华文行楷" panose="02010800040101010101" pitchFamily="2" charset="-122"/>
                <a:ea typeface="华文行楷" panose="02010800040101010101" pitchFamily="2" charset="-122"/>
                <a:cs typeface="+mn-cs"/>
              </a:rPr>
              <a:t>本章</a:t>
            </a:r>
            <a:r>
              <a:rPr lang="zh-CN" altLang="zh-CN" sz="4000" dirty="0" bmk="">
                <a:solidFill>
                  <a:srgbClr val="0070C0"/>
                </a:solidFill>
                <a:latin typeface="华文行楷" panose="02010800040101010101" pitchFamily="2" charset="-122"/>
                <a:ea typeface="华文行楷" panose="02010800040101010101" pitchFamily="2" charset="-122"/>
                <a:cs typeface="+mn-cs"/>
              </a:rPr>
              <a:t>小结</a:t>
            </a:r>
            <a:endParaRPr lang="zh-CN" altLang="en-US" sz="4000" dirty="0" bmk="">
              <a:solidFill>
                <a:srgbClr val="0070C0"/>
              </a:solidFill>
              <a:latin typeface="华文行楷" panose="02010800040101010101" pitchFamily="2" charset="-122"/>
              <a:ea typeface="华文行楷" panose="02010800040101010101" pitchFamily="2" charset="-122"/>
              <a:cs typeface="+mn-cs"/>
            </a:endParaRPr>
          </a:p>
        </p:txBody>
      </p:sp>
      <p:sp>
        <p:nvSpPr>
          <p:cNvPr id="3" name="内容占位符 2"/>
          <p:cNvSpPr>
            <a:spLocks noGrp="1"/>
          </p:cNvSpPr>
          <p:nvPr>
            <p:ph idx="1"/>
          </p:nvPr>
        </p:nvSpPr>
        <p:spPr/>
        <p:txBody>
          <a:bodyPr/>
          <a:lstStyle/>
          <a:p>
            <a:r>
              <a:rPr lang="en-US" altLang="zh-CN" dirty="0" smtClean="0"/>
              <a:t>         </a:t>
            </a:r>
            <a:r>
              <a:rPr lang="zh-CN" altLang="zh-CN" dirty="0" smtClean="0"/>
              <a:t>本章</a:t>
            </a:r>
            <a:r>
              <a:rPr lang="zh-CN" altLang="zh-CN" dirty="0"/>
              <a:t>主要介绍了爬虫开发中可能涉及的法律和道德问题</a:t>
            </a:r>
            <a:r>
              <a:rPr lang="zh-CN" altLang="zh-CN" dirty="0" smtClean="0"/>
              <a:t>。</a:t>
            </a:r>
            <a:endParaRPr lang="en-US" altLang="zh-CN" dirty="0" smtClean="0"/>
          </a:p>
          <a:p>
            <a:r>
              <a:rPr lang="en-US" altLang="zh-CN" dirty="0"/>
              <a:t> </a:t>
            </a:r>
            <a:r>
              <a:rPr lang="en-US" altLang="zh-CN" dirty="0" smtClean="0"/>
              <a:t>        </a:t>
            </a:r>
            <a:r>
              <a:rPr lang="zh-CN" altLang="zh-CN" dirty="0" smtClean="0"/>
              <a:t>在</a:t>
            </a:r>
            <a:r>
              <a:rPr lang="zh-CN" altLang="zh-CN" dirty="0"/>
              <a:t>爬虫开发和数据采集的过程中，阅读网站的协议可以有效发现并规避潜在的法律风险</a:t>
            </a:r>
            <a:r>
              <a:rPr lang="zh-CN" altLang="zh-CN" dirty="0" smtClean="0"/>
              <a:t>。</a:t>
            </a:r>
            <a:endParaRPr lang="en-US" altLang="zh-CN" dirty="0" smtClean="0"/>
          </a:p>
          <a:p>
            <a:r>
              <a:rPr lang="en-US" altLang="zh-CN" dirty="0"/>
              <a:t> </a:t>
            </a:r>
            <a:r>
              <a:rPr lang="en-US" altLang="zh-CN" dirty="0" smtClean="0"/>
              <a:t>        </a:t>
            </a:r>
            <a:r>
              <a:rPr lang="zh-CN" altLang="zh-CN" dirty="0" smtClean="0"/>
              <a:t>爬虫</a:t>
            </a:r>
            <a:r>
              <a:rPr lang="zh-CN" altLang="zh-CN" dirty="0"/>
              <a:t>在爬取网站的时候控制频率，善待网站，才能让爬虫运行得更长久。</a:t>
            </a:r>
          </a:p>
          <a:p>
            <a:endParaRPr lang="zh-CN" altLang="en-US" dirty="0"/>
          </a:p>
        </p:txBody>
      </p:sp>
      <p:pic>
        <p:nvPicPr>
          <p:cNvPr id="4" name="Picture 2" descr="C:\Program Files\Microsoft Office\MEDIA\CAGCAT10\j029202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280" y="4434390"/>
            <a:ext cx="1869034" cy="1773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111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79" y="286603"/>
            <a:ext cx="10320837" cy="1450757"/>
          </a:xfrm>
        </p:spPr>
        <p:txBody>
          <a:bodyPr/>
          <a:lstStyle/>
          <a:p>
            <a:r>
              <a:rPr lang="zh-CN" altLang="en-US" dirty="0" smtClean="0"/>
              <a:t>第</a:t>
            </a:r>
            <a:r>
              <a:rPr lang="en-US" altLang="zh-CN" dirty="0" smtClean="0"/>
              <a:t>13</a:t>
            </a:r>
            <a:r>
              <a:rPr lang="zh-CN" altLang="en-US" dirty="0" smtClean="0"/>
              <a:t>章  </a:t>
            </a:r>
            <a:r>
              <a:rPr lang="zh-CN" altLang="zh-CN" dirty="0" smtClean="0"/>
              <a:t>爬虫</a:t>
            </a:r>
            <a:r>
              <a:rPr lang="zh-CN" altLang="zh-CN" dirty="0"/>
              <a:t>开发中的法律和道德问题</a:t>
            </a:r>
            <a:endParaRPr lang="zh-CN" altLang="zh-CN" dirty="0"/>
          </a:p>
        </p:txBody>
      </p:sp>
      <p:sp>
        <p:nvSpPr>
          <p:cNvPr id="3" name="内容占位符 2"/>
          <p:cNvSpPr>
            <a:spLocks noGrp="1"/>
          </p:cNvSpPr>
          <p:nvPr>
            <p:ph idx="1"/>
          </p:nvPr>
        </p:nvSpPr>
        <p:spPr>
          <a:xfrm>
            <a:off x="649001" y="1845734"/>
            <a:ext cx="10954958" cy="4499310"/>
          </a:xfrm>
        </p:spPr>
        <p:txBody>
          <a:bodyPr>
            <a:normAutofit/>
          </a:bodyPr>
          <a:lstStyle/>
          <a:p>
            <a:r>
              <a:rPr lang="en-US" altLang="zh-CN" dirty="0" smtClean="0"/>
              <a:t>         </a:t>
            </a:r>
            <a:r>
              <a:rPr lang="zh-CN" altLang="zh-CN" dirty="0" smtClean="0"/>
              <a:t>全国人民代表大会</a:t>
            </a:r>
            <a:r>
              <a:rPr lang="zh-CN" altLang="zh-CN" dirty="0"/>
              <a:t>常务委员会在</a:t>
            </a:r>
            <a:r>
              <a:rPr lang="en-US" altLang="zh-CN" dirty="0"/>
              <a:t>2016</a:t>
            </a:r>
            <a:r>
              <a:rPr lang="zh-CN" altLang="zh-CN" dirty="0"/>
              <a:t>年</a:t>
            </a:r>
            <a:r>
              <a:rPr lang="en-US" altLang="zh-CN" dirty="0"/>
              <a:t>11</a:t>
            </a:r>
            <a:r>
              <a:rPr lang="zh-CN" altLang="zh-CN" dirty="0"/>
              <a:t>月</a:t>
            </a:r>
            <a:r>
              <a:rPr lang="en-US" altLang="zh-CN" dirty="0"/>
              <a:t>7</a:t>
            </a:r>
            <a:r>
              <a:rPr lang="zh-CN" altLang="zh-CN" dirty="0"/>
              <a:t>日通过了《中华人民共和国网络安全法》，</a:t>
            </a:r>
            <a:r>
              <a:rPr lang="en-US" altLang="zh-CN" dirty="0"/>
              <a:t>2017</a:t>
            </a:r>
            <a:r>
              <a:rPr lang="zh-CN" altLang="zh-CN" dirty="0"/>
              <a:t>年</a:t>
            </a:r>
            <a:r>
              <a:rPr lang="en-US" altLang="zh-CN" dirty="0"/>
              <a:t>6</a:t>
            </a:r>
            <a:r>
              <a:rPr lang="zh-CN" altLang="zh-CN" dirty="0"/>
              <a:t>月</a:t>
            </a:r>
            <a:r>
              <a:rPr lang="en-US" altLang="zh-CN" dirty="0"/>
              <a:t>1</a:t>
            </a:r>
            <a:r>
              <a:rPr lang="zh-CN" altLang="zh-CN" dirty="0"/>
              <a:t>日正式实施</a:t>
            </a:r>
            <a:r>
              <a:rPr lang="zh-CN" altLang="zh-CN" dirty="0" smtClean="0"/>
              <a:t>。</a:t>
            </a:r>
            <a:endParaRPr lang="en-US" altLang="zh-CN" dirty="0" smtClean="0"/>
          </a:p>
          <a:p>
            <a:r>
              <a:rPr lang="en-US" altLang="zh-CN" dirty="0"/>
              <a:t> </a:t>
            </a:r>
            <a:r>
              <a:rPr lang="en-US" altLang="zh-CN" dirty="0" smtClean="0"/>
              <a:t>         </a:t>
            </a:r>
            <a:r>
              <a:rPr lang="zh-CN" altLang="zh-CN" dirty="0" smtClean="0"/>
              <a:t>爬虫</a:t>
            </a:r>
            <a:r>
              <a:rPr lang="zh-CN" altLang="zh-CN" dirty="0"/>
              <a:t>从过去游走在法律边缘的灰色产业，变得有法可循</a:t>
            </a:r>
            <a:r>
              <a:rPr lang="zh-CN" altLang="zh-CN" dirty="0" smtClean="0"/>
              <a:t>。</a:t>
            </a:r>
            <a:endParaRPr lang="en-US" altLang="zh-CN" dirty="0" smtClean="0"/>
          </a:p>
          <a:p>
            <a:r>
              <a:rPr lang="en-US" altLang="zh-CN" dirty="0"/>
              <a:t> </a:t>
            </a:r>
            <a:r>
              <a:rPr lang="en-US" altLang="zh-CN" dirty="0" smtClean="0"/>
              <a:t>        </a:t>
            </a:r>
            <a:r>
              <a:rPr lang="zh-CN" altLang="zh-CN" dirty="0" smtClean="0"/>
              <a:t>在</a:t>
            </a:r>
            <a:r>
              <a:rPr lang="zh-CN" altLang="zh-CN" dirty="0"/>
              <a:t>开发爬虫的过程中，一定要注意一些细节，否则容易在不知不觉中触碰道德甚至是法律的底线。</a:t>
            </a:r>
          </a:p>
          <a:p>
            <a:r>
              <a:rPr lang="en-US" altLang="zh-CN" dirty="0" smtClean="0"/>
              <a:t>         </a:t>
            </a:r>
            <a:r>
              <a:rPr lang="zh-CN" altLang="zh-CN" dirty="0" smtClean="0"/>
              <a:t>通过</a:t>
            </a:r>
            <a:r>
              <a:rPr lang="zh-CN" altLang="zh-CN" dirty="0"/>
              <a:t>这一章的学习，你将会掌握如下知识。</a:t>
            </a:r>
          </a:p>
          <a:p>
            <a:pPr marL="0" indent="0">
              <a:buNone/>
            </a:pPr>
            <a:r>
              <a:rPr lang="zh-CN" altLang="zh-CN" dirty="0" smtClean="0"/>
              <a:t>（</a:t>
            </a:r>
            <a:r>
              <a:rPr lang="en-US" altLang="zh-CN" dirty="0" smtClean="0"/>
              <a:t>1</a:t>
            </a:r>
            <a:r>
              <a:rPr lang="zh-CN" altLang="zh-CN" dirty="0"/>
              <a:t>）数据采集的法律问题和规避措施。</a:t>
            </a:r>
          </a:p>
          <a:p>
            <a:pPr marL="0" indent="0">
              <a:buNone/>
            </a:pPr>
            <a:r>
              <a:rPr lang="zh-CN" altLang="zh-CN" dirty="0"/>
              <a:t>（</a:t>
            </a:r>
            <a:r>
              <a:rPr lang="en-US" altLang="zh-CN" dirty="0"/>
              <a:t>2</a:t>
            </a:r>
            <a:r>
              <a:rPr lang="zh-CN" altLang="zh-CN" dirty="0"/>
              <a:t>）数据采集的道德协议。</a:t>
            </a:r>
          </a:p>
        </p:txBody>
      </p:sp>
      <p:pic>
        <p:nvPicPr>
          <p:cNvPr id="4" name="Picture 2" descr="C:\Program Files\Microsoft Office\MEDIA\CAGCAT10\j02929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4687" y="4219189"/>
            <a:ext cx="1843430" cy="181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87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bmk="">
                <a:solidFill>
                  <a:srgbClr val="0070C0"/>
                </a:solidFill>
                <a:latin typeface="华文行楷" panose="02010800040101010101" pitchFamily="2" charset="-122"/>
                <a:ea typeface="华文行楷" panose="02010800040101010101" pitchFamily="2" charset="-122"/>
                <a:cs typeface="+mn-cs"/>
              </a:rPr>
              <a:t>13.1  </a:t>
            </a:r>
            <a:r>
              <a:rPr lang="zh-CN" altLang="zh-CN" sz="4000" dirty="0" bmk="">
                <a:solidFill>
                  <a:srgbClr val="0070C0"/>
                </a:solidFill>
                <a:latin typeface="华文行楷" panose="02010800040101010101" pitchFamily="2" charset="-122"/>
                <a:ea typeface="华文行楷" panose="02010800040101010101" pitchFamily="2" charset="-122"/>
                <a:cs typeface="+mn-cs"/>
              </a:rPr>
              <a:t>法律</a:t>
            </a:r>
            <a:r>
              <a:rPr lang="zh-CN" altLang="zh-CN" sz="4000" dirty="0" bmk="">
                <a:solidFill>
                  <a:srgbClr val="0070C0"/>
                </a:solidFill>
                <a:latin typeface="华文行楷" panose="02010800040101010101" pitchFamily="2" charset="-122"/>
                <a:ea typeface="华文行楷" panose="02010800040101010101" pitchFamily="2" charset="-122"/>
                <a:cs typeface="+mn-cs"/>
              </a:rPr>
              <a:t>问题</a:t>
            </a:r>
            <a:endParaRPr lang="zh-CN" altLang="en-US" sz="4000" dirty="0" bmk="">
              <a:solidFill>
                <a:srgbClr val="0070C0"/>
              </a:solidFill>
              <a:latin typeface="华文行楷" panose="02010800040101010101" pitchFamily="2" charset="-122"/>
              <a:ea typeface="华文行楷" panose="02010800040101010101" pitchFamily="2" charset="-122"/>
              <a:cs typeface="+mn-cs"/>
            </a:endParaRPr>
          </a:p>
        </p:txBody>
      </p:sp>
      <p:sp>
        <p:nvSpPr>
          <p:cNvPr id="4" name="Rectangle 1"/>
          <p:cNvSpPr>
            <a:spLocks noGrp="1" noChangeArrowheads="1"/>
          </p:cNvSpPr>
          <p:nvPr>
            <p:ph idx="1"/>
          </p:nvPr>
        </p:nvSpPr>
        <p:spPr bwMode="auto">
          <a:xfrm>
            <a:off x="624468" y="2035962"/>
            <a:ext cx="1096164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lang="en-US" altLang="zh-CN" sz="4000" spc="-50" dirty="0" bmk="_Toc500105146">
                <a:solidFill>
                  <a:srgbClr val="7030A0"/>
                </a:solidFill>
                <a:latin typeface="黑体" panose="02010609060101010101" pitchFamily="49" charset="-122"/>
                <a:ea typeface="黑体" panose="02010609060101010101" pitchFamily="49" charset="-122"/>
              </a:rPr>
              <a:t>13.1.1  </a:t>
            </a:r>
            <a:r>
              <a:rPr lang="zh-CN" altLang="en-US" sz="4000" spc="-50" dirty="0" bmk="_Toc500105146">
                <a:solidFill>
                  <a:srgbClr val="7030A0"/>
                </a:solidFill>
                <a:latin typeface="黑体" panose="02010609060101010101" pitchFamily="49" charset="-122"/>
                <a:ea typeface="黑体" panose="02010609060101010101" pitchFamily="49" charset="-122"/>
              </a:rPr>
              <a:t>数据采集的法律问题</a:t>
            </a:r>
            <a:endParaRPr lang="zh-CN" altLang="en-US" sz="4000" spc="-50" dirty="0" bmk="_Toc500013042">
              <a:solidFill>
                <a:srgbClr val="7030A0"/>
              </a:solidFill>
              <a:latin typeface="黑体" panose="02010609060101010101" pitchFamily="49" charset="-122"/>
              <a:ea typeface="黑体" panose="02010609060101010101"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i="0" u="none" strike="noStrike" cap="none" normalizeH="0" baseline="0" dirty="0" smtClean="0">
                <a:ln>
                  <a:noFill/>
                </a:ln>
                <a:solidFill>
                  <a:schemeClr val="tx1"/>
                </a:solidFill>
                <a:effectLst/>
                <a:latin typeface="Times New Roman" panose="02020603050405020304" pitchFamily="18" charset="0"/>
                <a:ea typeface="方正兰亭刊宋简体"/>
                <a:cs typeface="Times New Roman" panose="02020603050405020304" pitchFamily="18" charset="0"/>
              </a:rPr>
              <a:t>      如果爬虫爬取的是商业网站，并且目标网站使用了反爬虫机制，那么强行突破反爬虫机制可能构成非法侵入计算机系统罪、非法获取计算机信息系统数据罪。</a:t>
            </a:r>
            <a:endParaRPr kumimoji="0" lang="en-US" altLang="zh-CN" i="0" u="none" strike="noStrike" cap="none" normalizeH="0" baseline="0" dirty="0" smtClean="0">
              <a:ln>
                <a:noFill/>
              </a:ln>
              <a:solidFill>
                <a:schemeClr val="tx1"/>
              </a:solidFill>
              <a:effectLst/>
              <a:latin typeface="Times New Roman" panose="02020603050405020304" pitchFamily="18" charset="0"/>
              <a:ea typeface="方正兰亭刊宋简体"/>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lang="en-US" altLang="zh-CN" dirty="0">
                <a:latin typeface="Times New Roman" panose="02020603050405020304" pitchFamily="18" charset="0"/>
                <a:ea typeface="方正兰亭刊宋简体"/>
                <a:cs typeface="Times New Roman" panose="02020603050405020304" pitchFamily="18" charset="0"/>
              </a:rPr>
              <a:t> </a:t>
            </a:r>
            <a:r>
              <a:rPr lang="en-US" altLang="zh-CN" dirty="0" smtClean="0">
                <a:latin typeface="Times New Roman" panose="02020603050405020304" pitchFamily="18" charset="0"/>
                <a:ea typeface="方正兰亭刊宋简体"/>
                <a:cs typeface="Times New Roman" panose="02020603050405020304" pitchFamily="18" charset="0"/>
              </a:rPr>
              <a:t>     </a:t>
            </a:r>
            <a:r>
              <a:rPr kumimoji="0" lang="zh-CN" altLang="en-US" i="0" u="none" strike="noStrike" cap="none" normalizeH="0" baseline="0" dirty="0" smtClean="0">
                <a:ln>
                  <a:noFill/>
                </a:ln>
                <a:solidFill>
                  <a:schemeClr val="tx1"/>
                </a:solidFill>
                <a:effectLst/>
                <a:latin typeface="Times New Roman" panose="02020603050405020304" pitchFamily="18" charset="0"/>
                <a:ea typeface="方正兰亭刊宋简体"/>
                <a:cs typeface="Times New Roman" panose="02020603050405020304" pitchFamily="18" charset="0"/>
              </a:rPr>
              <a:t>如果目标网站有反爬虫声明，那么对方在被爬虫爬取以后，可以根据服务器日志或者各种记录来起诉使用爬虫的公司。</a:t>
            </a:r>
            <a:endParaRPr kumimoji="0" lang="zh-CN" altLang="en-US"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82949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97279" y="1845734"/>
            <a:ext cx="10466535" cy="4023360"/>
          </a:xfrm>
        </p:spPr>
        <p:txBody>
          <a:bodyPr/>
          <a:lstStyle/>
          <a:p>
            <a:r>
              <a:rPr lang="en-US" altLang="zh-CN" dirty="0" smtClean="0"/>
              <a:t>      </a:t>
            </a:r>
            <a:r>
              <a:rPr lang="zh-CN" altLang="zh-CN" dirty="0" smtClean="0"/>
              <a:t>这里</a:t>
            </a:r>
            <a:r>
              <a:rPr lang="zh-CN" altLang="zh-CN" dirty="0"/>
              <a:t>有几点需要注意。</a:t>
            </a:r>
          </a:p>
          <a:p>
            <a:pPr marL="0" indent="0">
              <a:buNone/>
            </a:pPr>
            <a:r>
              <a:rPr lang="zh-CN" altLang="zh-CN" dirty="0"/>
              <a:t>（</a:t>
            </a:r>
            <a:r>
              <a:rPr lang="en-US" altLang="zh-CN" dirty="0"/>
              <a:t>1</a:t>
            </a:r>
            <a:r>
              <a:rPr lang="zh-CN" altLang="zh-CN" dirty="0"/>
              <a:t>）目标网站有反爬虫声明。</a:t>
            </a:r>
          </a:p>
          <a:p>
            <a:pPr marL="0" indent="0">
              <a:buNone/>
            </a:pPr>
            <a:r>
              <a:rPr lang="zh-CN" altLang="zh-CN" dirty="0"/>
              <a:t>（</a:t>
            </a:r>
            <a:r>
              <a:rPr lang="en-US" altLang="zh-CN" dirty="0"/>
              <a:t>2</a:t>
            </a:r>
            <a:r>
              <a:rPr lang="zh-CN" altLang="zh-CN" dirty="0"/>
              <a:t>）目标网站能在服务器中找到证据（包括但不限于日志、</a:t>
            </a:r>
            <a:r>
              <a:rPr lang="en-US" altLang="zh-CN" dirty="0"/>
              <a:t>IP</a:t>
            </a:r>
            <a:r>
              <a:rPr lang="zh-CN" altLang="zh-CN" dirty="0"/>
              <a:t>）。</a:t>
            </a:r>
          </a:p>
          <a:p>
            <a:pPr marL="0" indent="0">
              <a:buNone/>
            </a:pPr>
            <a:r>
              <a:rPr lang="zh-CN" altLang="zh-CN" dirty="0"/>
              <a:t>（</a:t>
            </a:r>
            <a:r>
              <a:rPr lang="en-US" altLang="zh-CN" dirty="0"/>
              <a:t>3</a:t>
            </a:r>
            <a:r>
              <a:rPr lang="zh-CN" altLang="zh-CN" dirty="0"/>
              <a:t>）目标网站进行起诉。</a:t>
            </a:r>
          </a:p>
          <a:p>
            <a:r>
              <a:rPr lang="en-US" altLang="zh-CN" dirty="0" smtClean="0"/>
              <a:t>         </a:t>
            </a:r>
            <a:r>
              <a:rPr lang="zh-CN" altLang="zh-CN" dirty="0" smtClean="0"/>
              <a:t>如果</a:t>
            </a:r>
            <a:r>
              <a:rPr lang="zh-CN" altLang="zh-CN" dirty="0"/>
              <a:t>目标网站本身就是提供公众查询服务的网站，那么使用爬虫是合法合规的。但是尽量不要爬取域名包含</a:t>
            </a:r>
            <a:r>
              <a:rPr lang="en-US" altLang="zh-CN" dirty="0"/>
              <a:t>.</a:t>
            </a:r>
            <a:r>
              <a:rPr lang="en-US" altLang="zh-CN" dirty="0" err="1"/>
              <a:t>gov</a:t>
            </a:r>
            <a:r>
              <a:rPr lang="zh-CN" altLang="zh-CN" dirty="0"/>
              <a:t>的网站。</a:t>
            </a:r>
          </a:p>
          <a:p>
            <a:pPr marL="0" indent="0">
              <a:buNone/>
            </a:pPr>
            <a:endParaRPr lang="zh-CN" altLang="en-US" dirty="0"/>
          </a:p>
        </p:txBody>
      </p:sp>
    </p:spTree>
    <p:extLst>
      <p:ext uri="{BB962C8B-B14F-4D97-AF65-F5344CB8AC3E}">
        <p14:creationId xmlns:p14="http://schemas.microsoft.com/office/powerpoint/2010/main" val="1614871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sz="4000" dirty="0" bmk="_Toc500105147">
                <a:solidFill>
                  <a:srgbClr val="7030A0"/>
                </a:solidFill>
                <a:latin typeface="黑体" panose="02010609060101010101" pitchFamily="49" charset="-122"/>
                <a:ea typeface="黑体" panose="02010609060101010101" pitchFamily="49" charset="-122"/>
                <a:cs typeface="+mn-cs"/>
              </a:rPr>
              <a:t>13.1.2  </a:t>
            </a:r>
            <a:r>
              <a:rPr lang="zh-CN" altLang="en-US" sz="4000" dirty="0" bmk="_Toc500105147">
                <a:solidFill>
                  <a:srgbClr val="7030A0"/>
                </a:solidFill>
                <a:latin typeface="黑体" panose="02010609060101010101" pitchFamily="49" charset="-122"/>
                <a:ea typeface="黑体" panose="02010609060101010101" pitchFamily="49" charset="-122"/>
                <a:cs typeface="+mn-cs"/>
              </a:rPr>
              <a:t>数据的</a:t>
            </a:r>
            <a:r>
              <a:rPr lang="zh-CN" altLang="en-US" sz="4000" dirty="0" bmk="_Toc500105147">
                <a:solidFill>
                  <a:srgbClr val="7030A0"/>
                </a:solidFill>
                <a:latin typeface="黑体" panose="02010609060101010101" pitchFamily="49" charset="-122"/>
                <a:ea typeface="黑体" panose="02010609060101010101" pitchFamily="49" charset="-122"/>
                <a:cs typeface="+mn-cs"/>
              </a:rPr>
              <a:t>使用</a:t>
            </a:r>
            <a:endParaRPr lang="zh-CN" altLang="en-US" sz="4000" dirty="0" bmk="_Toc500105146">
              <a:solidFill>
                <a:srgbClr val="7030A0"/>
              </a:solidFill>
              <a:latin typeface="黑体" panose="02010609060101010101" pitchFamily="49" charset="-122"/>
              <a:ea typeface="黑体" panose="02010609060101010101" pitchFamily="49" charset="-122"/>
              <a:cs typeface="+mn-cs"/>
            </a:endParaRPr>
          </a:p>
        </p:txBody>
      </p:sp>
      <p:sp>
        <p:nvSpPr>
          <p:cNvPr id="4" name="Rectangle 1"/>
          <p:cNvSpPr>
            <a:spLocks noGrp="1" noChangeArrowheads="1"/>
          </p:cNvSpPr>
          <p:nvPr>
            <p:ph idx="1"/>
          </p:nvPr>
        </p:nvSpPr>
        <p:spPr bwMode="auto">
          <a:xfrm>
            <a:off x="943393" y="2128295"/>
            <a:ext cx="1036617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     公开的数据并不一定被允许用于第三方盈利目的。例如某网站可以供所有人访问，但是如果一个读者把这个网站的数据爬取下来，然后用于盈利，那么可能会面临法律风险。</a:t>
            </a:r>
            <a:endParaRPr kumimoji="0" lang="zh-CN" altLang="en-US" i="0" u="none" strike="noStrike" cap="none" normalizeH="0" baseline="0" dirty="0" smtClean="0">
              <a:ln>
                <a:noFill/>
              </a:ln>
              <a:solidFill>
                <a:schemeClr val="tx1"/>
              </a:solidFill>
              <a:effectLst/>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     成熟的大数据公司在爬取并使用一个网站的数据时，一般都需要专业的律师对目标网站进行审核，看是否有禁止爬取或者禁止商业用途的相关规定。</a:t>
            </a:r>
            <a:endParaRPr kumimoji="0" lang="zh-CN" altLang="en-US"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715030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2527" y="286603"/>
            <a:ext cx="10961649" cy="1450757"/>
          </a:xfrm>
        </p:spPr>
        <p:txBody>
          <a:bodyPr>
            <a:normAutofit/>
          </a:bodyPr>
          <a:lstStyle/>
          <a:p>
            <a:pPr lvl="0"/>
            <a:r>
              <a:rPr lang="en-US" altLang="zh-CN" sz="4000" dirty="0" bmk="_Toc500105148">
                <a:solidFill>
                  <a:srgbClr val="7030A0"/>
                </a:solidFill>
                <a:latin typeface="黑体" panose="02010609060101010101" pitchFamily="49" charset="-122"/>
                <a:ea typeface="黑体" panose="02010609060101010101" pitchFamily="49" charset="-122"/>
                <a:cs typeface="+mn-cs"/>
              </a:rPr>
              <a:t>13.1.3  </a:t>
            </a:r>
            <a:r>
              <a:rPr lang="zh-CN" altLang="en-US" sz="4000" dirty="0" bmk="_Toc500105148">
                <a:solidFill>
                  <a:srgbClr val="7030A0"/>
                </a:solidFill>
                <a:latin typeface="黑体" panose="02010609060101010101" pitchFamily="49" charset="-122"/>
                <a:ea typeface="黑体" panose="02010609060101010101" pitchFamily="49" charset="-122"/>
                <a:cs typeface="+mn-cs"/>
              </a:rPr>
              <a:t>注册及登录可能导致的法律</a:t>
            </a:r>
            <a:r>
              <a:rPr lang="zh-CN" altLang="en-US" sz="4000" dirty="0" bmk="_Toc500105148">
                <a:solidFill>
                  <a:srgbClr val="7030A0"/>
                </a:solidFill>
                <a:latin typeface="黑体" panose="02010609060101010101" pitchFamily="49" charset="-122"/>
                <a:ea typeface="黑体" panose="02010609060101010101" pitchFamily="49" charset="-122"/>
                <a:cs typeface="+mn-cs"/>
              </a:rPr>
              <a:t>问题</a:t>
            </a:r>
            <a:endParaRPr lang="zh-CN" altLang="en-US" sz="4000" dirty="0" bmk="_Toc500105147">
              <a:solidFill>
                <a:srgbClr val="7030A0"/>
              </a:solidFill>
              <a:latin typeface="黑体" panose="02010609060101010101" pitchFamily="49" charset="-122"/>
              <a:ea typeface="黑体" panose="02010609060101010101" pitchFamily="49" charset="-122"/>
              <a:cs typeface="+mn-cs"/>
            </a:endParaRPr>
          </a:p>
        </p:txBody>
      </p:sp>
      <p:sp>
        <p:nvSpPr>
          <p:cNvPr id="4" name="Rectangle 1"/>
          <p:cNvSpPr>
            <a:spLocks noGrp="1" noChangeArrowheads="1"/>
          </p:cNvSpPr>
          <p:nvPr>
            <p:ph idx="1"/>
          </p:nvPr>
        </p:nvSpPr>
        <p:spPr bwMode="auto">
          <a:xfrm>
            <a:off x="994688" y="1979756"/>
            <a:ext cx="103773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     自己能查看的数据，不一定被允许擅自拿给第三方查看。例如登录很多网站以后，用户可以看到“用户自己”的数据。如果读者把自己的数据爬取下来用于盈利，那么可能面临法律风险。</a:t>
            </a:r>
            <a:endParaRPr kumimoji="0" lang="zh-CN" altLang="en-US" i="0" u="none" strike="noStrike" cap="none" normalizeH="0" baseline="0" dirty="0" smtClean="0">
              <a:ln>
                <a:noFill/>
              </a:ln>
              <a:solidFill>
                <a:schemeClr val="tx1"/>
              </a:solidFill>
              <a:effectLst/>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     因此，如果能在不登录的情况下爬取数据，那么爬虫就绝不应该登录。这一方面是避免反爬虫机制，另一方面也是减小法律风险。如果必须登录，那么需要查看网站的注册协议和条款，检查是否有禁止将用户自己后台数据公开的相关条文。</a:t>
            </a:r>
            <a:endParaRPr kumimoji="0" lang="zh-CN" altLang="en-US"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459960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sz="4000" dirty="0" bmk="_Toc500105149">
                <a:solidFill>
                  <a:srgbClr val="7030A0"/>
                </a:solidFill>
                <a:latin typeface="黑体" panose="02010609060101010101" pitchFamily="49" charset="-122"/>
                <a:ea typeface="黑体" panose="02010609060101010101" pitchFamily="49" charset="-122"/>
                <a:cs typeface="+mn-cs"/>
              </a:rPr>
              <a:t>13.1.4  </a:t>
            </a:r>
            <a:r>
              <a:rPr lang="zh-CN" altLang="en-US" sz="4000" dirty="0" bmk="_Toc500105149">
                <a:solidFill>
                  <a:srgbClr val="7030A0"/>
                </a:solidFill>
                <a:latin typeface="黑体" panose="02010609060101010101" pitchFamily="49" charset="-122"/>
                <a:ea typeface="黑体" panose="02010609060101010101" pitchFamily="49" charset="-122"/>
                <a:cs typeface="+mn-cs"/>
              </a:rPr>
              <a:t>数据</a:t>
            </a:r>
            <a:r>
              <a:rPr lang="zh-CN" altLang="en-US" sz="4000" dirty="0" bmk="_Toc500105149">
                <a:solidFill>
                  <a:srgbClr val="7030A0"/>
                </a:solidFill>
                <a:latin typeface="黑体" panose="02010609060101010101" pitchFamily="49" charset="-122"/>
                <a:ea typeface="黑体" panose="02010609060101010101" pitchFamily="49" charset="-122"/>
                <a:cs typeface="+mn-cs"/>
              </a:rPr>
              <a:t>存</a:t>
            </a:r>
            <a:r>
              <a:rPr lang="zh-CN" altLang="en-US" sz="4000" dirty="0" bmk="_Toc500105148">
                <a:solidFill>
                  <a:srgbClr val="7030A0"/>
                </a:solidFill>
                <a:latin typeface="黑体" panose="02010609060101010101" pitchFamily="49" charset="-122"/>
                <a:ea typeface="黑体" panose="02010609060101010101" pitchFamily="49" charset="-122"/>
                <a:cs typeface="+mn-cs"/>
              </a:rPr>
              <a:t>储</a:t>
            </a:r>
            <a:endParaRPr lang="zh-CN" altLang="en-US" sz="4000" dirty="0" bmk="_Toc500105148">
              <a:solidFill>
                <a:srgbClr val="7030A0"/>
              </a:solidFill>
              <a:latin typeface="黑体" panose="02010609060101010101" pitchFamily="49" charset="-122"/>
              <a:ea typeface="黑体" panose="02010609060101010101" pitchFamily="49" charset="-122"/>
              <a:cs typeface="+mn-cs"/>
            </a:endParaRPr>
          </a:p>
        </p:txBody>
      </p:sp>
      <p:sp>
        <p:nvSpPr>
          <p:cNvPr id="4" name="Rectangle 1"/>
          <p:cNvSpPr>
            <a:spLocks noGrp="1" noChangeArrowheads="1"/>
          </p:cNvSpPr>
          <p:nvPr>
            <p:ph idx="1"/>
          </p:nvPr>
        </p:nvSpPr>
        <p:spPr bwMode="auto">
          <a:xfrm>
            <a:off x="702527" y="1945862"/>
            <a:ext cx="1114006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      根据</a:t>
            </a:r>
            <a:r>
              <a:rPr kumimoji="0" lang="en-US" altLang="zh-CN"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a:t>
            </a:r>
            <a:r>
              <a:rPr kumimoji="0" lang="zh-CN" altLang="en-US"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个人信息和重要数据出境安全评估办法（征求意见稿）</a:t>
            </a:r>
            <a:r>
              <a:rPr kumimoji="0" lang="en-US" altLang="zh-CN"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a:t>
            </a:r>
            <a:r>
              <a:rPr kumimoji="0" lang="zh-CN" altLang="en-US"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第九条的规定，包含或超过</a:t>
            </a:r>
            <a:r>
              <a:rPr kumimoji="0" lang="en-US" altLang="zh-CN"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50</a:t>
            </a:r>
            <a:r>
              <a:rPr kumimoji="0" lang="zh-CN" altLang="en-US" i="0" u="none" strike="noStrike" cap="none" normalizeH="0" baseline="0" dirty="0" smtClean="0">
                <a:ln>
                  <a:noFill/>
                </a:ln>
                <a:solidFill>
                  <a:schemeClr val="tx1"/>
                </a:solidFill>
                <a:effectLst/>
                <a:latin typeface="Times New Roman" panose="02020603050405020304" pitchFamily="18" charset="0"/>
                <a:ea typeface="方正兰亭刊宋简体" charset="-122"/>
                <a:cs typeface="Times New Roman" panose="02020603050405020304" pitchFamily="18" charset="0"/>
              </a:rPr>
              <a:t>万人的个人信息，或者包含国家关键信息的数据，如果要转移到境外，必须经过主管或者监管部门组织安全评估。</a:t>
            </a:r>
            <a:endParaRPr kumimoji="0" lang="zh-CN" altLang="en-US" i="0" u="none" strike="noStrike" cap="none" normalizeH="0" baseline="0" dirty="0" smtClean="0">
              <a:ln>
                <a:noFill/>
              </a:ln>
              <a:solidFill>
                <a:schemeClr val="tx1"/>
              </a:solidFill>
              <a:effectLst/>
            </a:endParaRPr>
          </a:p>
        </p:txBody>
      </p:sp>
      <p:pic>
        <p:nvPicPr>
          <p:cNvPr id="5" name="Picture 2" descr="C:\Program Files\Microsoft Office\MEDIA\CAGCAT10\j030125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83350" y="4136491"/>
            <a:ext cx="2189754" cy="1873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449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         </a:t>
            </a:r>
            <a:r>
              <a:rPr lang="zh-CN" altLang="zh-CN" dirty="0" smtClean="0"/>
              <a:t>如果</a:t>
            </a:r>
            <a:r>
              <a:rPr lang="zh-CN" altLang="zh-CN" dirty="0"/>
              <a:t>读者通过爬虫抓取某公司网站的公开数据，分析以后发现这个公司业绩非常好，于是买入该公司股票并赚了一笔钱。这是合法的。</a:t>
            </a:r>
          </a:p>
          <a:p>
            <a:r>
              <a:rPr lang="en-US" altLang="zh-CN" dirty="0" smtClean="0"/>
              <a:t>         </a:t>
            </a:r>
            <a:r>
              <a:rPr lang="zh-CN" altLang="zh-CN" dirty="0" smtClean="0"/>
              <a:t>如果</a:t>
            </a:r>
            <a:r>
              <a:rPr lang="zh-CN" altLang="zh-CN" dirty="0"/>
              <a:t>读者通过爬虫抓取某公司网站的公开数据，分析以后发现这个公司业绩非常好。于是将数据或者分析结果出售给某基金公司，从而获得销售收入。这也是合法的</a:t>
            </a:r>
            <a:r>
              <a:rPr lang="zh-CN" altLang="zh-CN" dirty="0" smtClean="0"/>
              <a:t>。</a:t>
            </a:r>
            <a:endParaRPr lang="zh-CN" altLang="zh-CN" dirty="0"/>
          </a:p>
        </p:txBody>
      </p:sp>
      <p:sp>
        <p:nvSpPr>
          <p:cNvPr id="4" name="Rectangle 1"/>
          <p:cNvSpPr>
            <a:spLocks noGrp="1" noChangeArrowheads="1"/>
          </p:cNvSpPr>
          <p:nvPr>
            <p:ph type="title"/>
          </p:nvPr>
        </p:nvSpPr>
        <p:spPr bwMode="auto">
          <a:xfrm>
            <a:off x="1175339" y="903365"/>
            <a:ext cx="423064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4000" dirty="0" bmk="_Toc500105151">
                <a:solidFill>
                  <a:srgbClr val="7030A0"/>
                </a:solidFill>
                <a:latin typeface="黑体" panose="02010609060101010101" pitchFamily="49" charset="-122"/>
                <a:ea typeface="黑体" panose="02010609060101010101" pitchFamily="49" charset="-122"/>
                <a:cs typeface="+mn-cs"/>
              </a:rPr>
              <a:t>13.1.5  </a:t>
            </a:r>
            <a:r>
              <a:rPr lang="zh-CN" altLang="en-US" sz="4000" dirty="0" bmk="_Toc500105151">
                <a:solidFill>
                  <a:srgbClr val="7030A0"/>
                </a:solidFill>
                <a:latin typeface="黑体" panose="02010609060101010101" pitchFamily="49" charset="-122"/>
                <a:ea typeface="黑体" panose="02010609060101010101" pitchFamily="49" charset="-122"/>
                <a:cs typeface="+mn-cs"/>
              </a:rPr>
              <a:t>内幕交易</a:t>
            </a:r>
            <a:endParaRPr lang="zh-CN" altLang="en-US" sz="4000" dirty="0" bmk="_Toc500105149">
              <a:solidFill>
                <a:srgbClr val="7030A0"/>
              </a:solidFill>
              <a:latin typeface="黑体" panose="02010609060101010101" pitchFamily="49" charset="-122"/>
              <a:ea typeface="黑体" panose="02010609060101010101" pitchFamily="49" charset="-122"/>
              <a:cs typeface="+mn-cs"/>
            </a:endParaRPr>
          </a:p>
        </p:txBody>
      </p:sp>
      <p:pic>
        <p:nvPicPr>
          <p:cNvPr id="5" name="Picture 2" descr="C:\Program Files\Microsoft Office\MEDIA\CAGCAT10\j020546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36938" y="4293979"/>
            <a:ext cx="1818742" cy="1809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151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en-US" altLang="zh-CN" dirty="0" smtClean="0"/>
              <a:t>         </a:t>
            </a:r>
            <a:r>
              <a:rPr lang="zh-CN" altLang="zh-CN" dirty="0" smtClean="0"/>
              <a:t>如果</a:t>
            </a:r>
            <a:r>
              <a:rPr lang="zh-CN" altLang="zh-CN" dirty="0"/>
              <a:t>读者通过爬虫抓取某公司网站的公开数据，分析以后发现这个公司业绩非常好，于是首先把数据或者分析结果出售给某基金公司，然后自己再买被爬公司的股票。此时，该读者涉嫌内幕交易，属于严重违法行为。</a:t>
            </a:r>
          </a:p>
          <a:p>
            <a:r>
              <a:rPr lang="en-US" altLang="zh-CN" dirty="0" smtClean="0"/>
              <a:t>         </a:t>
            </a:r>
            <a:r>
              <a:rPr lang="zh-CN" altLang="zh-CN" dirty="0" smtClean="0"/>
              <a:t>之所以</a:t>
            </a:r>
            <a:r>
              <a:rPr lang="zh-CN" altLang="zh-CN" dirty="0"/>
              <a:t>出售数据给基金公司以后，读者就不能在基金公司购买股票之前再购买被爬公司股票，这是由于“基金公司将要购买哪一只股票”属于内幕消息，使用内幕消息购买股票将严重损坏市场公平，因此已被定义为非法行为。而读者自身是没有办法证明自己买被爬公司的股票是基于对自己数据的信心，而不是基于知道了某基金公司将要购买该公司股票这一内幕消息的。</a:t>
            </a:r>
          </a:p>
          <a:p>
            <a:endParaRPr lang="zh-CN" altLang="en-US" dirty="0"/>
          </a:p>
          <a:p>
            <a:endParaRPr lang="zh-CN" altLang="en-US" dirty="0"/>
          </a:p>
        </p:txBody>
      </p:sp>
    </p:spTree>
    <p:extLst>
      <p:ext uri="{BB962C8B-B14F-4D97-AF65-F5344CB8AC3E}">
        <p14:creationId xmlns:p14="http://schemas.microsoft.com/office/powerpoint/2010/main" val="1860685506"/>
      </p:ext>
    </p:extLst>
  </p:cSld>
  <p:clrMapOvr>
    <a:masterClrMapping/>
  </p:clrMapOvr>
</p:sld>
</file>

<file path=ppt/theme/theme1.xml><?xml version="1.0" encoding="utf-8"?>
<a:theme xmlns:a="http://schemas.openxmlformats.org/drawingml/2006/main" name="回顾">
  <a:themeElements>
    <a:clrScheme name="回顾">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TM03090430[[fn=镶边]]</Template>
  <TotalTime>2479</TotalTime>
  <Words>1366</Words>
  <Application>Microsoft Office PowerPoint</Application>
  <PresentationFormat>宽屏</PresentationFormat>
  <Paragraphs>59</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Gungsuh</vt:lpstr>
      <vt:lpstr>方正兰亭刊宋简体</vt:lpstr>
      <vt:lpstr>方正书宋简体</vt:lpstr>
      <vt:lpstr>黑体</vt:lpstr>
      <vt:lpstr>华文行楷</vt:lpstr>
      <vt:lpstr>华文新魏</vt:lpstr>
      <vt:lpstr>宋体</vt:lpstr>
      <vt:lpstr>Arial</vt:lpstr>
      <vt:lpstr>Blackadder ITC</vt:lpstr>
      <vt:lpstr>Calibri</vt:lpstr>
      <vt:lpstr>Calibri Light</vt:lpstr>
      <vt:lpstr>Times New Roman</vt:lpstr>
      <vt:lpstr>回顾</vt:lpstr>
      <vt:lpstr>    Python  Crawler Development </vt:lpstr>
      <vt:lpstr>第13章  爬虫开发中的法律和道德问题</vt:lpstr>
      <vt:lpstr>13.1  法律问题</vt:lpstr>
      <vt:lpstr>PowerPoint 演示文稿</vt:lpstr>
      <vt:lpstr>13.1.2  数据的使用</vt:lpstr>
      <vt:lpstr>13.1.3  注册及登录可能导致的法律问题</vt:lpstr>
      <vt:lpstr>13.1.4  数据存储</vt:lpstr>
      <vt:lpstr>13.1.5  内幕交易</vt:lpstr>
      <vt:lpstr>PowerPoint 演示文稿</vt:lpstr>
      <vt:lpstr>13.2  道德协议</vt:lpstr>
      <vt:lpstr>13.2.1  robots.txt协议</vt:lpstr>
      <vt:lpstr>PowerPoint 演示文稿</vt:lpstr>
      <vt:lpstr>PowerPoint 演示文稿</vt:lpstr>
      <vt:lpstr>PowerPoint 演示文稿</vt:lpstr>
      <vt:lpstr>13.2.2  爬取频率</vt:lpstr>
      <vt:lpstr>13.2.3  不要开源爬虫的源代码</vt:lpstr>
      <vt:lpstr>13.3  本章小结</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Python基础实例教程（微课版）</dc:title>
  <dc:creator>songxin</dc:creator>
  <cp:lastModifiedBy>songxin</cp:lastModifiedBy>
  <cp:revision>138</cp:revision>
  <dcterms:created xsi:type="dcterms:W3CDTF">2018-11-05T02:15:35Z</dcterms:created>
  <dcterms:modified xsi:type="dcterms:W3CDTF">2018-11-19T06:58:53Z</dcterms:modified>
</cp:coreProperties>
</file>