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9" r:id="rId3"/>
    <p:sldId id="275" r:id="rId4"/>
    <p:sldId id="276" r:id="rId5"/>
    <p:sldId id="283" r:id="rId6"/>
    <p:sldId id="277" r:id="rId7"/>
    <p:sldId id="285" r:id="rId8"/>
    <p:sldId id="286" r:id="rId9"/>
    <p:sldId id="284" r:id="rId10"/>
    <p:sldId id="278" r:id="rId11"/>
    <p:sldId id="272" r:id="rId12"/>
    <p:sldId id="274" r:id="rId13"/>
    <p:sldId id="273" r:id="rId14"/>
    <p:sldId id="264" r:id="rId15"/>
    <p:sldId id="265" r:id="rId16"/>
    <p:sldId id="267" r:id="rId17"/>
    <p:sldId id="268" r:id="rId18"/>
    <p:sldId id="269" r:id="rId19"/>
    <p:sldId id="270" r:id="rId20"/>
    <p:sldId id="263" r:id="rId21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4" autoAdjust="0"/>
    <p:restoredTop sz="94660"/>
  </p:normalViewPr>
  <p:slideViewPr>
    <p:cSldViewPr snapToGrid="0">
      <p:cViewPr>
        <p:scale>
          <a:sx n="125" d="100"/>
          <a:sy n="125" d="100"/>
        </p:scale>
        <p:origin x="-168" y="7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762" y="-96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D2C3FBE-54C1-49DF-8E87-5099B469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6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D5DD568-1C6E-480E-A634-E71FF08D381B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A2E69C5-3B13-4A93-8CFF-00B4B755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8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 Layer - UDP 161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69C5-3B13-4A93-8CFF-00B4B755C3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0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6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3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0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6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0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3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5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C04C-B32F-4528-8247-95E77F3D327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9C04C-B32F-4528-8247-95E77F3D327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EF74-91AA-4BA9-8376-388853AB2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android/data-cloud/google-messaging/firebase-cloud-messaging#setup_fc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B1C242-6E97-410B-A793-669A51FB7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115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Agent &amp;</a:t>
            </a:r>
            <a:br>
              <a:rPr lang="en-US" sz="115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</a:br>
            <a:r>
              <a:rPr lang="en-US" sz="115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Messaging</a:t>
            </a:r>
            <a:endParaRPr lang="en-US" sz="11500" b="1" dirty="0">
              <a:solidFill>
                <a:schemeClr val="accent1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9ABAB2-E95D-468E-81EA-15088C9AC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Asst.Prof.Drusawin </a:t>
            </a:r>
            <a:r>
              <a:rPr lang="en-US" dirty="0" err="1"/>
              <a:t>Vongpramate</a:t>
            </a:r>
            <a:endParaRPr lang="en-US" dirty="0"/>
          </a:p>
          <a:p>
            <a:r>
              <a:rPr lang="en-US" dirty="0"/>
              <a:t>Information Technology</a:t>
            </a:r>
          </a:p>
          <a:p>
            <a:r>
              <a:rPr lang="en-US" dirty="0"/>
              <a:t>Science, BRU</a:t>
            </a:r>
          </a:p>
        </p:txBody>
      </p:sp>
    </p:spTree>
    <p:extLst>
      <p:ext uri="{BB962C8B-B14F-4D97-AF65-F5344CB8AC3E}">
        <p14:creationId xmlns:p14="http://schemas.microsoft.com/office/powerpoint/2010/main" val="29444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- Google </a:t>
            </a:r>
            <a:r>
              <a:rPr lang="en-US" dirty="0">
                <a:solidFill>
                  <a:srgbClr val="FF0000"/>
                </a:solidFill>
              </a:rPr>
              <a:t>uses software agents (spiders/robots) to periodically visit web sites to index them in </a:t>
            </a:r>
            <a:r>
              <a:rPr lang="en-US" dirty="0" err="1">
                <a:solidFill>
                  <a:srgbClr val="FF0000"/>
                </a:solidFill>
              </a:rPr>
              <a:t>google</a:t>
            </a:r>
            <a:r>
              <a:rPr lang="en-US" dirty="0">
                <a:solidFill>
                  <a:srgbClr val="FF0000"/>
                </a:solidFill>
              </a:rPr>
              <a:t> search engine. An e commerce agent finds the best price for a phone model on e commerce </a:t>
            </a:r>
            <a:r>
              <a:rPr lang="en-US" dirty="0" smtClean="0">
                <a:solidFill>
                  <a:srgbClr val="FF0000"/>
                </a:solidFill>
              </a:rPr>
              <a:t>sites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- </a:t>
            </a:r>
            <a:r>
              <a:rPr lang="en-US" dirty="0" smtClean="0">
                <a:solidFill>
                  <a:schemeClr val="accent1"/>
                </a:solidFill>
              </a:rPr>
              <a:t>A </a:t>
            </a:r>
            <a:r>
              <a:rPr lang="en-US" dirty="0" err="1">
                <a:solidFill>
                  <a:schemeClr val="accent1"/>
                </a:solidFill>
              </a:rPr>
              <a:t>chatbot</a:t>
            </a:r>
            <a:r>
              <a:rPr lang="en-US" dirty="0">
                <a:solidFill>
                  <a:schemeClr val="accent1"/>
                </a:solidFill>
              </a:rPr>
              <a:t> is a </a:t>
            </a:r>
            <a:r>
              <a:rPr lang="en-US" dirty="0" err="1">
                <a:solidFill>
                  <a:schemeClr val="accent1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 computer program designed to simulate an intelligent conversation with human </a:t>
            </a:r>
            <a:r>
              <a:rPr lang="en-US" dirty="0" smtClean="0">
                <a:solidFill>
                  <a:schemeClr val="accent1"/>
                </a:solidFill>
              </a:rPr>
              <a:t>users. Most </a:t>
            </a:r>
            <a:r>
              <a:rPr lang="en-US" dirty="0">
                <a:solidFill>
                  <a:schemeClr val="accent1"/>
                </a:solidFill>
              </a:rPr>
              <a:t>chat bots simply scan for keywords within the input and pull a reply with the most matching answer from a database. </a:t>
            </a:r>
          </a:p>
        </p:txBody>
      </p:sp>
    </p:spTree>
    <p:extLst>
      <p:ext uri="{BB962C8B-B14F-4D97-AF65-F5344CB8AC3E}">
        <p14:creationId xmlns:p14="http://schemas.microsoft.com/office/powerpoint/2010/main" val="394775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3600" dirty="0"/>
              <a:t>Instant messaging (IM) technology is a type of online chat that offers </a:t>
            </a:r>
            <a:r>
              <a:rPr lang="en-US" sz="3600" b="1" dirty="0">
                <a:solidFill>
                  <a:srgbClr val="0070C0"/>
                </a:solidFill>
              </a:rPr>
              <a:t>real-time </a:t>
            </a:r>
            <a:r>
              <a:rPr lang="en-US" sz="3600" dirty="0"/>
              <a:t>text transmission over the Internet. </a:t>
            </a:r>
            <a:r>
              <a:rPr lang="en-US" sz="3600" dirty="0" smtClean="0"/>
              <a:t>Some </a:t>
            </a:r>
            <a:r>
              <a:rPr lang="en-US" sz="3600" dirty="0"/>
              <a:t>IM applications can use </a:t>
            </a:r>
            <a:r>
              <a:rPr lang="en-US" sz="3600" b="1" dirty="0">
                <a:solidFill>
                  <a:srgbClr val="FF0000"/>
                </a:solidFill>
              </a:rPr>
              <a:t>push technology </a:t>
            </a:r>
            <a:r>
              <a:rPr lang="en-US" sz="3600" dirty="0"/>
              <a:t>to provide real-time </a:t>
            </a:r>
            <a:r>
              <a:rPr lang="en-US" sz="3600" dirty="0" smtClean="0"/>
              <a:t>text. More </a:t>
            </a:r>
            <a:r>
              <a:rPr lang="en-US" sz="3600" dirty="0"/>
              <a:t>advanced instant messaging can add file transfer, clickable hyperlinks, Voice over IP, or video chat.</a:t>
            </a:r>
          </a:p>
        </p:txBody>
      </p:sp>
    </p:spTree>
    <p:extLst>
      <p:ext uri="{BB962C8B-B14F-4D97-AF65-F5344CB8AC3E}">
        <p14:creationId xmlns:p14="http://schemas.microsoft.com/office/powerpoint/2010/main" val="113393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r>
              <a:rPr lang="th-TH" dirty="0" smtClean="0"/>
              <a:t>  </a:t>
            </a:r>
            <a:r>
              <a:rPr lang="en-US" dirty="0" smtClean="0"/>
              <a:t>Protocols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583963"/>
              </p:ext>
            </p:extLst>
          </p:nvPr>
        </p:nvGraphicFramePr>
        <p:xfrm>
          <a:off x="566020" y="1916160"/>
          <a:ext cx="788670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243"/>
                <a:gridCol w="1929008"/>
                <a:gridCol w="438411"/>
                <a:gridCol w="1803748"/>
                <a:gridCol w="19892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Protocol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Publisher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Protocol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Publisher</a:t>
                      </a:r>
                      <a:endParaRPr lang="en-US" sz="3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IRC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Jarkko</a:t>
                      </a:r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Oikarinen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SMS/MMS</a:t>
                      </a: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/EMS/Call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err="1" smtClean="0">
                          <a:solidFill>
                            <a:srgbClr val="FF0000"/>
                          </a:solidFill>
                        </a:rPr>
                        <a:t>Friedhelm</a:t>
                      </a:r>
                      <a:r>
                        <a:rPr lang="en-US" sz="2400" b="1" smtClean="0">
                          <a:solidFill>
                            <a:srgbClr val="FF0000"/>
                          </a:solidFill>
                        </a:rPr>
                        <a:t> Hillebrand</a:t>
                      </a:r>
                      <a:endParaRPr 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MSNP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Microsoft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Skype	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Skype</a:t>
                      </a:r>
                      <a:endParaRPr 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OSCAR (AIM, ICQ)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YMSG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Yahoo!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Signal Protocol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Signal 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Gadu-Gadu</a:t>
                      </a:r>
                      <a:r>
                        <a:rPr lang="en-US" sz="2400" dirty="0" smtClean="0"/>
                        <a:t>	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GG Network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5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</a:t>
            </a:r>
            <a:r>
              <a:rPr lang="th-TH" dirty="0" smtClean="0"/>
              <a:t>  </a:t>
            </a:r>
            <a:r>
              <a:rPr lang="en-US" dirty="0" smtClean="0"/>
              <a:t>Clients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249832"/>
              </p:ext>
            </p:extLst>
          </p:nvPr>
        </p:nvGraphicFramePr>
        <p:xfrm>
          <a:off x="566020" y="1916160"/>
          <a:ext cx="8114517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133"/>
                <a:gridCol w="1741118"/>
                <a:gridCol w="438411"/>
                <a:gridCol w="2215698"/>
                <a:gridCol w="18051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Client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Creator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Client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Creator</a:t>
                      </a:r>
                      <a:endParaRPr 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AOL Instant Messenger (AIM)	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Line	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LINE Corporation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Google </a:t>
                      </a:r>
                      <a:r>
                        <a:rPr lang="en-US" sz="2400" dirty="0" err="1" smtClean="0"/>
                        <a:t>Allo</a:t>
                      </a:r>
                      <a:r>
                        <a:rPr lang="en-US" sz="2400" dirty="0" smtClean="0"/>
                        <a:t>	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Google, Inc.</a:t>
                      </a:r>
                    </a:p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WeChat</a:t>
                      </a:r>
                      <a:r>
                        <a:rPr lang="en-US" sz="2400" dirty="0" smtClean="0"/>
                        <a:t> / QQ	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Tencent</a:t>
                      </a:r>
                      <a:r>
                        <a:rPr lang="en-US" sz="2400" dirty="0" smtClean="0"/>
                        <a:t> Holdings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ICQ	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Mail.Ru</a:t>
                      </a:r>
                      <a:endParaRPr lang="en-US" sz="2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Skype	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Skype Technologies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Facebook Messenger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Facebook,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FaceTime</a:t>
                      </a:r>
                      <a:r>
                        <a:rPr lang="en-US" sz="2400" dirty="0" smtClean="0"/>
                        <a:t>	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Apple Inc.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0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RU\Desktop\1_6gpbXVsbAWG6xOkjneUUY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0" b="6560"/>
          <a:stretch/>
        </p:blipFill>
        <p:spPr bwMode="auto">
          <a:xfrm>
            <a:off x="617192" y="2718147"/>
            <a:ext cx="7917560" cy="397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Firebase </a:t>
            </a:r>
            <a:r>
              <a:rPr lang="en-US" dirty="0"/>
              <a:t>is Google's mobile platform that helps you quickly develop high-quality apps and grow your business.</a:t>
            </a:r>
          </a:p>
        </p:txBody>
      </p:sp>
    </p:spTree>
    <p:extLst>
      <p:ext uri="{BB962C8B-B14F-4D97-AF65-F5344CB8AC3E}">
        <p14:creationId xmlns:p14="http://schemas.microsoft.com/office/powerpoint/2010/main" val="57413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 Cloud </a:t>
            </a:r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Firebase Cloud Messaging (FCM) is a cross-platform service that handles the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sending, routing, </a:t>
            </a:r>
            <a:r>
              <a:rPr lang="en-US" dirty="0"/>
              <a:t>and </a:t>
            </a:r>
            <a:r>
              <a:rPr lang="en-US" b="1" dirty="0" smtClean="0">
                <a:solidFill>
                  <a:srgbClr val="00B0F0"/>
                </a:solidFill>
              </a:rPr>
              <a:t>queuing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of messages between server applications and mobile client apps. FCM is the successor to Google Cloud Messaging (GCM), and it is built on </a:t>
            </a:r>
            <a:r>
              <a:rPr lang="en-US" b="1" dirty="0">
                <a:solidFill>
                  <a:srgbClr val="FF0000"/>
                </a:solidFill>
              </a:rPr>
              <a:t>Google Play Services.</a:t>
            </a:r>
          </a:p>
        </p:txBody>
      </p:sp>
      <p:pic>
        <p:nvPicPr>
          <p:cNvPr id="2050" name="Picture 2" descr="C:\Users\BRU\Desktop\1_QyVPcBbT_jENl8TGblk52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0" b="21962"/>
          <a:stretch/>
        </p:blipFill>
        <p:spPr bwMode="auto">
          <a:xfrm>
            <a:off x="1901228" y="4858903"/>
            <a:ext cx="5293220" cy="128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996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FCM Architecture</a:t>
            </a:r>
            <a:endParaRPr lang="en-US" dirty="0"/>
          </a:p>
        </p:txBody>
      </p:sp>
      <p:pic>
        <p:nvPicPr>
          <p:cNvPr id="3074" name="Picture 2" descr="C:\Users\BRU\Desktop\01-server-fcm-ap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19" y="1967368"/>
            <a:ext cx="6746548" cy="43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33381" y="5697296"/>
            <a:ext cx="49352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 ::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://docs.microsoft.com/en-us/xamarin/android/data-cloud/google-messaging/firebase-cloud-messaging#setup_fcm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48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</a:t>
            </a:r>
          </a:p>
        </p:txBody>
      </p:sp>
      <p:pic>
        <p:nvPicPr>
          <p:cNvPr id="4098" name="Picture 2" descr="C:\Users\BRU\Desktop\02-app-regist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87" y="2827430"/>
            <a:ext cx="8566088" cy="388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48554" y="1516515"/>
            <a:ext cx="7577751" cy="107721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Sender </a:t>
            </a:r>
            <a:r>
              <a:rPr lang="en-US" sz="1600" b="1" dirty="0" smtClean="0">
                <a:solidFill>
                  <a:srgbClr val="FF0000"/>
                </a:solidFill>
              </a:rPr>
              <a:t>ID 		</a:t>
            </a:r>
            <a:r>
              <a:rPr lang="en-US" sz="1600" b="1" dirty="0" smtClean="0"/>
              <a:t>: </a:t>
            </a:r>
            <a:r>
              <a:rPr lang="en-US" sz="1600" dirty="0"/>
              <a:t>496915549731</a:t>
            </a:r>
            <a:endParaRPr lang="en-US" sz="1600" b="1" dirty="0" smtClean="0"/>
          </a:p>
          <a:p>
            <a:r>
              <a:rPr lang="en-US" sz="1600" b="1" dirty="0">
                <a:solidFill>
                  <a:srgbClr val="FF0000"/>
                </a:solidFill>
              </a:rPr>
              <a:t>API </a:t>
            </a:r>
            <a:r>
              <a:rPr lang="en-US" sz="1600" b="1" dirty="0" smtClean="0">
                <a:solidFill>
                  <a:srgbClr val="FF0000"/>
                </a:solidFill>
              </a:rPr>
              <a:t>Key 		</a:t>
            </a:r>
            <a:r>
              <a:rPr lang="en-US" sz="1600" b="1" dirty="0" smtClean="0"/>
              <a:t>: </a:t>
            </a:r>
            <a:r>
              <a:rPr lang="en-US" sz="1600" dirty="0" smtClean="0"/>
              <a:t>AJzbSyCTcpfRT1YRqbzjIwp1h06YdauvewGDzk</a:t>
            </a:r>
            <a:r>
              <a:rPr lang="en-US" sz="1600" dirty="0"/>
              <a:t>.</a:t>
            </a:r>
            <a:endParaRPr lang="en-US" sz="1600" dirty="0" smtClean="0"/>
          </a:p>
          <a:p>
            <a:r>
              <a:rPr lang="en-US" sz="1600" b="1" dirty="0">
                <a:solidFill>
                  <a:srgbClr val="FF0000"/>
                </a:solidFill>
              </a:rPr>
              <a:t>App ID </a:t>
            </a:r>
            <a:r>
              <a:rPr lang="en-US" sz="1600" b="1" dirty="0" smtClean="0">
                <a:solidFill>
                  <a:srgbClr val="FF0000"/>
                </a:solidFill>
              </a:rPr>
              <a:t>		</a:t>
            </a:r>
            <a:r>
              <a:rPr lang="en-US" sz="1600" b="1" dirty="0"/>
              <a:t>: </a:t>
            </a:r>
            <a:r>
              <a:rPr lang="en-US" sz="1600" dirty="0"/>
              <a:t>1:415712510732:android:0e1eb7a661af2460</a:t>
            </a:r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Registration Token</a:t>
            </a:r>
            <a:r>
              <a:rPr lang="en-US" sz="1600" dirty="0" smtClean="0"/>
              <a:t> : </a:t>
            </a:r>
            <a:r>
              <a:rPr lang="en-US" sz="1600" dirty="0"/>
              <a:t>fkBQTHxKKhs:AP91bHuEedxM4xFAUn0z ... </a:t>
            </a:r>
            <a:r>
              <a:rPr lang="en-US" sz="1600" dirty="0" err="1" smtClean="0"/>
              <a:t>dsaeZ</a:t>
            </a:r>
            <a:r>
              <a:rPr lang="en-US" sz="1600" dirty="0" smtClean="0">
                <a:solidFill>
                  <a:srgbClr val="FF0000"/>
                </a:solidFill>
              </a:rPr>
              <a:t>  </a:t>
            </a:r>
            <a:r>
              <a:rPr lang="en-US" sz="1600" dirty="0" smtClean="0"/>
              <a:t>(</a:t>
            </a:r>
            <a:r>
              <a:rPr lang="en-US" sz="1600" dirty="0"/>
              <a:t>a very long string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2891375" y="2593733"/>
            <a:ext cx="1" cy="3486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35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Downstream messaging</a:t>
            </a:r>
          </a:p>
        </p:txBody>
      </p:sp>
      <p:pic>
        <p:nvPicPr>
          <p:cNvPr id="5122" name="Picture 2" descr="C:\Users\BRU\Desktop\03-downstre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40" y="1569645"/>
            <a:ext cx="8207201" cy="484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753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messaging</a:t>
            </a:r>
          </a:p>
        </p:txBody>
      </p:sp>
      <p:pic>
        <p:nvPicPr>
          <p:cNvPr id="6146" name="Picture 2" descr="C:\Users\BRU\Desktop\04-topic-messag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15" y="1841703"/>
            <a:ext cx="8292230" cy="402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42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59"/>
          <a:stretch/>
        </p:blipFill>
        <p:spPr bwMode="auto">
          <a:xfrm>
            <a:off x="777462" y="209177"/>
            <a:ext cx="5026437" cy="6465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2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BFBFE7-27B8-4C02-B2E5-00389691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b="1" dirty="0"/>
              <a:t> &amp;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2953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Agent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A software agent is an piece of software that functions as an agent for a </a:t>
            </a:r>
            <a:r>
              <a:rPr lang="en-US" b="1" dirty="0">
                <a:solidFill>
                  <a:schemeClr val="accent1"/>
                </a:solidFill>
              </a:rPr>
              <a:t>user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1"/>
                </a:solidFill>
              </a:rPr>
              <a:t>another program</a:t>
            </a:r>
            <a:r>
              <a:rPr lang="en-US" dirty="0"/>
              <a:t>, working </a:t>
            </a:r>
            <a:r>
              <a:rPr lang="en-US" b="1" dirty="0">
                <a:solidFill>
                  <a:srgbClr val="FF0000"/>
                </a:solidFill>
              </a:rPr>
              <a:t>autonomously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continuously in a particular environment. It is inhibited by other processes and agents, but is also able to </a:t>
            </a:r>
            <a:r>
              <a:rPr lang="en-US" b="1" dirty="0">
                <a:solidFill>
                  <a:srgbClr val="FF0000"/>
                </a:solidFill>
              </a:rPr>
              <a:t>learn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from its experience in functioning in an environment over a long period of time.</a:t>
            </a:r>
          </a:p>
        </p:txBody>
      </p:sp>
      <p:pic>
        <p:nvPicPr>
          <p:cNvPr id="4098" name="Picture 2" descr="C:\Users\BRU\Desktop\chat-bot-for-social-networking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4" b="15079"/>
          <a:stretch/>
        </p:blipFill>
        <p:spPr bwMode="auto">
          <a:xfrm>
            <a:off x="5225826" y="4455886"/>
            <a:ext cx="2737135" cy="190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Agent </a:t>
            </a:r>
          </a:p>
        </p:txBody>
      </p:sp>
      <p:pic>
        <p:nvPicPr>
          <p:cNvPr id="1026" name="Picture 2" descr="C:\Users\BRU\Desktop\Nwana_Category_of_Software_Agent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9" y="1699556"/>
            <a:ext cx="8152343" cy="464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7715" y="2794782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smtClean="0"/>
              <a:t>Adaptation)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8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Agent </a:t>
            </a:r>
          </a:p>
        </p:txBody>
      </p:sp>
      <p:pic>
        <p:nvPicPr>
          <p:cNvPr id="6146" name="Picture 2" descr="C:\Users\BRU\Desktop\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3" y="1778681"/>
            <a:ext cx="6868886" cy="478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1842256"/>
            <a:ext cx="3411768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Franklin and </a:t>
            </a:r>
            <a:r>
              <a:rPr lang="en-US" sz="2800" b="1" dirty="0" err="1">
                <a:solidFill>
                  <a:schemeClr val="bg1"/>
                </a:solidFill>
              </a:rPr>
              <a:t>Graesser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RU\Desktop\software_agents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31" y="336176"/>
            <a:ext cx="7627003" cy="61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80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064" y="2537958"/>
            <a:ext cx="4948285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8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Network Management </a:t>
            </a:r>
            <a:r>
              <a:rPr lang="en-US" dirty="0" smtClean="0"/>
              <a:t>Protocol (SNMP)</a:t>
            </a:r>
            <a:endParaRPr lang="en-US" dirty="0"/>
          </a:p>
        </p:txBody>
      </p:sp>
      <p:pic>
        <p:nvPicPr>
          <p:cNvPr id="2050" name="Picture 2" descr="SNMP คืออะไร – สำนักวิทยบริการและเทคโนโลยีสารสนเทศ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73" y="2248913"/>
            <a:ext cx="7568254" cy="350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18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</a:t>
            </a:r>
            <a:endParaRPr lang="en-US" dirty="0"/>
          </a:p>
        </p:txBody>
      </p:sp>
      <p:pic>
        <p:nvPicPr>
          <p:cNvPr id="1028" name="Picture 4" descr="Maveric Systems » Evolution of Software architectureMaveric System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8"/>
          <a:stretch/>
        </p:blipFill>
        <p:spPr bwMode="auto">
          <a:xfrm>
            <a:off x="0" y="1692996"/>
            <a:ext cx="9082546" cy="378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66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</TotalTime>
  <Words>138</Words>
  <Application>Microsoft Office PowerPoint</Application>
  <PresentationFormat>On-screen Show (4:3)</PresentationFormat>
  <Paragraphs>78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Agent &amp; Messaging</vt:lpstr>
      <vt:lpstr>PowerPoint Presentation</vt:lpstr>
      <vt:lpstr>Software Agent </vt:lpstr>
      <vt:lpstr>Software Agent </vt:lpstr>
      <vt:lpstr>Software Agent </vt:lpstr>
      <vt:lpstr>PowerPoint Presentation</vt:lpstr>
      <vt:lpstr>Example</vt:lpstr>
      <vt:lpstr>Simple Network Management Protocol (SNMP)</vt:lpstr>
      <vt:lpstr>Software Architecture</vt:lpstr>
      <vt:lpstr>More Examples</vt:lpstr>
      <vt:lpstr>Messaging</vt:lpstr>
      <vt:lpstr>Messaging  Protocols</vt:lpstr>
      <vt:lpstr>Messaging  Clients</vt:lpstr>
      <vt:lpstr>Firebase</vt:lpstr>
      <vt:lpstr>Firebase Cloud Messaging</vt:lpstr>
      <vt:lpstr>FCM Architecture</vt:lpstr>
      <vt:lpstr>Registration </vt:lpstr>
      <vt:lpstr>Downstream messaging</vt:lpstr>
      <vt:lpstr>Topic messaging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CentOS 7</dc:title>
  <dc:creator>BRU</dc:creator>
  <cp:lastModifiedBy>BRU</cp:lastModifiedBy>
  <cp:revision>118</cp:revision>
  <cp:lastPrinted>2020-03-11T09:39:59Z</cp:lastPrinted>
  <dcterms:created xsi:type="dcterms:W3CDTF">2019-06-17T03:06:11Z</dcterms:created>
  <dcterms:modified xsi:type="dcterms:W3CDTF">2020-12-07T06:15:06Z</dcterms:modified>
</cp:coreProperties>
</file>