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308" r:id="rId3"/>
    <p:sldId id="309" r:id="rId4"/>
    <p:sldId id="310" r:id="rId5"/>
    <p:sldId id="320" r:id="rId6"/>
    <p:sldId id="319" r:id="rId7"/>
    <p:sldId id="321" r:id="rId8"/>
    <p:sldId id="311" r:id="rId9"/>
    <p:sldId id="312" r:id="rId10"/>
    <p:sldId id="313" r:id="rId11"/>
    <p:sldId id="314" r:id="rId12"/>
    <p:sldId id="315" r:id="rId13"/>
    <p:sldId id="322" r:id="rId14"/>
    <p:sldId id="324" r:id="rId15"/>
    <p:sldId id="323" r:id="rId16"/>
    <p:sldId id="317" r:id="rId17"/>
    <p:sldId id="318" r:id="rId18"/>
    <p:sldId id="316" r:id="rId19"/>
    <p:sldId id="325" r:id="rId20"/>
    <p:sldId id="326" r:id="rId21"/>
    <p:sldId id="327" r:id="rId22"/>
    <p:sldId id="328" r:id="rId23"/>
    <p:sldId id="329" r:id="rId24"/>
    <p:sldId id="263" r:id="rId25"/>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4660"/>
  </p:normalViewPr>
  <p:slideViewPr>
    <p:cSldViewPr snapToGrid="0">
      <p:cViewPr varScale="1">
        <p:scale>
          <a:sx n="112" d="100"/>
          <a:sy n="112" d="100"/>
        </p:scale>
        <p:origin x="-1584" y="-78"/>
      </p:cViewPr>
      <p:guideLst>
        <p:guide orient="horz" pos="2160"/>
        <p:guide pos="2880"/>
      </p:guideLst>
    </p:cSldViewPr>
  </p:slideViewPr>
  <p:notesTextViewPr>
    <p:cViewPr>
      <p:scale>
        <a:sx n="1" d="1"/>
        <a:sy n="1" d="1"/>
      </p:scale>
      <p:origin x="0" y="0"/>
    </p:cViewPr>
  </p:notesTextViewPr>
  <p:notesViewPr>
    <p:cSldViewPr snapToGrid="0">
      <p:cViewPr varScale="1">
        <p:scale>
          <a:sx n="77" d="100"/>
          <a:sy n="77" d="100"/>
        </p:scale>
        <p:origin x="-3954" y="-102"/>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307ACE0A-FE44-45EE-AE10-5EC459D5989C}" type="slidenum">
              <a:rPr lang="en-US" smtClean="0"/>
              <a:t>‹#›</a:t>
            </a:fld>
            <a:endParaRPr lang="en-US"/>
          </a:p>
        </p:txBody>
      </p:sp>
    </p:spTree>
    <p:extLst>
      <p:ext uri="{BB962C8B-B14F-4D97-AF65-F5344CB8AC3E}">
        <p14:creationId xmlns:p14="http://schemas.microsoft.com/office/powerpoint/2010/main" val="211754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CD5DD568-1C6E-480E-A634-E71FF08D381B}" type="datetimeFigureOut">
              <a:rPr lang="en-US" smtClean="0"/>
              <a:t>1/11/2021</a:t>
            </a:fld>
            <a:endParaRPr lang="en-US"/>
          </a:p>
        </p:txBody>
      </p:sp>
      <p:sp>
        <p:nvSpPr>
          <p:cNvPr id="4" name="Slide Image Placehold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A2E69C5-3B13-4A93-8CFF-00B4B755C3C2}" type="slidenum">
              <a:rPr lang="en-US" smtClean="0"/>
              <a:t>‹#›</a:t>
            </a:fld>
            <a:endParaRPr lang="en-US"/>
          </a:p>
        </p:txBody>
      </p:sp>
    </p:spTree>
    <p:extLst>
      <p:ext uri="{BB962C8B-B14F-4D97-AF65-F5344CB8AC3E}">
        <p14:creationId xmlns:p14="http://schemas.microsoft.com/office/powerpoint/2010/main" val="985784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E69C5-3B13-4A93-8CFF-00B4B755C3C2}" type="slidenum">
              <a:rPr lang="en-US" smtClean="0"/>
              <a:t>10</a:t>
            </a:fld>
            <a:endParaRPr lang="en-US"/>
          </a:p>
        </p:txBody>
      </p:sp>
    </p:spTree>
    <p:extLst>
      <p:ext uri="{BB962C8B-B14F-4D97-AF65-F5344CB8AC3E}">
        <p14:creationId xmlns:p14="http://schemas.microsoft.com/office/powerpoint/2010/main" val="356253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5615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8133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5007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5">
                    <a:lumMod val="7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C9C04C-B32F-4528-8247-95E77F3D327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3307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C04C-B32F-4528-8247-95E77F3D327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71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9C04C-B32F-4528-8247-95E77F3D3275}"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06766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9C04C-B32F-4528-8247-95E77F3D3275}"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7095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C04C-B32F-4528-8247-95E77F3D3275}"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0040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C04C-B32F-4528-8247-95E77F3D3275}"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1053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2002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37537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9C04C-B32F-4528-8247-95E77F3D3275}" type="datetimeFigureOut">
              <a:rPr lang="en-US" smtClean="0"/>
              <a:t>1/11/2021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EF74-91AA-4BA9-8376-388853AB2D18}" type="slidenum">
              <a:rPr lang="en-US" smtClean="0"/>
              <a:t>‹#›</a:t>
            </a:fld>
            <a:endParaRPr lang="en-US"/>
          </a:p>
        </p:txBody>
      </p:sp>
    </p:spTree>
    <p:extLst>
      <p:ext uri="{BB962C8B-B14F-4D97-AF65-F5344CB8AC3E}">
        <p14:creationId xmlns:p14="http://schemas.microsoft.com/office/powerpoint/2010/main" val="2017863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oz.com/google-algorithm-chan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B1C242-6E97-410B-A793-669A51FB760E}"/>
              </a:ext>
            </a:extLst>
          </p:cNvPr>
          <p:cNvSpPr>
            <a:spLocks noGrp="1"/>
          </p:cNvSpPr>
          <p:nvPr>
            <p:ph type="ctrTitle"/>
          </p:nvPr>
        </p:nvSpPr>
        <p:spPr/>
        <p:txBody>
          <a:bodyPr>
            <a:noAutofit/>
          </a:bodyPr>
          <a:lstStyle/>
          <a:p>
            <a:r>
              <a:rPr lang="en-US" sz="7200" b="1" dirty="0" smtClean="0">
                <a:solidFill>
                  <a:schemeClr val="accent1">
                    <a:lumMod val="60000"/>
                    <a:lumOff val="40000"/>
                  </a:schemeClr>
                </a:solidFill>
                <a:latin typeface="Bahnschrift SemiBold" panose="020B0502040204020203" pitchFamily="34" charset="0"/>
              </a:rPr>
              <a:t>Search Engines</a:t>
            </a:r>
            <a:r>
              <a:rPr lang="th-TH" sz="7200" b="1" dirty="0" smtClean="0">
                <a:solidFill>
                  <a:schemeClr val="accent1">
                    <a:lumMod val="60000"/>
                    <a:lumOff val="40000"/>
                  </a:schemeClr>
                </a:solidFill>
                <a:latin typeface="Bahnschrift SemiBold" panose="020B0502040204020203" pitchFamily="34" charset="0"/>
              </a:rPr>
              <a:t> </a:t>
            </a:r>
            <a:r>
              <a:rPr lang="en-US" sz="7200" b="1" dirty="0" smtClean="0">
                <a:solidFill>
                  <a:schemeClr val="accent1">
                    <a:lumMod val="60000"/>
                    <a:lumOff val="40000"/>
                  </a:schemeClr>
                </a:solidFill>
                <a:latin typeface="Bahnschrift SemiBold" panose="020B0502040204020203" pitchFamily="34" charset="0"/>
              </a:rPr>
              <a:t>&amp; Online Auction</a:t>
            </a:r>
            <a:endParaRPr lang="en-US" sz="7200" b="1" dirty="0">
              <a:solidFill>
                <a:schemeClr val="accent1">
                  <a:lumMod val="60000"/>
                  <a:lumOff val="40000"/>
                </a:schemeClr>
              </a:solidFill>
              <a:latin typeface="Bahnschrift SemiBold" panose="020B0502040204020203" pitchFamily="34" charset="0"/>
            </a:endParaRPr>
          </a:p>
        </p:txBody>
      </p:sp>
      <p:sp>
        <p:nvSpPr>
          <p:cNvPr id="3" name="Subtitle 2">
            <a:extLst>
              <a:ext uri="{FF2B5EF4-FFF2-40B4-BE49-F238E27FC236}">
                <a16:creationId xmlns="" xmlns:a16="http://schemas.microsoft.com/office/drawing/2014/main" id="{3D9ABAB2-E95D-468E-81EA-15088C9AC3E4}"/>
              </a:ext>
            </a:extLst>
          </p:cNvPr>
          <p:cNvSpPr>
            <a:spLocks noGrp="1"/>
          </p:cNvSpPr>
          <p:nvPr>
            <p:ph type="subTitle" idx="1"/>
          </p:nvPr>
        </p:nvSpPr>
        <p:spPr/>
        <p:txBody>
          <a:bodyPr/>
          <a:lstStyle/>
          <a:p>
            <a:r>
              <a:rPr lang="en-US" dirty="0" err="1" smtClean="0"/>
              <a:t>Asst.Prof.Drusawin</a:t>
            </a:r>
            <a:r>
              <a:rPr lang="en-US" dirty="0" smtClean="0"/>
              <a:t> </a:t>
            </a:r>
            <a:r>
              <a:rPr lang="en-US" dirty="0" err="1"/>
              <a:t>Vongpramate</a:t>
            </a:r>
            <a:endParaRPr lang="en-US" dirty="0"/>
          </a:p>
          <a:p>
            <a:r>
              <a:rPr lang="en-US" dirty="0"/>
              <a:t>Information Technology</a:t>
            </a:r>
          </a:p>
          <a:p>
            <a:r>
              <a:rPr lang="en-US" dirty="0"/>
              <a:t>Science, BRU</a:t>
            </a:r>
          </a:p>
        </p:txBody>
      </p:sp>
    </p:spTree>
    <p:extLst>
      <p:ext uri="{BB962C8B-B14F-4D97-AF65-F5344CB8AC3E}">
        <p14:creationId xmlns:p14="http://schemas.microsoft.com/office/powerpoint/2010/main" val="294449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Crawl Errors</a:t>
            </a:r>
          </a:p>
        </p:txBody>
      </p:sp>
      <p:sp>
        <p:nvSpPr>
          <p:cNvPr id="3" name="Content Placeholder 2"/>
          <p:cNvSpPr>
            <a:spLocks noGrp="1"/>
          </p:cNvSpPr>
          <p:nvPr>
            <p:ph idx="1"/>
          </p:nvPr>
        </p:nvSpPr>
        <p:spPr/>
        <p:txBody>
          <a:bodyPr/>
          <a:lstStyle/>
          <a:p>
            <a:pPr marL="0" indent="0">
              <a:buNone/>
            </a:pPr>
            <a:r>
              <a:rPr lang="en-US" dirty="0"/>
              <a:t>	In the process of crawling the URLs on </a:t>
            </a:r>
            <a:r>
              <a:rPr lang="en-US" dirty="0" smtClean="0"/>
              <a:t>site</a:t>
            </a:r>
            <a:r>
              <a:rPr lang="en-US" dirty="0"/>
              <a:t>, a crawler may encounter errors. Server log files can also show you this, as well as a treasure trove of other information such as crawl frequency, but because accessing and dissecting server log files is a more advanced </a:t>
            </a:r>
            <a:r>
              <a:rPr lang="en-US" dirty="0" smtClean="0"/>
              <a:t>tactic.</a:t>
            </a:r>
            <a:endParaRPr lang="en-US" dirty="0"/>
          </a:p>
        </p:txBody>
      </p:sp>
      <p:pic>
        <p:nvPicPr>
          <p:cNvPr id="3074" name="Picture 2" descr="C:\Users\BRU\Desktop\crawl_err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185" y="4312772"/>
            <a:ext cx="4009416" cy="225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2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Crawl Errors</a:t>
            </a:r>
          </a:p>
        </p:txBody>
      </p:sp>
      <p:sp>
        <p:nvSpPr>
          <p:cNvPr id="3" name="Content Placeholder 2"/>
          <p:cNvSpPr>
            <a:spLocks noGrp="1"/>
          </p:cNvSpPr>
          <p:nvPr>
            <p:ph idx="1"/>
          </p:nvPr>
        </p:nvSpPr>
        <p:spPr/>
        <p:txBody>
          <a:bodyPr/>
          <a:lstStyle/>
          <a:p>
            <a:r>
              <a:rPr lang="en-US" dirty="0"/>
              <a:t>4xx Codes: When search engine crawlers can’t access your content due to a client </a:t>
            </a:r>
            <a:r>
              <a:rPr lang="en-US" dirty="0" smtClean="0"/>
              <a:t>error</a:t>
            </a:r>
          </a:p>
          <a:p>
            <a:endParaRPr lang="en-US" dirty="0"/>
          </a:p>
          <a:p>
            <a:r>
              <a:rPr lang="en-US" dirty="0"/>
              <a:t>5xx Codes: When search engine crawlers can’t access your content due to a server error</a:t>
            </a:r>
          </a:p>
          <a:p>
            <a:endParaRPr lang="en-US" dirty="0"/>
          </a:p>
        </p:txBody>
      </p:sp>
      <p:pic>
        <p:nvPicPr>
          <p:cNvPr id="2050" name="Picture 2" descr="C:\Users\BRU\Desktop\Error-Page-yang-Sering-Terjadi-Saat-Mengakses-Website-Google-Error-P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9684" t="13661" r="12516" b="29363"/>
          <a:stretch/>
        </p:blipFill>
        <p:spPr bwMode="auto">
          <a:xfrm>
            <a:off x="1663700" y="4216400"/>
            <a:ext cx="59309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29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pPr marL="0" indent="0">
              <a:buNone/>
            </a:pPr>
            <a:r>
              <a:rPr lang="en-US" dirty="0" smtClean="0"/>
              <a:t>	The </a:t>
            </a:r>
            <a:r>
              <a:rPr lang="en-US" dirty="0"/>
              <a:t>index is where your discovered pages are stored. After a crawler finds a page, the search engine renders it just like a browser would. In the process of doing so, the search engine analyzes that page's contents. All of that information is stored in its index.</a:t>
            </a:r>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51" t="9124" r="17340" b="9124"/>
          <a:stretch/>
        </p:blipFill>
        <p:spPr bwMode="auto">
          <a:xfrm>
            <a:off x="2656839" y="3977946"/>
            <a:ext cx="4787899" cy="2660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87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Search </a:t>
            </a:r>
            <a:r>
              <a:rPr lang="en-US" dirty="0"/>
              <a:t>engines have always wanted the same thing: to provide useful answers to searcher’s questions in the most helpful formats. If that’s true, then why does it appear that </a:t>
            </a:r>
            <a:r>
              <a:rPr lang="en-US" b="1" dirty="0">
                <a:solidFill>
                  <a:srgbClr val="FF0000"/>
                </a:solidFill>
              </a:rPr>
              <a:t>SEO</a:t>
            </a:r>
            <a:r>
              <a:rPr lang="en-US" dirty="0">
                <a:solidFill>
                  <a:srgbClr val="FF0000"/>
                </a:solidFill>
              </a:rPr>
              <a:t> </a:t>
            </a:r>
            <a:r>
              <a:rPr lang="en-US" b="1" dirty="0" smtClean="0">
                <a:solidFill>
                  <a:srgbClr val="FF0000"/>
                </a:solidFill>
              </a:rPr>
              <a:t>(Search </a:t>
            </a:r>
            <a:r>
              <a:rPr lang="en-US" b="1" dirty="0">
                <a:solidFill>
                  <a:srgbClr val="FF0000"/>
                </a:solidFill>
              </a:rPr>
              <a:t>Engine Optimization</a:t>
            </a:r>
            <a:r>
              <a:rPr lang="en-US" b="1" dirty="0" smtClean="0">
                <a:solidFill>
                  <a:srgbClr val="FF0000"/>
                </a:solidFill>
              </a:rPr>
              <a:t>) </a:t>
            </a:r>
            <a:r>
              <a:rPr lang="en-US" dirty="0" smtClean="0"/>
              <a:t>is </a:t>
            </a:r>
            <a:r>
              <a:rPr lang="en-US" dirty="0"/>
              <a:t>different now than in years past?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hlinkClick r:id="rId2"/>
              </a:rPr>
              <a:t>https://moz.com/google-algorithm-change</a:t>
            </a:r>
            <a:endParaRPr lang="en-US" dirty="0"/>
          </a:p>
        </p:txBody>
      </p:sp>
      <p:pic>
        <p:nvPicPr>
          <p:cNvPr id="819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79" t="46622" r="38731" b="9824"/>
          <a:stretch/>
        </p:blipFill>
        <p:spPr bwMode="auto">
          <a:xfrm>
            <a:off x="2325625" y="3465957"/>
            <a:ext cx="4427220" cy="221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5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14954" t="23402" r="38927" b="758"/>
          <a:stretch/>
        </p:blipFill>
        <p:spPr bwMode="auto">
          <a:xfrm>
            <a:off x="1076324" y="123826"/>
            <a:ext cx="7509291" cy="650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34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706" t="30046" r="27432" b="7550"/>
          <a:stretch/>
        </p:blipFill>
        <p:spPr bwMode="auto">
          <a:xfrm>
            <a:off x="428624" y="180974"/>
            <a:ext cx="856545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66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Removed </a:t>
            </a:r>
            <a:r>
              <a:rPr lang="en-US" dirty="0"/>
              <a:t>pages</a:t>
            </a:r>
            <a:r>
              <a:rPr lang="en-US" dirty="0" smtClean="0"/>
              <a:t> </a:t>
            </a:r>
            <a:r>
              <a:rPr lang="en-US" dirty="0"/>
              <a:t>from </a:t>
            </a:r>
            <a:r>
              <a:rPr lang="en-US" dirty="0" smtClean="0"/>
              <a:t>index</a:t>
            </a:r>
            <a:endParaRPr lang="en-US" dirty="0"/>
          </a:p>
        </p:txBody>
      </p:sp>
      <p:sp>
        <p:nvSpPr>
          <p:cNvPr id="3" name="Content Placeholder 2"/>
          <p:cNvSpPr>
            <a:spLocks noGrp="1"/>
          </p:cNvSpPr>
          <p:nvPr>
            <p:ph idx="1"/>
          </p:nvPr>
        </p:nvSpPr>
        <p:spPr/>
        <p:txBody>
          <a:bodyPr>
            <a:normAutofit/>
          </a:bodyPr>
          <a:lstStyle/>
          <a:p>
            <a:r>
              <a:rPr lang="en-US" dirty="0"/>
              <a:t>The URL is returning a "not found" error (4XX) or server error (5XX) – This could be accidental (the page was moved and a 301 redirect was not set up) or intentional (the page was deleted and 404ed in order to get it removed from the index)</a:t>
            </a:r>
          </a:p>
          <a:p>
            <a:r>
              <a:rPr lang="en-US" dirty="0"/>
              <a:t>The URL had a </a:t>
            </a:r>
            <a:r>
              <a:rPr lang="en-US" dirty="0" err="1"/>
              <a:t>noindex</a:t>
            </a:r>
            <a:r>
              <a:rPr lang="en-US" dirty="0"/>
              <a:t> meta tag added – This tag can be added by site owners to instruct the search engine to omit the page from its index</a:t>
            </a:r>
            <a:r>
              <a:rPr lang="en-US" dirty="0" smtClean="0"/>
              <a:t>.</a:t>
            </a:r>
            <a:endParaRPr lang="en-US" dirty="0"/>
          </a:p>
        </p:txBody>
      </p:sp>
    </p:spTree>
    <p:extLst>
      <p:ext uri="{BB962C8B-B14F-4D97-AF65-F5344CB8AC3E}">
        <p14:creationId xmlns:p14="http://schemas.microsoft.com/office/powerpoint/2010/main" val="264028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Removed pages from index</a:t>
            </a:r>
          </a:p>
        </p:txBody>
      </p:sp>
      <p:sp>
        <p:nvSpPr>
          <p:cNvPr id="3" name="Content Placeholder 2"/>
          <p:cNvSpPr>
            <a:spLocks noGrp="1"/>
          </p:cNvSpPr>
          <p:nvPr>
            <p:ph idx="1"/>
          </p:nvPr>
        </p:nvSpPr>
        <p:spPr/>
        <p:txBody>
          <a:bodyPr/>
          <a:lstStyle/>
          <a:p>
            <a:r>
              <a:rPr lang="en-US" dirty="0"/>
              <a:t>The URL has been manually penalized for violating the search engine’s Webmaster Guidelines and, as a result, was removed from the index.</a:t>
            </a:r>
          </a:p>
          <a:p>
            <a:r>
              <a:rPr lang="en-US" dirty="0"/>
              <a:t>The URL has been blocked from crawling with the addition of a password required before visitors can access the page.</a:t>
            </a:r>
          </a:p>
          <a:p>
            <a:endParaRPr lang="en-US" dirty="0"/>
          </a:p>
        </p:txBody>
      </p:sp>
    </p:spTree>
    <p:extLst>
      <p:ext uri="{BB962C8B-B14F-4D97-AF65-F5344CB8AC3E}">
        <p14:creationId xmlns:p14="http://schemas.microsoft.com/office/powerpoint/2010/main" val="338299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Search Engine Market Share in 2020 chart"/>
          <p:cNvPicPr>
            <a:picLocks noChangeAspect="1" noChangeArrowheads="1"/>
          </p:cNvPicPr>
          <p:nvPr/>
        </p:nvPicPr>
        <p:blipFill rotWithShape="1">
          <a:blip r:embed="rId2">
            <a:extLst>
              <a:ext uri="{28A0092B-C50C-407E-A947-70E740481C1C}">
                <a14:useLocalDpi xmlns:a14="http://schemas.microsoft.com/office/drawing/2010/main" val="0"/>
              </a:ext>
            </a:extLst>
          </a:blip>
          <a:srcRect l="9272" r="6139"/>
          <a:stretch/>
        </p:blipFill>
        <p:spPr bwMode="auto">
          <a:xfrm>
            <a:off x="138425" y="664233"/>
            <a:ext cx="8833047" cy="533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52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t>
            </a:r>
            <a:r>
              <a:rPr lang="en-US" dirty="0" smtClean="0"/>
              <a:t>Auction</a:t>
            </a:r>
            <a:endParaRPr lang="en-US" dirty="0"/>
          </a:p>
        </p:txBody>
      </p:sp>
      <p:sp>
        <p:nvSpPr>
          <p:cNvPr id="3" name="Content Placeholder 2"/>
          <p:cNvSpPr>
            <a:spLocks noGrp="1"/>
          </p:cNvSpPr>
          <p:nvPr>
            <p:ph idx="1"/>
          </p:nvPr>
        </p:nvSpPr>
        <p:spPr/>
        <p:txBody>
          <a:bodyPr/>
          <a:lstStyle/>
          <a:p>
            <a:pPr marL="0" indent="0">
              <a:buNone/>
            </a:pPr>
            <a:r>
              <a:rPr lang="en-US" dirty="0"/>
              <a:t>	An online auction is an auction which is held over the internet. Online auctions come in many different formats, but most popularly they are ascending English auctions, descending Dutch auctions, first-price sealed-bid, </a:t>
            </a:r>
            <a:r>
              <a:rPr lang="en-US" dirty="0" err="1"/>
              <a:t>Vickrey</a:t>
            </a:r>
            <a:r>
              <a:rPr lang="en-US" dirty="0"/>
              <a:t> auctions, or sometimes even a combination of multiple auctions, taking elements of one and forging them with another. </a:t>
            </a:r>
          </a:p>
        </p:txBody>
      </p:sp>
    </p:spTree>
    <p:extLst>
      <p:ext uri="{BB962C8B-B14F-4D97-AF65-F5344CB8AC3E}">
        <p14:creationId xmlns:p14="http://schemas.microsoft.com/office/powerpoint/2010/main" val="183797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a:t>
            </a:r>
          </a:p>
        </p:txBody>
      </p:sp>
      <p:sp>
        <p:nvSpPr>
          <p:cNvPr id="3" name="Content Placeholder 2"/>
          <p:cNvSpPr>
            <a:spLocks noGrp="1"/>
          </p:cNvSpPr>
          <p:nvPr>
            <p:ph idx="1"/>
          </p:nvPr>
        </p:nvSpPr>
        <p:spPr>
          <a:xfrm>
            <a:off x="628650" y="1825624"/>
            <a:ext cx="7886700" cy="4708525"/>
          </a:xfrm>
        </p:spPr>
        <p:txBody>
          <a:bodyPr>
            <a:normAutofit/>
          </a:bodyPr>
          <a:lstStyle/>
          <a:p>
            <a:r>
              <a:rPr lang="en-US" b="1" dirty="0">
                <a:solidFill>
                  <a:srgbClr val="FF0000"/>
                </a:solidFill>
              </a:rPr>
              <a:t>Crawl: </a:t>
            </a:r>
            <a:r>
              <a:rPr lang="en-US" dirty="0"/>
              <a:t>Scour the Internet for content, looking over the code/content for each URL they find.</a:t>
            </a:r>
          </a:p>
          <a:p>
            <a:r>
              <a:rPr lang="en-US" b="1" dirty="0">
                <a:solidFill>
                  <a:srgbClr val="FF0000"/>
                </a:solidFill>
              </a:rPr>
              <a:t>Index: </a:t>
            </a:r>
            <a:r>
              <a:rPr lang="en-US" dirty="0"/>
              <a:t>Store and organize the content found during the crawling process. Once a page is in the index, it’s in the running to be displayed as a result to relevant queries.</a:t>
            </a:r>
          </a:p>
          <a:p>
            <a:r>
              <a:rPr lang="en-US" b="1" dirty="0">
                <a:solidFill>
                  <a:srgbClr val="FF0000"/>
                </a:solidFill>
              </a:rPr>
              <a:t>Rank: </a:t>
            </a:r>
            <a:r>
              <a:rPr lang="en-US" dirty="0"/>
              <a:t>Provide the pieces of content that will best answer a searcher's query, which means that results are ordered by most relevant to least </a:t>
            </a:r>
            <a:r>
              <a:rPr lang="en-US" dirty="0" smtClean="0"/>
              <a:t>relevant</a:t>
            </a:r>
            <a:endParaRPr lang="th-TH" dirty="0" smtClean="0"/>
          </a:p>
          <a:p>
            <a:pPr marL="0" indent="0">
              <a:buNone/>
            </a:pPr>
            <a:r>
              <a:rPr lang="en-US" sz="1900" dirty="0" smtClean="0">
                <a:solidFill>
                  <a:schemeClr val="bg1">
                    <a:lumMod val="50000"/>
                  </a:schemeClr>
                </a:solidFill>
              </a:rPr>
              <a:t>Ref </a:t>
            </a:r>
            <a:r>
              <a:rPr lang="en-US" sz="1900" dirty="0">
                <a:solidFill>
                  <a:schemeClr val="bg1">
                    <a:lumMod val="50000"/>
                  </a:schemeClr>
                </a:solidFill>
              </a:rPr>
              <a:t>: https://moz.com/beginners-guide-to-seo/how-search-engines-operate</a:t>
            </a:r>
            <a:endParaRPr lang="th-TH" sz="1900" dirty="0">
              <a:solidFill>
                <a:schemeClr val="bg1">
                  <a:lumMod val="50000"/>
                </a:schemeClr>
              </a:solidFill>
            </a:endParaRPr>
          </a:p>
        </p:txBody>
      </p:sp>
    </p:spTree>
    <p:extLst>
      <p:ext uri="{BB962C8B-B14F-4D97-AF65-F5344CB8AC3E}">
        <p14:creationId xmlns:p14="http://schemas.microsoft.com/office/powerpoint/2010/main" val="282037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a:bodyPr>
          <a:lstStyle/>
          <a:p>
            <a:r>
              <a:rPr lang="en-US" dirty="0" smtClean="0"/>
              <a:t>English </a:t>
            </a:r>
            <a:r>
              <a:rPr lang="en-US" dirty="0"/>
              <a:t>auctions (max </a:t>
            </a:r>
            <a:r>
              <a:rPr lang="en-US" dirty="0"/>
              <a:t>price)</a:t>
            </a:r>
            <a:r>
              <a:rPr lang="th-TH" dirty="0"/>
              <a:t> </a:t>
            </a:r>
            <a:r>
              <a:rPr lang="en-US" dirty="0"/>
              <a:t>/</a:t>
            </a:r>
            <a:r>
              <a:rPr lang="th-TH" dirty="0"/>
              <a:t> </a:t>
            </a:r>
            <a:r>
              <a:rPr lang="en-US" dirty="0"/>
              <a:t>Forward </a:t>
            </a:r>
            <a:r>
              <a:rPr lang="en-US" dirty="0" smtClean="0"/>
              <a:t>Auction </a:t>
            </a:r>
            <a:r>
              <a:rPr lang="en-US" dirty="0" smtClean="0">
                <a:solidFill>
                  <a:srgbClr val="FF0000"/>
                </a:solidFill>
              </a:rPr>
              <a:t>[Sale]</a:t>
            </a:r>
            <a:endParaRPr lang="th-TH" dirty="0">
              <a:solidFill>
                <a:srgbClr val="FF0000"/>
              </a:solidFill>
            </a:endParaRPr>
          </a:p>
          <a:p>
            <a:r>
              <a:rPr lang="en-US" dirty="0" smtClean="0"/>
              <a:t>Dutch </a:t>
            </a:r>
            <a:r>
              <a:rPr lang="en-US" dirty="0"/>
              <a:t>auctions (up-down</a:t>
            </a:r>
            <a:r>
              <a:rPr lang="en-US" dirty="0" smtClean="0"/>
              <a:t>)</a:t>
            </a:r>
            <a:r>
              <a:rPr lang="en-US" dirty="0"/>
              <a:t> </a:t>
            </a:r>
            <a:r>
              <a:rPr lang="en-US" dirty="0" smtClean="0">
                <a:solidFill>
                  <a:srgbClr val="FF0000"/>
                </a:solidFill>
              </a:rPr>
              <a:t>[Buy]</a:t>
            </a:r>
            <a:endParaRPr lang="en-US" dirty="0">
              <a:solidFill>
                <a:srgbClr val="FF0000"/>
              </a:solidFill>
            </a:endParaRPr>
          </a:p>
          <a:p>
            <a:r>
              <a:rPr lang="en-US" dirty="0"/>
              <a:t>First-price </a:t>
            </a:r>
            <a:r>
              <a:rPr lang="en-US" dirty="0"/>
              <a:t>sealed-bid</a:t>
            </a:r>
          </a:p>
          <a:p>
            <a:r>
              <a:rPr lang="en-US" dirty="0" err="1"/>
              <a:t>Vickrey</a:t>
            </a:r>
            <a:r>
              <a:rPr lang="en-US" dirty="0"/>
              <a:t> </a:t>
            </a:r>
            <a:r>
              <a:rPr lang="en-US" dirty="0"/>
              <a:t>auction (Second </a:t>
            </a:r>
            <a:r>
              <a:rPr lang="en-US" dirty="0" smtClean="0"/>
              <a:t>Price sealed)</a:t>
            </a:r>
            <a:endParaRPr lang="en-US" dirty="0"/>
          </a:p>
          <a:p>
            <a:r>
              <a:rPr lang="en-US" dirty="0"/>
              <a:t>Reverse </a:t>
            </a:r>
            <a:r>
              <a:rPr lang="en-US" dirty="0"/>
              <a:t>auction </a:t>
            </a:r>
            <a:r>
              <a:rPr lang="en-US" dirty="0" smtClean="0"/>
              <a:t>(Lowest </a:t>
            </a:r>
            <a:r>
              <a:rPr lang="en-US" dirty="0"/>
              <a:t>price)</a:t>
            </a:r>
          </a:p>
          <a:p>
            <a:r>
              <a:rPr lang="en-US" dirty="0"/>
              <a:t>Bidding fee </a:t>
            </a:r>
            <a:r>
              <a:rPr lang="en-US" dirty="0"/>
              <a:t>auction</a:t>
            </a:r>
            <a:endParaRPr lang="en-US" dirty="0"/>
          </a:p>
        </p:txBody>
      </p:sp>
    </p:spTree>
    <p:extLst>
      <p:ext uri="{BB962C8B-B14F-4D97-AF65-F5344CB8AC3E}">
        <p14:creationId xmlns:p14="http://schemas.microsoft.com/office/powerpoint/2010/main" val="362642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a:xfrm>
            <a:off x="628650" y="1825625"/>
            <a:ext cx="7886700" cy="4775200"/>
          </a:xfrm>
        </p:spPr>
        <p:txBody>
          <a:bodyPr>
            <a:normAutofit fontScale="92500" lnSpcReduction="20000"/>
          </a:bodyPr>
          <a:lstStyle/>
          <a:p>
            <a:r>
              <a:rPr lang="en-US" b="1" dirty="0">
                <a:solidFill>
                  <a:srgbClr val="FF0000"/>
                </a:solidFill>
              </a:rPr>
              <a:t>Common-value </a:t>
            </a:r>
            <a:r>
              <a:rPr lang="en-US" b="1" dirty="0" smtClean="0">
                <a:solidFill>
                  <a:srgbClr val="FF0000"/>
                </a:solidFill>
              </a:rPr>
              <a:t>model</a:t>
            </a:r>
          </a:p>
          <a:p>
            <a:pPr marL="0" indent="0">
              <a:buNone/>
            </a:pPr>
            <a:r>
              <a:rPr lang="en-US" dirty="0" smtClean="0"/>
              <a:t>	In </a:t>
            </a:r>
            <a:r>
              <a:rPr lang="en-US" dirty="0"/>
              <a:t>this model all individual bidders have different information about the actual value of the object even though the value is known to every bidder. In this situation bidders typically change their estimates of the value according to the information they get from the behavior of the people they bid against.</a:t>
            </a:r>
            <a:endParaRPr lang="en-US" dirty="0" smtClean="0"/>
          </a:p>
          <a:p>
            <a:pPr marL="0" indent="0">
              <a:buNone/>
            </a:pPr>
            <a:endParaRPr lang="en-US" b="1" dirty="0"/>
          </a:p>
          <a:p>
            <a:r>
              <a:rPr lang="en-US" b="1" dirty="0">
                <a:solidFill>
                  <a:srgbClr val="FF0000"/>
                </a:solidFill>
              </a:rPr>
              <a:t>Private-value </a:t>
            </a:r>
            <a:r>
              <a:rPr lang="en-US" b="1" dirty="0" smtClean="0">
                <a:solidFill>
                  <a:srgbClr val="FF0000"/>
                </a:solidFill>
              </a:rPr>
              <a:t>model</a:t>
            </a:r>
          </a:p>
          <a:p>
            <a:pPr marL="0" indent="0">
              <a:buNone/>
            </a:pPr>
            <a:r>
              <a:rPr lang="en-US" dirty="0"/>
              <a:t>	In this model information from the competitors is not taken into account when estimating the actual value of the object. In these models, each bidder gets a private signal, and the value to the bidder is a function of all signals</a:t>
            </a:r>
            <a:r>
              <a:rPr lang="en-US" dirty="0" smtClean="0"/>
              <a:t>.</a:t>
            </a:r>
            <a:endParaRPr lang="en-US" dirty="0"/>
          </a:p>
        </p:txBody>
      </p:sp>
    </p:spTree>
    <p:extLst>
      <p:ext uri="{BB962C8B-B14F-4D97-AF65-F5344CB8AC3E}">
        <p14:creationId xmlns:p14="http://schemas.microsoft.com/office/powerpoint/2010/main" val="3297187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Best Auction </a:t>
            </a:r>
            <a:r>
              <a:rPr lang="en-US" dirty="0" smtClean="0"/>
              <a:t>Sites</a:t>
            </a:r>
            <a:endParaRPr lang="en-US" dirty="0"/>
          </a:p>
        </p:txBody>
      </p:sp>
      <p:sp>
        <p:nvSpPr>
          <p:cNvPr id="3" name="Content Placeholder 2"/>
          <p:cNvSpPr>
            <a:spLocks noGrp="1"/>
          </p:cNvSpPr>
          <p:nvPr>
            <p:ph idx="1"/>
          </p:nvPr>
        </p:nvSpPr>
        <p:spPr>
          <a:xfrm>
            <a:off x="628650" y="1825625"/>
            <a:ext cx="3514725" cy="4351338"/>
          </a:xfrm>
        </p:spPr>
        <p:txBody>
          <a:bodyPr/>
          <a:lstStyle/>
          <a:p>
            <a:r>
              <a:rPr lang="en-US" dirty="0" err="1" smtClean="0"/>
              <a:t>Webstore</a:t>
            </a:r>
            <a:endParaRPr lang="en-US" dirty="0" smtClean="0"/>
          </a:p>
          <a:p>
            <a:r>
              <a:rPr lang="en-US" dirty="0" err="1" smtClean="0"/>
              <a:t>eCrater</a:t>
            </a:r>
            <a:endParaRPr lang="en-US" dirty="0" smtClean="0"/>
          </a:p>
          <a:p>
            <a:r>
              <a:rPr lang="en-US" dirty="0" err="1" smtClean="0"/>
              <a:t>Listia</a:t>
            </a:r>
            <a:endParaRPr lang="en-US" dirty="0" smtClean="0"/>
          </a:p>
          <a:p>
            <a:r>
              <a:rPr lang="en-US" dirty="0" err="1" smtClean="0"/>
              <a:t>Ubid</a:t>
            </a:r>
            <a:endParaRPr lang="en-US" dirty="0" smtClean="0"/>
          </a:p>
          <a:p>
            <a:r>
              <a:rPr lang="en-US" dirty="0" smtClean="0"/>
              <a:t>Bonanza</a:t>
            </a:r>
          </a:p>
          <a:p>
            <a:r>
              <a:rPr lang="en-US" dirty="0" smtClean="0"/>
              <a:t>OnlineAuction.com</a:t>
            </a:r>
          </a:p>
          <a:p>
            <a:r>
              <a:rPr lang="en-US" dirty="0"/>
              <a:t>Atomic </a:t>
            </a:r>
            <a:r>
              <a:rPr lang="en-US" dirty="0" smtClean="0"/>
              <a:t>Mall</a:t>
            </a:r>
          </a:p>
          <a:p>
            <a:r>
              <a:rPr lang="en-US" dirty="0" err="1"/>
              <a:t>Ebid</a:t>
            </a:r>
            <a:endParaRPr lang="en-US" dirty="0"/>
          </a:p>
        </p:txBody>
      </p:sp>
      <p:sp>
        <p:nvSpPr>
          <p:cNvPr id="4" name="Content Placeholder 2"/>
          <p:cNvSpPr txBox="1">
            <a:spLocks/>
          </p:cNvSpPr>
          <p:nvPr/>
        </p:nvSpPr>
        <p:spPr>
          <a:xfrm>
            <a:off x="4743449" y="1863725"/>
            <a:ext cx="3514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Liquidation</a:t>
            </a:r>
          </a:p>
          <a:p>
            <a:pPr marL="0" indent="0">
              <a:buNone/>
            </a:pPr>
            <a:endParaRPr lang="en-US" sz="7200" dirty="0"/>
          </a:p>
        </p:txBody>
      </p:sp>
      <p:pic>
        <p:nvPicPr>
          <p:cNvPr id="14340" name="Picture 4" descr="C:\Users\BRU\Desktop\ebay-8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907" y="2419349"/>
            <a:ext cx="5091642"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874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8" t="15818" r="28607" b="1472"/>
          <a:stretch/>
        </p:blipFill>
        <p:spPr bwMode="auto">
          <a:xfrm>
            <a:off x="886968" y="137160"/>
            <a:ext cx="7534656" cy="658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13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BFBFE7-27B8-4C02-B2E5-003896918B32}"/>
              </a:ext>
            </a:extLst>
          </p:cNvPr>
          <p:cNvSpPr>
            <a:spLocks noGrp="1"/>
          </p:cNvSpPr>
          <p:nvPr>
            <p:ph type="title"/>
          </p:nvPr>
        </p:nvSpPr>
        <p:spPr>
          <a:xfrm>
            <a:off x="628650" y="2766218"/>
            <a:ext cx="7886700" cy="1325563"/>
          </a:xfrm>
        </p:spPr>
        <p:txBody>
          <a:bodyPr/>
          <a:lstStyle/>
          <a:p>
            <a:pPr algn="ctr"/>
            <a:r>
              <a:rPr lang="en-US" b="1" dirty="0">
                <a:solidFill>
                  <a:srgbClr val="FF0000"/>
                </a:solidFill>
              </a:rPr>
              <a:t>Q</a:t>
            </a:r>
            <a:r>
              <a:rPr lang="en-US" b="1" dirty="0"/>
              <a:t> &amp; </a:t>
            </a:r>
            <a:r>
              <a:rPr lang="en-US" b="1" dirty="0">
                <a:solidFill>
                  <a:schemeClr val="accent1">
                    <a:lumMod val="60000"/>
                    <a:lumOff val="40000"/>
                  </a:schemeClr>
                </a:solidFill>
              </a:rPr>
              <a:t>A</a:t>
            </a:r>
          </a:p>
        </p:txBody>
      </p:sp>
    </p:spTree>
    <p:extLst>
      <p:ext uri="{BB962C8B-B14F-4D97-AF65-F5344CB8AC3E}">
        <p14:creationId xmlns:p14="http://schemas.microsoft.com/office/powerpoint/2010/main" val="122953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Crawling</a:t>
            </a:r>
          </a:p>
        </p:txBody>
      </p:sp>
      <p:sp>
        <p:nvSpPr>
          <p:cNvPr id="4" name="AutoShape 2" descr="Search engine robots, also called spiders, crawl from page to page to find new and updated cont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4534" t="8410" r="16069" b="7921"/>
          <a:stretch/>
        </p:blipFill>
        <p:spPr bwMode="auto">
          <a:xfrm>
            <a:off x="688975" y="1993900"/>
            <a:ext cx="80613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95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Crawling</a:t>
            </a:r>
          </a:p>
        </p:txBody>
      </p:sp>
      <p:sp>
        <p:nvSpPr>
          <p:cNvPr id="3" name="Content Placeholder 2"/>
          <p:cNvSpPr>
            <a:spLocks noGrp="1"/>
          </p:cNvSpPr>
          <p:nvPr>
            <p:ph idx="1"/>
          </p:nvPr>
        </p:nvSpPr>
        <p:spPr/>
        <p:txBody>
          <a:bodyPr/>
          <a:lstStyle/>
          <a:p>
            <a:pPr marL="0" indent="0">
              <a:buNone/>
            </a:pPr>
            <a:r>
              <a:rPr lang="th-TH" dirty="0" smtClean="0"/>
              <a:t>	</a:t>
            </a:r>
            <a:r>
              <a:rPr lang="en-US" dirty="0"/>
              <a:t>One way to check </a:t>
            </a:r>
            <a:r>
              <a:rPr lang="en-US" dirty="0" smtClean="0"/>
              <a:t>indexed </a:t>
            </a:r>
            <a:r>
              <a:rPr lang="en-US" dirty="0"/>
              <a:t>pages is "</a:t>
            </a:r>
            <a:r>
              <a:rPr lang="en-US" b="1" dirty="0" err="1">
                <a:solidFill>
                  <a:srgbClr val="FF0000"/>
                </a:solidFill>
              </a:rPr>
              <a:t>site:yourdomain.com</a:t>
            </a:r>
            <a:r>
              <a:rPr lang="en-US" dirty="0"/>
              <a:t>", an advanced search operator. </a:t>
            </a:r>
            <a:r>
              <a:rPr lang="en-US" dirty="0" smtClean="0"/>
              <a:t>This </a:t>
            </a:r>
            <a:r>
              <a:rPr lang="en-US" dirty="0"/>
              <a:t>will return results Google has in its index for the site specified:</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39" t="36403" r="40640" b="15277"/>
          <a:stretch/>
        </p:blipFill>
        <p:spPr bwMode="auto">
          <a:xfrm>
            <a:off x="1847850" y="3577719"/>
            <a:ext cx="5372100" cy="312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33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a:t>
            </a:r>
            <a:endParaRPr lang="en-US" dirty="0"/>
          </a:p>
        </p:txBody>
      </p:sp>
      <p:sp>
        <p:nvSpPr>
          <p:cNvPr id="3" name="Content Placeholder 2"/>
          <p:cNvSpPr>
            <a:spLocks noGrp="1"/>
          </p:cNvSpPr>
          <p:nvPr>
            <p:ph idx="1"/>
          </p:nvPr>
        </p:nvSpPr>
        <p:spPr/>
        <p:txBody>
          <a:bodyPr/>
          <a:lstStyle/>
          <a:p>
            <a:pPr marL="0" indent="0">
              <a:buNone/>
            </a:pPr>
            <a:r>
              <a:rPr lang="en-US" dirty="0" smtClean="0"/>
              <a:t>	Meta </a:t>
            </a:r>
            <a:r>
              <a:rPr lang="en-US" dirty="0"/>
              <a:t>directives (or "meta tags") are instructions you can give to search engines regarding how you want your web page to be treated.</a:t>
            </a:r>
          </a:p>
        </p:txBody>
      </p:sp>
      <p:pic>
        <p:nvPicPr>
          <p:cNvPr id="7170" name="Picture 2" descr="à¸à¸¥à¸à¸²à¸£à¸à¹à¸à¸«à¸²à¸£à¸¹à¸à¸ à¸²à¸à¸ªà¸³à¸«à¸£à¸±à¸ Robots meta dir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766" y="3197836"/>
            <a:ext cx="5612178" cy="336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23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Googlebot</a:t>
            </a:r>
            <a:endParaRPr lang="en-US" dirty="0"/>
          </a:p>
        </p:txBody>
      </p:sp>
      <p:sp>
        <p:nvSpPr>
          <p:cNvPr id="3" name="Content Placeholder 2"/>
          <p:cNvSpPr>
            <a:spLocks noGrp="1"/>
          </p:cNvSpPr>
          <p:nvPr>
            <p:ph idx="1"/>
          </p:nvPr>
        </p:nvSpPr>
        <p:spPr/>
        <p:txBody>
          <a:bodyPr/>
          <a:lstStyle/>
          <a:p>
            <a:pPr marL="0" indent="0">
              <a:buNone/>
            </a:pPr>
            <a:r>
              <a:rPr lang="en-US" dirty="0" smtClean="0"/>
              <a:t>	Google </a:t>
            </a:r>
            <a:r>
              <a:rPr lang="en-US" dirty="0"/>
              <a:t>crawls and caches web pages at different frequencies. More established, well-known sites that post frequently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735" y="3962767"/>
            <a:ext cx="644683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10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Robots meta tag</a:t>
            </a:r>
          </a:p>
        </p:txBody>
      </p:sp>
      <p:sp>
        <p:nvSpPr>
          <p:cNvPr id="3" name="Content Placeholder 2"/>
          <p:cNvSpPr>
            <a:spLocks noGrp="1"/>
          </p:cNvSpPr>
          <p:nvPr>
            <p:ph idx="1"/>
          </p:nvPr>
        </p:nvSpPr>
        <p:spPr/>
        <p:txBody>
          <a:bodyPr>
            <a:normAutofit fontScale="92500"/>
          </a:bodyPr>
          <a:lstStyle/>
          <a:p>
            <a:pPr marL="0" indent="0">
              <a:buNone/>
            </a:pPr>
            <a:r>
              <a:rPr lang="en-US" dirty="0" smtClean="0"/>
              <a:t>An example </a:t>
            </a:r>
            <a:r>
              <a:rPr lang="en-US" dirty="0"/>
              <a:t>of a meta robots </a:t>
            </a:r>
            <a:r>
              <a:rPr lang="en-US" dirty="0" err="1"/>
              <a:t>noindex</a:t>
            </a:r>
            <a:r>
              <a:rPr lang="en-US" dirty="0"/>
              <a:t>, </a:t>
            </a:r>
            <a:r>
              <a:rPr lang="en-US" dirty="0" err="1"/>
              <a:t>nofollow</a:t>
            </a:r>
            <a:r>
              <a:rPr lang="en-US" dirty="0"/>
              <a:t> tag:</a:t>
            </a:r>
          </a:p>
          <a:p>
            <a:pPr marL="0" indent="0">
              <a:buNone/>
            </a:pPr>
            <a:endParaRPr lang="en-US" dirty="0"/>
          </a:p>
          <a:p>
            <a:pPr marL="0" indent="0">
              <a:buNone/>
            </a:pPr>
            <a:r>
              <a:rPr lang="en-US" dirty="0"/>
              <a:t>&lt;!DOCTYPE html&gt;</a:t>
            </a:r>
          </a:p>
          <a:p>
            <a:pPr marL="0" indent="0">
              <a:buNone/>
            </a:pPr>
            <a:r>
              <a:rPr lang="en-US" dirty="0" smtClean="0"/>
              <a:t>&lt;</a:t>
            </a:r>
            <a:r>
              <a:rPr lang="en-US" dirty="0"/>
              <a:t>html&gt;</a:t>
            </a:r>
          </a:p>
          <a:p>
            <a:pPr marL="0" indent="0">
              <a:buNone/>
            </a:pPr>
            <a:r>
              <a:rPr lang="en-US" dirty="0" smtClean="0"/>
              <a:t>&lt;</a:t>
            </a:r>
            <a:r>
              <a:rPr lang="en-US" dirty="0"/>
              <a:t>head&gt;</a:t>
            </a:r>
          </a:p>
          <a:p>
            <a:pPr marL="0" indent="0">
              <a:buNone/>
            </a:pPr>
            <a:r>
              <a:rPr lang="en-US" dirty="0" smtClean="0"/>
              <a:t>&lt;</a:t>
            </a:r>
            <a:r>
              <a:rPr lang="en-US" dirty="0"/>
              <a:t>meta name="robots" content="</a:t>
            </a:r>
            <a:r>
              <a:rPr lang="en-US" dirty="0" err="1"/>
              <a:t>noindex</a:t>
            </a:r>
            <a:r>
              <a:rPr lang="en-US" dirty="0"/>
              <a:t>, </a:t>
            </a:r>
            <a:r>
              <a:rPr lang="en-US" dirty="0" err="1"/>
              <a:t>nofollow</a:t>
            </a:r>
            <a:r>
              <a:rPr lang="en-US" dirty="0"/>
              <a:t>" /&gt;</a:t>
            </a:r>
          </a:p>
          <a:p>
            <a:pPr marL="0" indent="0">
              <a:buNone/>
            </a:pPr>
            <a:r>
              <a:rPr lang="en-US" dirty="0"/>
              <a:t>&lt;/head&gt;</a:t>
            </a:r>
          </a:p>
          <a:p>
            <a:pPr marL="0" indent="0">
              <a:buNone/>
            </a:pPr>
            <a:r>
              <a:rPr lang="en-US" dirty="0"/>
              <a:t>&lt;body&gt;...&lt;/body&gt;</a:t>
            </a:r>
          </a:p>
          <a:p>
            <a:pPr marL="0" indent="0">
              <a:buNone/>
            </a:pPr>
            <a:r>
              <a:rPr lang="en-US" dirty="0"/>
              <a:t>&lt;/html&gt;</a:t>
            </a:r>
          </a:p>
        </p:txBody>
      </p:sp>
    </p:spTree>
    <p:extLst>
      <p:ext uri="{BB962C8B-B14F-4D97-AF65-F5344CB8AC3E}">
        <p14:creationId xmlns:p14="http://schemas.microsoft.com/office/powerpoint/2010/main" val="384233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Robots.txt</a:t>
            </a:r>
          </a:p>
        </p:txBody>
      </p:sp>
      <p:sp>
        <p:nvSpPr>
          <p:cNvPr id="3" name="Content Placeholder 2"/>
          <p:cNvSpPr>
            <a:spLocks noGrp="1"/>
          </p:cNvSpPr>
          <p:nvPr>
            <p:ph idx="1"/>
          </p:nvPr>
        </p:nvSpPr>
        <p:spPr/>
        <p:txBody>
          <a:bodyPr/>
          <a:lstStyle/>
          <a:p>
            <a:pPr marL="0" indent="0">
              <a:buNone/>
            </a:pPr>
            <a:r>
              <a:rPr lang="en-US" dirty="0" smtClean="0"/>
              <a:t>	Robots.txt </a:t>
            </a:r>
            <a:r>
              <a:rPr lang="en-US" dirty="0"/>
              <a:t>files are located in the root directory of websites </a:t>
            </a:r>
            <a:endParaRPr lang="en-US" dirty="0" smtClean="0"/>
          </a:p>
          <a:p>
            <a:pPr marL="0" indent="0">
              <a:buNone/>
            </a:pPr>
            <a:r>
              <a:rPr lang="en-US" dirty="0"/>
              <a:t>	</a:t>
            </a:r>
            <a:r>
              <a:rPr lang="en-US" dirty="0" smtClean="0"/>
              <a:t>ex</a:t>
            </a:r>
            <a:r>
              <a:rPr lang="en-US" dirty="0"/>
              <a:t>. </a:t>
            </a:r>
            <a:r>
              <a:rPr lang="en-US" b="1" dirty="0" smtClean="0">
                <a:solidFill>
                  <a:srgbClr val="FF0000"/>
                </a:solidFill>
              </a:rPr>
              <a:t>yourdomain.com/robots.txt</a:t>
            </a:r>
          </a:p>
          <a:p>
            <a:pPr marL="0" indent="0">
              <a:buNone/>
            </a:pPr>
            <a:r>
              <a:rPr lang="en-US" dirty="0" smtClean="0"/>
              <a:t>and </a:t>
            </a:r>
            <a:r>
              <a:rPr lang="en-US" dirty="0"/>
              <a:t>suggest which parts of your site search engines should and shouldn't crawl, as well as the speed at which they crawl </a:t>
            </a:r>
            <a:r>
              <a:rPr lang="en-US" dirty="0" smtClean="0"/>
              <a:t>site</a:t>
            </a:r>
            <a:endParaRPr lang="en-US" dirty="0"/>
          </a:p>
        </p:txBody>
      </p:sp>
      <p:pic>
        <p:nvPicPr>
          <p:cNvPr id="13314" name="Picture 2" descr="C:\Users\BRU\Desktop\Robots.tx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3" y="4655732"/>
            <a:ext cx="5267325" cy="178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BRU\Desktop\Robots.t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161" y="110001"/>
            <a:ext cx="6756663" cy="674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2954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1818</TotalTime>
  <Words>394</Words>
  <Application>Microsoft Office PowerPoint</Application>
  <PresentationFormat>On-screen Show (4:3)</PresentationFormat>
  <Paragraphs>80</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Search Engines &amp; Online Auction</vt:lpstr>
      <vt:lpstr>Search Engines</vt:lpstr>
      <vt:lpstr>Crawling</vt:lpstr>
      <vt:lpstr>Crawling</vt:lpstr>
      <vt:lpstr>Robot</vt:lpstr>
      <vt:lpstr>Googlebot</vt:lpstr>
      <vt:lpstr>Robots meta tag</vt:lpstr>
      <vt:lpstr>Robots.txt</vt:lpstr>
      <vt:lpstr>PowerPoint Presentation</vt:lpstr>
      <vt:lpstr>Crawl Errors</vt:lpstr>
      <vt:lpstr>Crawl Errors</vt:lpstr>
      <vt:lpstr>Indexing</vt:lpstr>
      <vt:lpstr>Ranking</vt:lpstr>
      <vt:lpstr>PowerPoint Presentation</vt:lpstr>
      <vt:lpstr>PowerPoint Presentation</vt:lpstr>
      <vt:lpstr>Removed pages from index</vt:lpstr>
      <vt:lpstr>Removed pages from index</vt:lpstr>
      <vt:lpstr>PowerPoint Presentation</vt:lpstr>
      <vt:lpstr>Online Auction</vt:lpstr>
      <vt:lpstr>Types</vt:lpstr>
      <vt:lpstr>Models</vt:lpstr>
      <vt:lpstr>Top 10 Best Auction Sites</vt:lpstr>
      <vt:lpstr>PowerPoint Presentation</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CentOS 7</dc:title>
  <dc:creator>BRU</dc:creator>
  <cp:lastModifiedBy>BRU</cp:lastModifiedBy>
  <cp:revision>121</cp:revision>
  <cp:lastPrinted>2020-03-11T09:40:36Z</cp:lastPrinted>
  <dcterms:created xsi:type="dcterms:W3CDTF">2019-06-17T03:06:11Z</dcterms:created>
  <dcterms:modified xsi:type="dcterms:W3CDTF">2021-01-11T04:31:29Z</dcterms:modified>
</cp:coreProperties>
</file>