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264" r:id="rId3"/>
    <p:sldId id="276" r:id="rId4"/>
    <p:sldId id="277" r:id="rId5"/>
    <p:sldId id="289" r:id="rId6"/>
    <p:sldId id="290" r:id="rId7"/>
    <p:sldId id="291" r:id="rId8"/>
    <p:sldId id="292" r:id="rId9"/>
    <p:sldId id="293" r:id="rId10"/>
    <p:sldId id="266" r:id="rId11"/>
    <p:sldId id="295" r:id="rId12"/>
    <p:sldId id="294" r:id="rId13"/>
    <p:sldId id="265" r:id="rId14"/>
    <p:sldId id="280" r:id="rId15"/>
    <p:sldId id="279" r:id="rId16"/>
    <p:sldId id="267" r:id="rId17"/>
    <p:sldId id="268" r:id="rId18"/>
    <p:sldId id="282" r:id="rId19"/>
    <p:sldId id="297" r:id="rId20"/>
    <p:sldId id="283" r:id="rId21"/>
    <p:sldId id="288" r:id="rId22"/>
    <p:sldId id="296" r:id="rId23"/>
    <p:sldId id="26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handoutView">
  <p:normalViewPr>
    <p:restoredLeft sz="17984" autoAdjust="0"/>
    <p:restoredTop sz="93214" autoAdjust="0"/>
  </p:normalViewPr>
  <p:slideViewPr>
    <p:cSldViewPr snapToGrid="0">
      <p:cViewPr varScale="1">
        <p:scale>
          <a:sx n="106" d="100"/>
          <a:sy n="106" d="100"/>
        </p:scale>
        <p:origin x="-1680" y="-96"/>
      </p:cViewPr>
      <p:guideLst>
        <p:guide orient="horz" pos="2160"/>
        <p:guide pos="2880"/>
      </p:guideLst>
    </p:cSldViewPr>
  </p:slideViewPr>
  <p:notesTextViewPr>
    <p:cViewPr>
      <p:scale>
        <a:sx n="1" d="1"/>
        <a:sy n="1" d="1"/>
      </p:scale>
      <p:origin x="0" y="0"/>
    </p:cViewPr>
  </p:notesTextViewPr>
  <p:notesViewPr>
    <p:cSldViewPr snapToGrid="0">
      <p:cViewPr varScale="1">
        <p:scale>
          <a:sx n="86" d="100"/>
          <a:sy n="86" d="100"/>
        </p:scale>
        <p:origin x="-376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923E79-47AC-4949-9979-8A5751B1F29A}" type="slidenum">
              <a:rPr lang="en-US" smtClean="0"/>
              <a:t>‹#›</a:t>
            </a:fld>
            <a:endParaRPr lang="en-US"/>
          </a:p>
        </p:txBody>
      </p:sp>
    </p:spTree>
    <p:extLst>
      <p:ext uri="{BB962C8B-B14F-4D97-AF65-F5344CB8AC3E}">
        <p14:creationId xmlns:p14="http://schemas.microsoft.com/office/powerpoint/2010/main" val="3936861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5DD568-1C6E-480E-A634-E71FF08D381B}" type="datetimeFigureOut">
              <a:rPr lang="en-US" smtClean="0"/>
              <a:t>3/11/2020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E69C5-3B13-4A93-8CFF-00B4B755C3C2}" type="slidenum">
              <a:rPr lang="en-US" smtClean="0"/>
              <a:t>‹#›</a:t>
            </a:fld>
            <a:endParaRPr lang="en-US"/>
          </a:p>
        </p:txBody>
      </p:sp>
    </p:spTree>
    <p:extLst>
      <p:ext uri="{BB962C8B-B14F-4D97-AF65-F5344CB8AC3E}">
        <p14:creationId xmlns:p14="http://schemas.microsoft.com/office/powerpoint/2010/main" val="985784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Action Message Format </a:t>
            </a:r>
            <a:endParaRPr lang="en-US" dirty="0"/>
          </a:p>
        </p:txBody>
      </p:sp>
      <p:sp>
        <p:nvSpPr>
          <p:cNvPr id="4" name="Slide Number Placeholder 3"/>
          <p:cNvSpPr>
            <a:spLocks noGrp="1"/>
          </p:cNvSpPr>
          <p:nvPr>
            <p:ph type="sldNum" sz="quarter" idx="10"/>
          </p:nvPr>
        </p:nvSpPr>
        <p:spPr/>
        <p:txBody>
          <a:bodyPr/>
          <a:lstStyle/>
          <a:p>
            <a:fld id="{DA2E69C5-3B13-4A93-8CFF-00B4B755C3C2}" type="slidenum">
              <a:rPr lang="en-US" smtClean="0"/>
              <a:t>8</a:t>
            </a:fld>
            <a:endParaRPr lang="en-US"/>
          </a:p>
        </p:txBody>
      </p:sp>
    </p:spTree>
    <p:extLst>
      <p:ext uri="{BB962C8B-B14F-4D97-AF65-F5344CB8AC3E}">
        <p14:creationId xmlns:p14="http://schemas.microsoft.com/office/powerpoint/2010/main" val="1163243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C9C04C-B32F-4528-8247-95E77F3D3275}"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256154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9C04C-B32F-4528-8247-95E77F3D3275}"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81330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9C04C-B32F-4528-8247-95E77F3D3275}"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50076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accent5">
                    <a:lumMod val="7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6C9C04C-B32F-4528-8247-95E77F3D3275}"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33073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9C04C-B32F-4528-8247-95E77F3D3275}"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71260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C9C04C-B32F-4528-8247-95E77F3D3275}"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067665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C9C04C-B32F-4528-8247-95E77F3D3275}" type="datetimeFigureOut">
              <a:rPr lang="en-US" smtClean="0"/>
              <a:t>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270950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9C04C-B32F-4528-8247-95E77F3D3275}" type="datetimeFigureOut">
              <a:rPr lang="en-US" smtClean="0"/>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400403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9C04C-B32F-4528-8247-95E77F3D3275}" type="datetimeFigureOut">
              <a:rPr lang="en-US" smtClean="0"/>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410535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9C04C-B32F-4528-8247-95E77F3D3275}"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420021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9C04C-B32F-4528-8247-95E77F3D3275}"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37537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9C04C-B32F-4528-8247-95E77F3D3275}" type="datetimeFigureOut">
              <a:rPr lang="en-US" smtClean="0"/>
              <a:t>3/11/2020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CEF74-91AA-4BA9-8376-388853AB2D18}" type="slidenum">
              <a:rPr lang="en-US" smtClean="0"/>
              <a:t>‹#›</a:t>
            </a:fld>
            <a:endParaRPr lang="en-US"/>
          </a:p>
        </p:txBody>
      </p:sp>
    </p:spTree>
    <p:extLst>
      <p:ext uri="{BB962C8B-B14F-4D97-AF65-F5344CB8AC3E}">
        <p14:creationId xmlns:p14="http://schemas.microsoft.com/office/powerpoint/2010/main" val="2017863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mputer.howstuffworks.com/internet/basics/streaming-video-and-audio3.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User_Datagram_Protocol" TargetMode="External"/><Relationship Id="rId3" Type="http://schemas.openxmlformats.org/officeDocument/2006/relationships/hyperlink" Target="https://en.wikipedia.org/wiki/Real-Time_Messaging_Protocol#cite_note-RTMPE_overview-1" TargetMode="External"/><Relationship Id="rId7" Type="http://schemas.openxmlformats.org/officeDocument/2006/relationships/hyperlink" Target="https://en.wikipedia.org/wiki/Port_(computer_networking)" TargetMode="External"/><Relationship Id="rId2" Type="http://schemas.openxmlformats.org/officeDocument/2006/relationships/hyperlink" Target="https://en.wikipedia.org/wiki/Transport_Layer_Security" TargetMode="External"/><Relationship Id="rId1" Type="http://schemas.openxmlformats.org/officeDocument/2006/relationships/slideLayout" Target="../slideLayouts/slideLayout2.xml"/><Relationship Id="rId6" Type="http://schemas.openxmlformats.org/officeDocument/2006/relationships/hyperlink" Target="https://en.wikipedia.org/wiki/Transmission_Control_Protocol" TargetMode="External"/><Relationship Id="rId5" Type="http://schemas.openxmlformats.org/officeDocument/2006/relationships/hyperlink" Target="https://en.wikipedia.org/wiki/HTTP" TargetMode="External"/><Relationship Id="rId4" Type="http://schemas.openxmlformats.org/officeDocument/2006/relationships/hyperlink" Target="https://en.wikipedia.org/wiki/Encapsulation_(networking)" TargetMode="External"/><Relationship Id="rId9" Type="http://schemas.openxmlformats.org/officeDocument/2006/relationships/hyperlink" Target="https://en.wikipedia.org/wiki/Real-Time_Media_Flow_Protoco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B1C242-6E97-410B-A793-669A51FB760E}"/>
              </a:ext>
            </a:extLst>
          </p:cNvPr>
          <p:cNvSpPr>
            <a:spLocks noGrp="1"/>
          </p:cNvSpPr>
          <p:nvPr>
            <p:ph type="ctrTitle"/>
          </p:nvPr>
        </p:nvSpPr>
        <p:spPr/>
        <p:txBody>
          <a:bodyPr>
            <a:noAutofit/>
          </a:bodyPr>
          <a:lstStyle/>
          <a:p>
            <a:r>
              <a:rPr lang="en-US" sz="7200" b="1" dirty="0">
                <a:solidFill>
                  <a:schemeClr val="accent1">
                    <a:lumMod val="60000"/>
                    <a:lumOff val="40000"/>
                  </a:schemeClr>
                </a:solidFill>
                <a:latin typeface="Bahnschrift SemiBold" panose="020B0502040204020203" pitchFamily="34" charset="0"/>
              </a:rPr>
              <a:t>Streaming</a:t>
            </a:r>
          </a:p>
        </p:txBody>
      </p:sp>
      <p:sp>
        <p:nvSpPr>
          <p:cNvPr id="3" name="Subtitle 2">
            <a:extLst>
              <a:ext uri="{FF2B5EF4-FFF2-40B4-BE49-F238E27FC236}">
                <a16:creationId xmlns="" xmlns:a16="http://schemas.microsoft.com/office/drawing/2014/main" id="{3D9ABAB2-E95D-468E-81EA-15088C9AC3E4}"/>
              </a:ext>
            </a:extLst>
          </p:cNvPr>
          <p:cNvSpPr>
            <a:spLocks noGrp="1"/>
          </p:cNvSpPr>
          <p:nvPr>
            <p:ph type="subTitle" idx="1"/>
          </p:nvPr>
        </p:nvSpPr>
        <p:spPr/>
        <p:txBody>
          <a:bodyPr/>
          <a:lstStyle/>
          <a:p>
            <a:r>
              <a:rPr lang="en-US" dirty="0" err="1"/>
              <a:t>Aj.Drusawin</a:t>
            </a:r>
            <a:r>
              <a:rPr lang="en-US" dirty="0"/>
              <a:t> </a:t>
            </a:r>
            <a:r>
              <a:rPr lang="en-US" dirty="0" err="1"/>
              <a:t>Vongpramate</a:t>
            </a:r>
            <a:endParaRPr lang="en-US" dirty="0"/>
          </a:p>
          <a:p>
            <a:r>
              <a:rPr lang="en-US" dirty="0"/>
              <a:t>Information Technology</a:t>
            </a:r>
          </a:p>
          <a:p>
            <a:r>
              <a:rPr lang="en-US" dirty="0"/>
              <a:t>Science, BRU</a:t>
            </a:r>
          </a:p>
        </p:txBody>
      </p:sp>
    </p:spTree>
    <p:extLst>
      <p:ext uri="{BB962C8B-B14F-4D97-AF65-F5344CB8AC3E}">
        <p14:creationId xmlns:p14="http://schemas.microsoft.com/office/powerpoint/2010/main" val="294449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pic>
        <p:nvPicPr>
          <p:cNvPr id="3074" name="Picture 2" descr="C:\Users\BRU\Desktop\ob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496" r="20496" b="17237"/>
          <a:stretch/>
        </p:blipFill>
        <p:spPr bwMode="auto">
          <a:xfrm>
            <a:off x="820178" y="1715590"/>
            <a:ext cx="2250430" cy="177546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BRU\Desktop\maxresdefault.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905" t="19815" r="21905" b="25617"/>
          <a:stretch/>
        </p:blipFill>
        <p:spPr bwMode="auto">
          <a:xfrm>
            <a:off x="5657813" y="4119146"/>
            <a:ext cx="2705136" cy="147773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BRU\Desktop\telestrea-wirecast-multiple-live-streaming-softwar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0381" y="1800916"/>
            <a:ext cx="1561749" cy="1960553"/>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BRU\Desktop\Lightstream-Stacked-Green-P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8435" y="4135776"/>
            <a:ext cx="3963216" cy="146110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BRU\Desktop\vmix-logo_1.jpg"/>
          <p:cNvPicPr>
            <a:picLocks noChangeAspect="1" noChangeArrowheads="1"/>
          </p:cNvPicPr>
          <p:nvPr/>
        </p:nvPicPr>
        <p:blipFill rotWithShape="1">
          <a:blip r:embed="rId6">
            <a:extLst>
              <a:ext uri="{28A0092B-C50C-407E-A947-70E740481C1C}">
                <a14:useLocalDpi xmlns:a14="http://schemas.microsoft.com/office/drawing/2010/main" val="0"/>
              </a:ext>
            </a:extLst>
          </a:blip>
          <a:srcRect l="8770" t="23670" r="8770" b="26507"/>
          <a:stretch/>
        </p:blipFill>
        <p:spPr bwMode="auto">
          <a:xfrm>
            <a:off x="3378973" y="1526043"/>
            <a:ext cx="3422228" cy="165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258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(Mobile)</a:t>
            </a:r>
            <a:endParaRPr lang="en-US" dirty="0"/>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52" t="12959" r="45487" b="27696"/>
          <a:stretch/>
        </p:blipFill>
        <p:spPr bwMode="auto">
          <a:xfrm>
            <a:off x="214586" y="1385988"/>
            <a:ext cx="8679543" cy="5347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descr="C:\Users\BRU\Desktop\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363" t="19431" r="22363" b="19431"/>
          <a:stretch/>
        </p:blipFill>
        <p:spPr bwMode="auto">
          <a:xfrm>
            <a:off x="7200293" y="910896"/>
            <a:ext cx="1129224" cy="936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688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Creator</a:t>
            </a:r>
            <a:endParaRPr lang="en-US" dirty="0"/>
          </a:p>
        </p:txBody>
      </p:sp>
      <p:pic>
        <p:nvPicPr>
          <p:cNvPr id="4" name="Picture 2" descr="C:\Users\BRU\Desktop\streaming-video-audio-8.gif"/>
          <p:cNvPicPr>
            <a:picLocks noChangeAspect="1" noChangeArrowheads="1"/>
          </p:cNvPicPr>
          <p:nvPr/>
        </p:nvPicPr>
        <p:blipFill rotWithShape="1">
          <a:blip r:embed="rId2">
            <a:extLst>
              <a:ext uri="{28A0092B-C50C-407E-A947-70E740481C1C}">
                <a14:useLocalDpi xmlns:a14="http://schemas.microsoft.com/office/drawing/2010/main" val="0"/>
              </a:ext>
            </a:extLst>
          </a:blip>
          <a:srcRect t="6546" b="46935"/>
          <a:stretch/>
        </p:blipFill>
        <p:spPr bwMode="auto">
          <a:xfrm>
            <a:off x="641126" y="1927276"/>
            <a:ext cx="7953329" cy="369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10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RU\Desktop\streaming-video-audio-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495" y="261057"/>
            <a:ext cx="6463201" cy="646320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628650" y="365126"/>
            <a:ext cx="7886700" cy="1325563"/>
          </a:xfrm>
        </p:spPr>
        <p:txBody>
          <a:bodyPr/>
          <a:lstStyle/>
          <a:p>
            <a:r>
              <a:rPr lang="en-US" dirty="0" smtClean="0"/>
              <a:t>User</a:t>
            </a:r>
            <a:endParaRPr lang="en-US" dirty="0"/>
          </a:p>
        </p:txBody>
      </p:sp>
    </p:spTree>
    <p:extLst>
      <p:ext uri="{BB962C8B-B14F-4D97-AF65-F5344CB8AC3E}">
        <p14:creationId xmlns:p14="http://schemas.microsoft.com/office/powerpoint/2010/main" val="3303284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956" t="13209" r="5425" b="6090"/>
          <a:stretch/>
        </p:blipFill>
        <p:spPr bwMode="auto">
          <a:xfrm>
            <a:off x="561705" y="1760945"/>
            <a:ext cx="8176671" cy="406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1264920" y="5120640"/>
            <a:ext cx="304800" cy="3048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9805" y="5577840"/>
            <a:ext cx="304800" cy="3048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482856" y="2026920"/>
            <a:ext cx="2278380" cy="339852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993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403" r="40482" b="29608"/>
          <a:stretch/>
        </p:blipFill>
        <p:spPr bwMode="auto">
          <a:xfrm>
            <a:off x="617946" y="1769416"/>
            <a:ext cx="6303058" cy="3427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135" t="12403" b="29608"/>
          <a:stretch/>
        </p:blipFill>
        <p:spPr bwMode="auto">
          <a:xfrm>
            <a:off x="4503420" y="3137507"/>
            <a:ext cx="4335780" cy="3433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242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Streaming </a:t>
            </a:r>
            <a:r>
              <a:rPr lang="en-US" dirty="0" smtClean="0"/>
              <a:t>Service</a:t>
            </a:r>
            <a:endParaRPr lang="en-US" dirty="0"/>
          </a:p>
        </p:txBody>
      </p:sp>
      <p:pic>
        <p:nvPicPr>
          <p:cNvPr id="4098" name="Picture 2" descr="C:\Users\BRU\Desktop\cloud_platform_1.png"/>
          <p:cNvPicPr>
            <a:picLocks noChangeAspect="1" noChangeArrowheads="1"/>
          </p:cNvPicPr>
          <p:nvPr/>
        </p:nvPicPr>
        <p:blipFill rotWithShape="1">
          <a:blip r:embed="rId2">
            <a:extLst>
              <a:ext uri="{28A0092B-C50C-407E-A947-70E740481C1C}">
                <a14:useLocalDpi xmlns:a14="http://schemas.microsoft.com/office/drawing/2010/main" val="0"/>
              </a:ext>
            </a:extLst>
          </a:blip>
          <a:srcRect r="47111"/>
          <a:stretch/>
        </p:blipFill>
        <p:spPr bwMode="auto">
          <a:xfrm>
            <a:off x="400050" y="1894568"/>
            <a:ext cx="4533900" cy="21041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BRU\Desktop\cloud_platform_1.png"/>
          <p:cNvPicPr>
            <a:picLocks noChangeAspect="1" noChangeArrowheads="1"/>
          </p:cNvPicPr>
          <p:nvPr/>
        </p:nvPicPr>
        <p:blipFill rotWithShape="1">
          <a:blip r:embed="rId2">
            <a:extLst>
              <a:ext uri="{28A0092B-C50C-407E-A947-70E740481C1C}">
                <a14:useLocalDpi xmlns:a14="http://schemas.microsoft.com/office/drawing/2010/main" val="0"/>
              </a:ext>
            </a:extLst>
          </a:blip>
          <a:srcRect l="52889"/>
          <a:stretch/>
        </p:blipFill>
        <p:spPr bwMode="auto">
          <a:xfrm>
            <a:off x="2975430" y="3523231"/>
            <a:ext cx="5817900" cy="303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231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Streaming Service</a:t>
            </a:r>
          </a:p>
        </p:txBody>
      </p:sp>
      <p:pic>
        <p:nvPicPr>
          <p:cNvPr id="5122" name="Picture 2" descr="C:\Users\BRU\Desktop\price_streaming_serv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57" y="1558016"/>
            <a:ext cx="8115301"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301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Restreaming</a:t>
            </a:r>
            <a:endParaRPr lang="en-US" dirty="0"/>
          </a:p>
        </p:txBody>
      </p:sp>
      <p:sp>
        <p:nvSpPr>
          <p:cNvPr id="3" name="Content Placeholder 2"/>
          <p:cNvSpPr>
            <a:spLocks noGrp="1"/>
          </p:cNvSpPr>
          <p:nvPr>
            <p:ph idx="1"/>
          </p:nvPr>
        </p:nvSpPr>
        <p:spPr/>
        <p:txBody>
          <a:bodyPr/>
          <a:lstStyle/>
          <a:p>
            <a:pPr marL="0" indent="0">
              <a:buNone/>
            </a:pPr>
            <a:r>
              <a:rPr lang="en-US" dirty="0" smtClean="0"/>
              <a:t>	Upload </a:t>
            </a:r>
            <a:r>
              <a:rPr lang="en-US" dirty="0"/>
              <a:t>a single stream and </a:t>
            </a:r>
            <a:r>
              <a:rPr lang="en-US" b="1" dirty="0">
                <a:solidFill>
                  <a:srgbClr val="FF0000"/>
                </a:solidFill>
              </a:rPr>
              <a:t>simultaneously</a:t>
            </a:r>
            <a:r>
              <a:rPr lang="en-US" dirty="0">
                <a:solidFill>
                  <a:srgbClr val="FF0000"/>
                </a:solidFill>
              </a:rPr>
              <a:t> </a:t>
            </a:r>
            <a:r>
              <a:rPr lang="en-US" dirty="0"/>
              <a:t>rebroadcast to multiple other streaming destinations (e.g. Facebook, YouTube, Periscope, Twitch, Steam </a:t>
            </a:r>
            <a:r>
              <a:rPr lang="en-US" dirty="0" err="1"/>
              <a:t>etc</a:t>
            </a:r>
            <a:r>
              <a:rPr lang="en-US" dirty="0"/>
              <a:t>). </a:t>
            </a:r>
            <a:r>
              <a:rPr lang="en-US" dirty="0" smtClean="0"/>
              <a:t>Also </a:t>
            </a:r>
            <a:r>
              <a:rPr lang="en-US" dirty="0"/>
              <a:t>broadcast to a custom server or any platform that accepts </a:t>
            </a:r>
            <a:r>
              <a:rPr lang="en-US" b="1" dirty="0">
                <a:solidFill>
                  <a:srgbClr val="0070C0"/>
                </a:solidFill>
              </a:rPr>
              <a:t>RTMP</a:t>
            </a:r>
            <a:r>
              <a:rPr lang="en-US" dirty="0">
                <a:solidFill>
                  <a:srgbClr val="0070C0"/>
                </a:solidFill>
              </a:rPr>
              <a:t> </a:t>
            </a:r>
            <a:r>
              <a:rPr lang="en-US" dirty="0"/>
              <a:t>input. </a:t>
            </a:r>
          </a:p>
        </p:txBody>
      </p:sp>
      <p:pic>
        <p:nvPicPr>
          <p:cNvPr id="7" name="Picture 2" descr="C:\Users\BRU\Desktop\1_YHHmnVhXALqX6IIhlyNaFQ.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48" t="15209" r="2024" b="14899"/>
          <a:stretch/>
        </p:blipFill>
        <p:spPr bwMode="auto">
          <a:xfrm>
            <a:off x="562705" y="4009292"/>
            <a:ext cx="8005725" cy="2588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761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FFmpeg</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A free </a:t>
            </a:r>
            <a:r>
              <a:rPr lang="en-US" dirty="0"/>
              <a:t>and open-source project consisting of a vast software suite of libraries and programs for handling video, audio, and other multimedia files and </a:t>
            </a:r>
            <a:r>
              <a:rPr lang="en-US" b="1" dirty="0" smtClean="0">
                <a:solidFill>
                  <a:srgbClr val="FF0000"/>
                </a:solidFill>
              </a:rPr>
              <a:t>streams</a:t>
            </a:r>
            <a:r>
              <a:rPr lang="en-US" dirty="0" smtClean="0"/>
              <a:t>.</a:t>
            </a:r>
            <a:endParaRPr lang="en-US" dirty="0"/>
          </a:p>
        </p:txBody>
      </p:sp>
      <p:pic>
        <p:nvPicPr>
          <p:cNvPr id="184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337" t="37104" r="57698" b="20402"/>
          <a:stretch/>
        </p:blipFill>
        <p:spPr bwMode="auto">
          <a:xfrm>
            <a:off x="3025774" y="3017896"/>
            <a:ext cx="4467226" cy="3788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734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Streaming</a:t>
            </a:r>
          </a:p>
        </p:txBody>
      </p:sp>
      <p:sp>
        <p:nvSpPr>
          <p:cNvPr id="3" name="Content Placeholder 2"/>
          <p:cNvSpPr>
            <a:spLocks noGrp="1"/>
          </p:cNvSpPr>
          <p:nvPr>
            <p:ph idx="1"/>
          </p:nvPr>
        </p:nvSpPr>
        <p:spPr/>
        <p:txBody>
          <a:bodyPr/>
          <a:lstStyle/>
          <a:p>
            <a:pPr marL="0" indent="0">
              <a:buNone/>
            </a:pPr>
            <a:r>
              <a:rPr lang="en-US" dirty="0"/>
              <a:t>	In the early days of streaming media -- the mid-to-late 1990s -- watching videos and listening to music online wasn't always fun</a:t>
            </a:r>
            <a:r>
              <a:rPr lang="en-US" dirty="0" smtClean="0"/>
              <a:t>.</a:t>
            </a:r>
          </a:p>
          <a:p>
            <a:pPr marL="0" indent="0">
              <a:buNone/>
            </a:pPr>
            <a:r>
              <a:rPr lang="en-US" dirty="0"/>
              <a:t>	</a:t>
            </a:r>
            <a:r>
              <a:rPr lang="en-US" dirty="0" smtClean="0"/>
              <a:t>In </a:t>
            </a:r>
            <a:r>
              <a:rPr lang="en-US" dirty="0"/>
              <a:t>2006, 57 million people listen to Internet radio every week. </a:t>
            </a:r>
            <a:r>
              <a:rPr lang="en-US" dirty="0" smtClean="0"/>
              <a:t>They watched </a:t>
            </a:r>
            <a:r>
              <a:rPr lang="en-US" dirty="0"/>
              <a:t>more than a million streaming videos a day on YouTube [source: Reuters]. The same year, television network ABC started streaming its most popular TV shows over the Web.</a:t>
            </a:r>
          </a:p>
        </p:txBody>
      </p:sp>
      <p:sp>
        <p:nvSpPr>
          <p:cNvPr id="4" name="TextBox 3"/>
          <p:cNvSpPr txBox="1"/>
          <p:nvPr/>
        </p:nvSpPr>
        <p:spPr>
          <a:xfrm>
            <a:off x="241500" y="6112972"/>
            <a:ext cx="8742843" cy="369332"/>
          </a:xfrm>
          <a:prstGeom prst="rect">
            <a:avLst/>
          </a:prstGeom>
          <a:noFill/>
        </p:spPr>
        <p:txBody>
          <a:bodyPr wrap="none" rtlCol="0">
            <a:spAutoFit/>
          </a:bodyPr>
          <a:lstStyle/>
          <a:p>
            <a:r>
              <a:rPr lang="en-US" b="1" dirty="0" smtClean="0">
                <a:solidFill>
                  <a:schemeClr val="bg1">
                    <a:lumMod val="65000"/>
                  </a:schemeClr>
                </a:solidFill>
              </a:rPr>
              <a:t>Ref : </a:t>
            </a:r>
            <a:r>
              <a:rPr lang="en-US" dirty="0" smtClean="0">
                <a:hlinkClick r:id="rId2"/>
              </a:rPr>
              <a:t>https</a:t>
            </a:r>
            <a:r>
              <a:rPr lang="en-US" dirty="0">
                <a:hlinkClick r:id="rId2"/>
              </a:rPr>
              <a:t>://</a:t>
            </a:r>
            <a:r>
              <a:rPr lang="en-US" dirty="0" smtClean="0">
                <a:hlinkClick r:id="rId2"/>
              </a:rPr>
              <a:t>computer.howstuffworks.com/internet/basics/streaming-video-and-audio.htm</a:t>
            </a:r>
            <a:endParaRPr lang="en-US" dirty="0"/>
          </a:p>
        </p:txBody>
      </p:sp>
    </p:spTree>
    <p:extLst>
      <p:ext uri="{BB962C8B-B14F-4D97-AF65-F5344CB8AC3E}">
        <p14:creationId xmlns:p14="http://schemas.microsoft.com/office/powerpoint/2010/main" val="1815502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628649" y="1825625"/>
            <a:ext cx="8191793" cy="4351338"/>
          </a:xfrm>
        </p:spPr>
        <p:txBody>
          <a:bodyPr>
            <a:normAutofit/>
          </a:bodyPr>
          <a:lstStyle/>
          <a:p>
            <a:pPr marL="0" indent="0">
              <a:buNone/>
            </a:pPr>
            <a:r>
              <a:rPr lang="en-US" sz="2400" dirty="0" err="1"/>
              <a:t>docker</a:t>
            </a:r>
            <a:r>
              <a:rPr lang="en-US" sz="2400" dirty="0"/>
              <a:t> run --</a:t>
            </a:r>
            <a:r>
              <a:rPr lang="en-US" sz="2400" dirty="0" err="1"/>
              <a:t>rm</a:t>
            </a:r>
            <a:r>
              <a:rPr lang="en-US" sz="2400" dirty="0"/>
              <a:t> --link </a:t>
            </a:r>
            <a:r>
              <a:rPr lang="en-US" sz="2400" dirty="0" err="1"/>
              <a:t>nginx-rtmp:nginx-rtmp</a:t>
            </a:r>
            <a:r>
              <a:rPr lang="en-US" sz="2400" dirty="0"/>
              <a:t> -d </a:t>
            </a:r>
            <a:r>
              <a:rPr lang="en-US" sz="2400" dirty="0" err="1"/>
              <a:t>jrottenberg</a:t>
            </a:r>
            <a:r>
              <a:rPr lang="en-US" sz="2400" dirty="0"/>
              <a:t>/</a:t>
            </a:r>
            <a:r>
              <a:rPr lang="en-US" sz="2400" dirty="0" err="1"/>
              <a:t>ffmpeg</a:t>
            </a:r>
            <a:r>
              <a:rPr lang="en-US" sz="2400" dirty="0"/>
              <a:t> -i rtmp://nginx-rtmp/live/&lt;your stream key&gt; -c copy -f </a:t>
            </a:r>
            <a:r>
              <a:rPr lang="en-US" sz="2400" dirty="0" err="1" smtClean="0"/>
              <a:t>flv</a:t>
            </a:r>
            <a:endParaRPr lang="en-US" sz="2400" dirty="0" smtClean="0"/>
          </a:p>
          <a:p>
            <a:pPr marL="0" indent="0">
              <a:buNone/>
            </a:pPr>
            <a:r>
              <a:rPr lang="en-US" sz="2400" dirty="0" smtClean="0">
                <a:solidFill>
                  <a:srgbClr val="00B0F0"/>
                </a:solidFill>
              </a:rPr>
              <a:t>'</a:t>
            </a:r>
            <a:r>
              <a:rPr lang="en-US" sz="2400" dirty="0" err="1" smtClean="0">
                <a:solidFill>
                  <a:srgbClr val="00B0F0"/>
                </a:solidFill>
              </a:rPr>
              <a:t>rtmp</a:t>
            </a:r>
            <a:r>
              <a:rPr lang="en-US" sz="2400" dirty="0">
                <a:solidFill>
                  <a:srgbClr val="00B0F0"/>
                </a:solidFill>
              </a:rPr>
              <a:t>://a.rtmp.youtube.com/live2/&lt;</a:t>
            </a:r>
            <a:r>
              <a:rPr lang="en-US" sz="2400" dirty="0" err="1">
                <a:solidFill>
                  <a:srgbClr val="00B0F0"/>
                </a:solidFill>
              </a:rPr>
              <a:t>youtube</a:t>
            </a:r>
            <a:r>
              <a:rPr lang="en-US" sz="2400" dirty="0">
                <a:solidFill>
                  <a:srgbClr val="00B0F0"/>
                </a:solidFill>
              </a:rPr>
              <a:t> stream key&gt;'</a:t>
            </a:r>
            <a:endParaRPr lang="en-US" sz="2400" dirty="0" smtClean="0">
              <a:solidFill>
                <a:srgbClr val="00B0F0"/>
              </a:solidFill>
            </a:endParaRPr>
          </a:p>
          <a:p>
            <a:pPr marL="0" indent="0">
              <a:buNone/>
            </a:pPr>
            <a:endParaRPr lang="en-US" sz="2400" dirty="0"/>
          </a:p>
          <a:p>
            <a:pPr marL="0" indent="0">
              <a:buNone/>
            </a:pPr>
            <a:r>
              <a:rPr lang="en-US" sz="2400" dirty="0" err="1" smtClean="0"/>
              <a:t>docker</a:t>
            </a:r>
            <a:r>
              <a:rPr lang="en-US" sz="2400" dirty="0" smtClean="0"/>
              <a:t> </a:t>
            </a:r>
            <a:r>
              <a:rPr lang="en-US" sz="2400" dirty="0"/>
              <a:t>run --</a:t>
            </a:r>
            <a:r>
              <a:rPr lang="en-US" sz="2400" dirty="0" err="1"/>
              <a:t>rm</a:t>
            </a:r>
            <a:r>
              <a:rPr lang="en-US" sz="2400" dirty="0"/>
              <a:t> --link </a:t>
            </a:r>
            <a:r>
              <a:rPr lang="en-US" sz="2400" dirty="0" err="1"/>
              <a:t>nginx-rtmp:nginx-rtmp</a:t>
            </a:r>
            <a:r>
              <a:rPr lang="en-US" sz="2400" dirty="0"/>
              <a:t> </a:t>
            </a:r>
            <a:r>
              <a:rPr lang="en-US" sz="2400" dirty="0" err="1"/>
              <a:t>jrottenberg</a:t>
            </a:r>
            <a:r>
              <a:rPr lang="en-US" sz="2400" dirty="0"/>
              <a:t>/</a:t>
            </a:r>
            <a:r>
              <a:rPr lang="en-US" sz="2400" dirty="0" err="1"/>
              <a:t>ffmpeg</a:t>
            </a:r>
            <a:r>
              <a:rPr lang="en-US" sz="2400" dirty="0"/>
              <a:t> -i rtmp://nginx-rtmp/live/sodsodnaja -</a:t>
            </a:r>
            <a:r>
              <a:rPr lang="en-US" sz="2400" dirty="0" err="1"/>
              <a:t>c:a</a:t>
            </a:r>
            <a:r>
              <a:rPr lang="en-US" sz="2400" dirty="0"/>
              <a:t> </a:t>
            </a:r>
            <a:r>
              <a:rPr lang="en-US" sz="2400" dirty="0" err="1"/>
              <a:t>libfdk_aac</a:t>
            </a:r>
            <a:r>
              <a:rPr lang="en-US" sz="2400" dirty="0"/>
              <a:t> -</a:t>
            </a:r>
            <a:r>
              <a:rPr lang="en-US" sz="2400" dirty="0" err="1"/>
              <a:t>b:a</a:t>
            </a:r>
            <a:r>
              <a:rPr lang="en-US" sz="2400" dirty="0"/>
              <a:t> 128k -</a:t>
            </a:r>
            <a:r>
              <a:rPr lang="en-US" sz="2400" dirty="0" err="1"/>
              <a:t>c:v</a:t>
            </a:r>
            <a:r>
              <a:rPr lang="en-US" sz="2400" dirty="0"/>
              <a:t> libx264 -</a:t>
            </a:r>
            <a:r>
              <a:rPr lang="en-US" sz="2400" dirty="0" err="1"/>
              <a:t>b:v</a:t>
            </a:r>
            <a:r>
              <a:rPr lang="en-US" sz="2400" dirty="0"/>
              <a:t> 3000k -f </a:t>
            </a:r>
            <a:r>
              <a:rPr lang="en-US" sz="2400" dirty="0" err="1"/>
              <a:t>flv</a:t>
            </a:r>
            <a:r>
              <a:rPr lang="en-US" sz="2400" dirty="0"/>
              <a:t> -g 30 -r 30 -s 1280x720 -</a:t>
            </a:r>
            <a:r>
              <a:rPr lang="en-US" sz="2400" dirty="0" err="1"/>
              <a:t>profile:v</a:t>
            </a:r>
            <a:r>
              <a:rPr lang="en-US" sz="2400" dirty="0"/>
              <a:t> </a:t>
            </a:r>
            <a:r>
              <a:rPr lang="en-US" sz="2400" dirty="0" smtClean="0"/>
              <a:t>baseline</a:t>
            </a:r>
          </a:p>
          <a:p>
            <a:pPr marL="0" indent="0">
              <a:buNone/>
            </a:pPr>
            <a:r>
              <a:rPr lang="en-US" sz="2400" dirty="0" smtClean="0">
                <a:solidFill>
                  <a:srgbClr val="00B0F0"/>
                </a:solidFill>
              </a:rPr>
              <a:t>'</a:t>
            </a:r>
            <a:r>
              <a:rPr lang="en-US" sz="2400" dirty="0" err="1" smtClean="0">
                <a:solidFill>
                  <a:srgbClr val="00B0F0"/>
                </a:solidFill>
              </a:rPr>
              <a:t>rtmp</a:t>
            </a:r>
            <a:r>
              <a:rPr lang="en-US" sz="2400" dirty="0">
                <a:solidFill>
                  <a:srgbClr val="00B0F0"/>
                </a:solidFill>
              </a:rPr>
              <a:t>://rtmp-api.facebook.com:80/</a:t>
            </a:r>
            <a:r>
              <a:rPr lang="en-US" sz="2400" dirty="0" err="1">
                <a:solidFill>
                  <a:srgbClr val="00B0F0"/>
                </a:solidFill>
              </a:rPr>
              <a:t>rtmp</a:t>
            </a:r>
            <a:r>
              <a:rPr lang="en-US" sz="2400" dirty="0">
                <a:solidFill>
                  <a:srgbClr val="00B0F0"/>
                </a:solidFill>
              </a:rPr>
              <a:t>/</a:t>
            </a:r>
            <a:r>
              <a:rPr lang="en-US" sz="2400" dirty="0" err="1">
                <a:solidFill>
                  <a:srgbClr val="00B0F0"/>
                </a:solidFill>
              </a:rPr>
              <a:t>facebook</a:t>
            </a:r>
            <a:r>
              <a:rPr lang="en-US" sz="2400" dirty="0">
                <a:solidFill>
                  <a:srgbClr val="00B0F0"/>
                </a:solidFill>
              </a:rPr>
              <a:t>-stream-key'</a:t>
            </a:r>
          </a:p>
        </p:txBody>
      </p:sp>
    </p:spTree>
    <p:extLst>
      <p:ext uri="{BB962C8B-B14F-4D97-AF65-F5344CB8AC3E}">
        <p14:creationId xmlns:p14="http://schemas.microsoft.com/office/powerpoint/2010/main" val="2245011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336" t="27590" r="39823" b="38795"/>
          <a:stretch/>
        </p:blipFill>
        <p:spPr bwMode="auto">
          <a:xfrm>
            <a:off x="1132445" y="1381270"/>
            <a:ext cx="7262465" cy="5272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5049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17410" name="Picture 2" descr="C:\Users\BRU\Desktop\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754" y="1399003"/>
            <a:ext cx="6970981" cy="5390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053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BFBFE7-27B8-4C02-B2E5-003896918B32}"/>
              </a:ext>
            </a:extLst>
          </p:cNvPr>
          <p:cNvSpPr>
            <a:spLocks noGrp="1"/>
          </p:cNvSpPr>
          <p:nvPr>
            <p:ph type="title"/>
          </p:nvPr>
        </p:nvSpPr>
        <p:spPr>
          <a:xfrm>
            <a:off x="628650" y="2766218"/>
            <a:ext cx="7886700" cy="1325563"/>
          </a:xfrm>
        </p:spPr>
        <p:txBody>
          <a:bodyPr/>
          <a:lstStyle/>
          <a:p>
            <a:pPr algn="ctr"/>
            <a:r>
              <a:rPr lang="en-US" b="1" dirty="0">
                <a:solidFill>
                  <a:srgbClr val="FF0000"/>
                </a:solidFill>
              </a:rPr>
              <a:t>Q</a:t>
            </a:r>
            <a:r>
              <a:rPr lang="en-US" b="1" dirty="0"/>
              <a:t> &amp; </a:t>
            </a:r>
            <a:r>
              <a:rPr lang="en-US" b="1" dirty="0">
                <a:solidFill>
                  <a:schemeClr val="accent1">
                    <a:lumMod val="60000"/>
                    <a:lumOff val="40000"/>
                  </a:schemeClr>
                </a:solidFill>
              </a:rPr>
              <a:t>A</a:t>
            </a:r>
          </a:p>
        </p:txBody>
      </p:sp>
    </p:spTree>
    <p:extLst>
      <p:ext uri="{BB962C8B-B14F-4D97-AF65-F5344CB8AC3E}">
        <p14:creationId xmlns:p14="http://schemas.microsoft.com/office/powerpoint/2010/main" val="122953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Streaming</a:t>
            </a:r>
          </a:p>
        </p:txBody>
      </p:sp>
      <p:sp>
        <p:nvSpPr>
          <p:cNvPr id="3" name="Content Placeholder 2"/>
          <p:cNvSpPr>
            <a:spLocks noGrp="1"/>
          </p:cNvSpPr>
          <p:nvPr>
            <p:ph idx="1"/>
          </p:nvPr>
        </p:nvSpPr>
        <p:spPr/>
        <p:txBody>
          <a:bodyPr/>
          <a:lstStyle/>
          <a:p>
            <a:pPr marL="0" indent="0">
              <a:buNone/>
            </a:pPr>
            <a:r>
              <a:rPr lang="en-US" dirty="0"/>
              <a:t>	All of this data gets to where it needs to go because of sets of rules known as protocols, which govern the way data travels from one device to another. You've probably heard of one protocol -- hypertext transfer protocol (</a:t>
            </a:r>
            <a:r>
              <a:rPr lang="en-US" b="1" dirty="0">
                <a:solidFill>
                  <a:srgbClr val="FF0000"/>
                </a:solidFill>
              </a:rPr>
              <a:t>HTTP</a:t>
            </a:r>
            <a:r>
              <a:rPr lang="en-US" dirty="0"/>
              <a:t>) deals with hypertext documents, or Web pages. Every time you surf the Web, you're using HTTP.</a:t>
            </a:r>
          </a:p>
        </p:txBody>
      </p:sp>
    </p:spTree>
    <p:extLst>
      <p:ext uri="{BB962C8B-B14F-4D97-AF65-F5344CB8AC3E}">
        <p14:creationId xmlns:p14="http://schemas.microsoft.com/office/powerpoint/2010/main" val="218761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Streaming</a:t>
            </a:r>
          </a:p>
        </p:txBody>
      </p:sp>
      <p:sp>
        <p:nvSpPr>
          <p:cNvPr id="3" name="Content Placeholder 2"/>
          <p:cNvSpPr>
            <a:spLocks noGrp="1"/>
          </p:cNvSpPr>
          <p:nvPr>
            <p:ph idx="1"/>
          </p:nvPr>
        </p:nvSpPr>
        <p:spPr/>
        <p:txBody>
          <a:bodyPr/>
          <a:lstStyle/>
          <a:p>
            <a:pPr marL="0" indent="0">
              <a:buNone/>
            </a:pPr>
            <a:r>
              <a:rPr lang="en-US" dirty="0"/>
              <a:t>	streaming video and audio use protocols that allow the transfer of data in </a:t>
            </a:r>
            <a:r>
              <a:rPr lang="en-US" b="1" dirty="0">
                <a:solidFill>
                  <a:srgbClr val="FF0000"/>
                </a:solidFill>
              </a:rPr>
              <a:t>real time</a:t>
            </a:r>
            <a:r>
              <a:rPr lang="en-US" dirty="0"/>
              <a:t>. They break files into very small pieces and send them to a specific location in a specific order. These protocols include</a:t>
            </a:r>
            <a:r>
              <a:rPr lang="en-US" dirty="0" smtClean="0"/>
              <a:t>:</a:t>
            </a:r>
            <a:endParaRPr lang="en-US" dirty="0"/>
          </a:p>
          <a:p>
            <a:pPr lvl="1"/>
            <a:r>
              <a:rPr lang="en-US" sz="2800" dirty="0" smtClean="0">
                <a:solidFill>
                  <a:srgbClr val="0070C0"/>
                </a:solidFill>
              </a:rPr>
              <a:t>Real-time </a:t>
            </a:r>
            <a:r>
              <a:rPr lang="en-US" sz="2800" dirty="0">
                <a:solidFill>
                  <a:srgbClr val="0070C0"/>
                </a:solidFill>
              </a:rPr>
              <a:t>transfer protocol (RTP</a:t>
            </a:r>
            <a:r>
              <a:rPr lang="en-US" sz="2800" dirty="0" smtClean="0">
                <a:solidFill>
                  <a:srgbClr val="0070C0"/>
                </a:solidFill>
              </a:rPr>
              <a:t>)</a:t>
            </a:r>
          </a:p>
          <a:p>
            <a:pPr lvl="1"/>
            <a:r>
              <a:rPr lang="en-US" sz="2800" dirty="0" smtClean="0">
                <a:solidFill>
                  <a:srgbClr val="0070C0"/>
                </a:solidFill>
              </a:rPr>
              <a:t>Real-time </a:t>
            </a:r>
            <a:r>
              <a:rPr lang="en-US" sz="2800" dirty="0">
                <a:solidFill>
                  <a:srgbClr val="0070C0"/>
                </a:solidFill>
              </a:rPr>
              <a:t>streaming protocol (RTSP</a:t>
            </a:r>
            <a:r>
              <a:rPr lang="en-US" sz="2800" dirty="0" smtClean="0">
                <a:solidFill>
                  <a:srgbClr val="0070C0"/>
                </a:solidFill>
              </a:rPr>
              <a:t>)</a:t>
            </a:r>
          </a:p>
          <a:p>
            <a:pPr lvl="1"/>
            <a:r>
              <a:rPr lang="en-US" sz="2800" dirty="0">
                <a:solidFill>
                  <a:srgbClr val="0070C0"/>
                </a:solidFill>
              </a:rPr>
              <a:t>Real-Time Messaging Protocol (RTMP) </a:t>
            </a:r>
          </a:p>
          <a:p>
            <a:pPr lvl="1"/>
            <a:r>
              <a:rPr lang="en-US" sz="2800" dirty="0" smtClean="0">
                <a:solidFill>
                  <a:srgbClr val="0070C0"/>
                </a:solidFill>
              </a:rPr>
              <a:t>Real-time </a:t>
            </a:r>
            <a:r>
              <a:rPr lang="en-US" sz="2800" dirty="0">
                <a:solidFill>
                  <a:srgbClr val="0070C0"/>
                </a:solidFill>
              </a:rPr>
              <a:t>transport control protocol (RTCP</a:t>
            </a:r>
            <a:r>
              <a:rPr lang="en-US" sz="2800" dirty="0" smtClean="0">
                <a:solidFill>
                  <a:srgbClr val="0070C0"/>
                </a:solidFill>
              </a:rPr>
              <a:t>)</a:t>
            </a:r>
          </a:p>
          <a:p>
            <a:pPr lvl="1"/>
            <a:endParaRPr lang="en-US" sz="2800" dirty="0">
              <a:solidFill>
                <a:srgbClr val="0070C0"/>
              </a:solidFill>
            </a:endParaRPr>
          </a:p>
        </p:txBody>
      </p:sp>
    </p:spTree>
    <p:extLst>
      <p:ext uri="{BB962C8B-B14F-4D97-AF65-F5344CB8AC3E}">
        <p14:creationId xmlns:p14="http://schemas.microsoft.com/office/powerpoint/2010/main" val="1262528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Real-Time Messaging Protocol</a:t>
            </a:r>
          </a:p>
        </p:txBody>
      </p:sp>
      <p:sp>
        <p:nvSpPr>
          <p:cNvPr id="3" name="Content Placeholder 2"/>
          <p:cNvSpPr>
            <a:spLocks noGrp="1"/>
          </p:cNvSpPr>
          <p:nvPr>
            <p:ph idx="1"/>
          </p:nvPr>
        </p:nvSpPr>
        <p:spPr>
          <a:xfrm>
            <a:off x="628650" y="1825624"/>
            <a:ext cx="7886700" cy="4926868"/>
          </a:xfrm>
        </p:spPr>
        <p:txBody>
          <a:bodyPr>
            <a:normAutofit fontScale="77500" lnSpcReduction="20000"/>
          </a:bodyPr>
          <a:lstStyle/>
          <a:p>
            <a:r>
              <a:rPr lang="en-US" dirty="0"/>
              <a:t>The "plain" protocol which works on top of and uses </a:t>
            </a:r>
            <a:r>
              <a:rPr lang="en-US" b="1" dirty="0"/>
              <a:t>TCP port number 1935</a:t>
            </a:r>
            <a:r>
              <a:rPr lang="en-US" dirty="0"/>
              <a:t> by default.</a:t>
            </a:r>
          </a:p>
          <a:p>
            <a:r>
              <a:rPr lang="en-US" b="1" dirty="0">
                <a:solidFill>
                  <a:srgbClr val="FF0000"/>
                </a:solidFill>
              </a:rPr>
              <a:t>RTMPS</a:t>
            </a:r>
            <a:r>
              <a:rPr lang="en-US" dirty="0"/>
              <a:t>, which is RTMP over a </a:t>
            </a:r>
            <a:r>
              <a:rPr lang="en-US" dirty="0">
                <a:hlinkClick r:id="rId2" tooltip="Transport Layer Security"/>
              </a:rPr>
              <a:t>TLS/SSL</a:t>
            </a:r>
            <a:r>
              <a:rPr lang="en-US" dirty="0"/>
              <a:t> connection.</a:t>
            </a:r>
          </a:p>
          <a:p>
            <a:r>
              <a:rPr lang="en-US" b="1" dirty="0">
                <a:solidFill>
                  <a:srgbClr val="FF0000"/>
                </a:solidFill>
              </a:rPr>
              <a:t>RTMPE</a:t>
            </a:r>
            <a:r>
              <a:rPr lang="en-US" dirty="0"/>
              <a:t>, which is RTMP encrypted using Adobe's own security mechanism. While the details of the implementation are proprietary, the mechanism uses industry standard cryptographic primitives.</a:t>
            </a:r>
            <a:r>
              <a:rPr lang="en-US" baseline="30000" dirty="0">
                <a:hlinkClick r:id="rId3"/>
              </a:rPr>
              <a:t>[1]</a:t>
            </a:r>
            <a:endParaRPr lang="en-US" dirty="0"/>
          </a:p>
          <a:p>
            <a:r>
              <a:rPr lang="en-US" b="1" dirty="0">
                <a:solidFill>
                  <a:srgbClr val="FF0000"/>
                </a:solidFill>
              </a:rPr>
              <a:t>RTMPT</a:t>
            </a:r>
            <a:r>
              <a:rPr lang="en-US" dirty="0"/>
              <a:t>, which is </a:t>
            </a:r>
            <a:r>
              <a:rPr lang="en-US" dirty="0">
                <a:hlinkClick r:id="rId4" tooltip="Encapsulation (networking)"/>
              </a:rPr>
              <a:t>encapsulated</a:t>
            </a:r>
            <a:r>
              <a:rPr lang="en-US" dirty="0"/>
              <a:t> within </a:t>
            </a:r>
            <a:r>
              <a:rPr lang="en-US" dirty="0">
                <a:hlinkClick r:id="rId5" tooltip="HTTP"/>
              </a:rPr>
              <a:t>HTTP</a:t>
            </a:r>
            <a:r>
              <a:rPr lang="en-US" dirty="0"/>
              <a:t> requests to traverse firewalls. RTMPT is frequently found utilizing </a:t>
            </a:r>
            <a:r>
              <a:rPr lang="en-US" dirty="0" err="1"/>
              <a:t>cleartext</a:t>
            </a:r>
            <a:r>
              <a:rPr lang="en-US" dirty="0"/>
              <a:t> requests on </a:t>
            </a:r>
            <a:r>
              <a:rPr lang="en-US" dirty="0">
                <a:hlinkClick r:id="rId6" tooltip="Transmission Control Protocol"/>
              </a:rPr>
              <a:t>TCP</a:t>
            </a:r>
            <a:r>
              <a:rPr lang="en-US" dirty="0"/>
              <a:t> </a:t>
            </a:r>
            <a:r>
              <a:rPr lang="en-US" dirty="0">
                <a:hlinkClick r:id="rId7" tooltip="Port (computer networking)"/>
              </a:rPr>
              <a:t>ports</a:t>
            </a:r>
            <a:r>
              <a:rPr lang="en-US" dirty="0"/>
              <a:t> 80 and 443 to bypass most corporate traffic filtering. The encapsulated session may carry plain RTMP, RTMPS, or RTMPE packets within.</a:t>
            </a:r>
          </a:p>
          <a:p>
            <a:r>
              <a:rPr lang="en-US" b="1" dirty="0">
                <a:solidFill>
                  <a:srgbClr val="FF0000"/>
                </a:solidFill>
              </a:rPr>
              <a:t>RTMFP</a:t>
            </a:r>
            <a:r>
              <a:rPr lang="en-US" dirty="0"/>
              <a:t>, which is RTMP over </a:t>
            </a:r>
            <a:r>
              <a:rPr lang="en-US" dirty="0">
                <a:hlinkClick r:id="rId8" tooltip="User Datagram Protocol"/>
              </a:rPr>
              <a:t>UDP</a:t>
            </a:r>
            <a:r>
              <a:rPr lang="en-US" dirty="0"/>
              <a:t> instead of TCP, replacing RTMP Chunk Stream. The Secure </a:t>
            </a:r>
            <a:r>
              <a:rPr lang="en-US" dirty="0">
                <a:hlinkClick r:id="rId9" tooltip="Real-Time Media Flow Protocol"/>
              </a:rPr>
              <a:t>Real-Time Media Flow Protocol</a:t>
            </a:r>
            <a:r>
              <a:rPr lang="en-US" dirty="0"/>
              <a:t> suite has been developed by Adobe Systems and enables end‐users to connect and communicate directly with each other (P2P</a:t>
            </a:r>
            <a:r>
              <a:rPr lang="en-US" dirty="0" smtClean="0"/>
              <a:t>).</a:t>
            </a:r>
            <a:endParaRPr lang="en-US" dirty="0"/>
          </a:p>
        </p:txBody>
      </p:sp>
    </p:spTree>
    <p:extLst>
      <p:ext uri="{BB962C8B-B14F-4D97-AF65-F5344CB8AC3E}">
        <p14:creationId xmlns:p14="http://schemas.microsoft.com/office/powerpoint/2010/main" val="2411642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RTMP Packet Diagram</a:t>
            </a:r>
          </a:p>
        </p:txBody>
      </p:sp>
      <p:pic>
        <p:nvPicPr>
          <p:cNvPr id="9219" name="Picture 3" descr="C:\Users\BRU\Desktop\RTMPPacke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11" y="2028370"/>
            <a:ext cx="8880089" cy="3356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91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RTMP Handshake Diagram</a:t>
            </a:r>
          </a:p>
        </p:txBody>
      </p:sp>
      <p:pic>
        <p:nvPicPr>
          <p:cNvPr id="10242" name="Picture 2" descr="C:\Users\BRU\Desktop\RTMPHandshak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441" y="1505243"/>
            <a:ext cx="4296321" cy="5199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3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a:t>
            </a:r>
          </a:p>
        </p:txBody>
      </p:sp>
      <p:sp>
        <p:nvSpPr>
          <p:cNvPr id="3" name="Content Placeholder 2"/>
          <p:cNvSpPr>
            <a:spLocks noGrp="1"/>
          </p:cNvSpPr>
          <p:nvPr>
            <p:ph idx="1"/>
          </p:nvPr>
        </p:nvSpPr>
        <p:spPr/>
        <p:txBody>
          <a:bodyPr>
            <a:normAutofit/>
          </a:bodyPr>
          <a:lstStyle/>
          <a:p>
            <a:pPr marL="0" indent="0">
              <a:buNone/>
            </a:pPr>
            <a:r>
              <a:rPr lang="en-US" dirty="0" smtClean="0"/>
              <a:t>	At </a:t>
            </a:r>
            <a:r>
              <a:rPr lang="en-US" dirty="0"/>
              <a:t>this point, the client and server can negotiate a connection by exchanging </a:t>
            </a:r>
            <a:r>
              <a:rPr lang="en-US" b="1" dirty="0">
                <a:solidFill>
                  <a:srgbClr val="FF0000"/>
                </a:solidFill>
              </a:rPr>
              <a:t>AMF</a:t>
            </a:r>
            <a:r>
              <a:rPr lang="en-US" dirty="0"/>
              <a:t> encoded messages. These include key value pairs which relate to variables that are needed for a connection to be established. An example message from the client is:</a:t>
            </a:r>
          </a:p>
        </p:txBody>
      </p:sp>
      <p:pic>
        <p:nvPicPr>
          <p:cNvPr id="112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395" t="18887" r="38171" b="62227"/>
          <a:stretch/>
        </p:blipFill>
        <p:spPr bwMode="auto">
          <a:xfrm>
            <a:off x="265134" y="4051299"/>
            <a:ext cx="8673612" cy="1927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95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tunneling (RTMPT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	This refers to the HTTP tunneled version of the protocol. It communicates over port </a:t>
            </a:r>
            <a:r>
              <a:rPr lang="en-US" b="1" dirty="0">
                <a:solidFill>
                  <a:srgbClr val="FF0000"/>
                </a:solidFill>
              </a:rPr>
              <a:t>80</a:t>
            </a:r>
            <a:r>
              <a:rPr lang="en-US" dirty="0">
                <a:solidFill>
                  <a:srgbClr val="FF0000"/>
                </a:solidFill>
              </a:rPr>
              <a:t> </a:t>
            </a:r>
            <a:r>
              <a:rPr lang="en-US" dirty="0"/>
              <a:t>and passes the </a:t>
            </a:r>
            <a:r>
              <a:rPr lang="en-US" b="1" dirty="0">
                <a:solidFill>
                  <a:srgbClr val="00B0F0"/>
                </a:solidFill>
              </a:rPr>
              <a:t>AMF</a:t>
            </a:r>
            <a:r>
              <a:rPr lang="en-US" dirty="0">
                <a:solidFill>
                  <a:srgbClr val="00B0F0"/>
                </a:solidFill>
              </a:rPr>
              <a:t> </a:t>
            </a:r>
            <a:r>
              <a:rPr lang="en-US" dirty="0"/>
              <a:t>data inside HTTP </a:t>
            </a:r>
            <a:r>
              <a:rPr lang="en-US" b="1" dirty="0">
                <a:solidFill>
                  <a:srgbClr val="FF0000"/>
                </a:solidFill>
              </a:rPr>
              <a:t>POST</a:t>
            </a:r>
            <a:r>
              <a:rPr lang="en-US" dirty="0">
                <a:solidFill>
                  <a:srgbClr val="FF0000"/>
                </a:solidFill>
              </a:rPr>
              <a:t> </a:t>
            </a:r>
            <a:r>
              <a:rPr lang="en-US" dirty="0"/>
              <a:t>request and responses. The sequence for connection is as follows:</a:t>
            </a:r>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631" t="51585" r="52331" b="27696"/>
          <a:stretch/>
        </p:blipFill>
        <p:spPr bwMode="auto">
          <a:xfrm>
            <a:off x="1560487" y="3714749"/>
            <a:ext cx="6613073"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27908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1884</TotalTime>
  <Words>148</Words>
  <Application>Microsoft Office PowerPoint</Application>
  <PresentationFormat>On-screen Show (4:3)</PresentationFormat>
  <Paragraphs>51</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Streaming</vt:lpstr>
      <vt:lpstr>Streaming</vt:lpstr>
      <vt:lpstr>Streaming</vt:lpstr>
      <vt:lpstr>Streaming</vt:lpstr>
      <vt:lpstr>Real-Time Messaging Protocol</vt:lpstr>
      <vt:lpstr>RTMP Packet Diagram</vt:lpstr>
      <vt:lpstr>RTMP Handshake Diagram</vt:lpstr>
      <vt:lpstr>Connect</vt:lpstr>
      <vt:lpstr>HTTP tunneling (RTMPT)</vt:lpstr>
      <vt:lpstr>Tools</vt:lpstr>
      <vt:lpstr>Tools (Mobile)</vt:lpstr>
      <vt:lpstr>Creator</vt:lpstr>
      <vt:lpstr>User</vt:lpstr>
      <vt:lpstr>Example</vt:lpstr>
      <vt:lpstr>Example</vt:lpstr>
      <vt:lpstr>Cloud Streaming Service</vt:lpstr>
      <vt:lpstr>Cloud Streaming Service</vt:lpstr>
      <vt:lpstr>Restreaming</vt:lpstr>
      <vt:lpstr>FFmpeg</vt:lpstr>
      <vt:lpstr>Example</vt:lpstr>
      <vt:lpstr>Example</vt:lpstr>
      <vt:lpstr>Example</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CentOS 7</dc:title>
  <dc:creator>BRU</dc:creator>
  <cp:lastModifiedBy>BRU</cp:lastModifiedBy>
  <cp:revision>145</cp:revision>
  <dcterms:created xsi:type="dcterms:W3CDTF">2019-06-17T03:06:11Z</dcterms:created>
  <dcterms:modified xsi:type="dcterms:W3CDTF">2020-03-11T09:41:43Z</dcterms:modified>
</cp:coreProperties>
</file>