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86" r:id="rId6"/>
    <p:sldId id="287" r:id="rId7"/>
    <p:sldId id="261" r:id="rId8"/>
    <p:sldId id="288" r:id="rId9"/>
    <p:sldId id="289" r:id="rId10"/>
    <p:sldId id="290" r:id="rId11"/>
    <p:sldId id="291" r:id="rId12"/>
    <p:sldId id="292"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4" autoAdjust="0"/>
    <p:restoredTop sz="94660"/>
  </p:normalViewPr>
  <p:slideViewPr>
    <p:cSldViewPr snapToGrid="0">
      <p:cViewPr>
        <p:scale>
          <a:sx n="75" d="100"/>
          <a:sy n="75" d="100"/>
        </p:scale>
        <p:origin x="-132" y="-10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C9C04C-B32F-4528-8247-95E77F3D3275}"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256154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C9C04C-B32F-4528-8247-95E77F3D3275}"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1813300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C9C04C-B32F-4528-8247-95E77F3D3275}"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500764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accent5">
                    <a:lumMod val="75000"/>
                  </a:schemeClr>
                </a:solidFill>
                <a:effectLst>
                  <a:outerShdw blurRad="38100" dist="38100" dir="2700000" algn="tl">
                    <a:srgbClr val="000000">
                      <a:alpha val="43137"/>
                    </a:srgbClr>
                  </a:outerShdw>
                </a:effectLst>
                <a:latin typeface="Bahnschrift SemiBold"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6C9C04C-B32F-4528-8247-95E77F3D3275}"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1330732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C9C04C-B32F-4528-8247-95E77F3D3275}"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1712601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C9C04C-B32F-4528-8247-95E77F3D3275}" type="datetimeFigureOut">
              <a:rPr lang="en-US" smtClean="0"/>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1067665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C9C04C-B32F-4528-8247-95E77F3D3275}" type="datetimeFigureOut">
              <a:rPr lang="en-US" smtClean="0"/>
              <a:t>11/12/2020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2709508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C9C04C-B32F-4528-8247-95E77F3D3275}" type="datetimeFigureOut">
              <a:rPr lang="en-US" smtClean="0"/>
              <a:t>11/12/2020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400403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C9C04C-B32F-4528-8247-95E77F3D3275}" type="datetimeFigureOut">
              <a:rPr lang="en-US" smtClean="0"/>
              <a:t>11/12/2020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4105353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C9C04C-B32F-4528-8247-95E77F3D3275}" type="datetimeFigureOut">
              <a:rPr lang="en-US" smtClean="0"/>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4200218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C9C04C-B32F-4528-8247-95E77F3D3275}" type="datetimeFigureOut">
              <a:rPr lang="en-US" smtClean="0"/>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3753717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C9C04C-B32F-4528-8247-95E77F3D3275}" type="datetimeFigureOut">
              <a:rPr lang="en-US" smtClean="0"/>
              <a:t>11/12/2020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0CEF74-91AA-4BA9-8376-388853AB2D18}" type="slidenum">
              <a:rPr lang="en-US" smtClean="0"/>
              <a:t>‹#›</a:t>
            </a:fld>
            <a:endParaRPr lang="en-US"/>
          </a:p>
        </p:txBody>
      </p:sp>
    </p:spTree>
    <p:extLst>
      <p:ext uri="{BB962C8B-B14F-4D97-AF65-F5344CB8AC3E}">
        <p14:creationId xmlns:p14="http://schemas.microsoft.com/office/powerpoint/2010/main" val="20178633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localhost:8080/"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hub.docker.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B1C242-6E97-410B-A793-669A51FB760E}"/>
              </a:ext>
            </a:extLst>
          </p:cNvPr>
          <p:cNvSpPr>
            <a:spLocks noGrp="1"/>
          </p:cNvSpPr>
          <p:nvPr>
            <p:ph type="ctrTitle"/>
          </p:nvPr>
        </p:nvSpPr>
        <p:spPr/>
        <p:txBody>
          <a:bodyPr>
            <a:normAutofit/>
          </a:bodyPr>
          <a:lstStyle/>
          <a:p>
            <a:r>
              <a:rPr lang="en-US" sz="11500" b="1" dirty="0" smtClean="0">
                <a:solidFill>
                  <a:schemeClr val="accent1">
                    <a:lumMod val="60000"/>
                    <a:lumOff val="40000"/>
                  </a:schemeClr>
                </a:solidFill>
                <a:latin typeface="Bahnschrift SemiBold" panose="020B0502040204020203" pitchFamily="34" charset="0"/>
              </a:rPr>
              <a:t>Docker</a:t>
            </a:r>
            <a:endParaRPr lang="en-US" sz="11500" b="1" dirty="0">
              <a:solidFill>
                <a:schemeClr val="accent1">
                  <a:lumMod val="60000"/>
                  <a:lumOff val="40000"/>
                </a:schemeClr>
              </a:solidFill>
              <a:latin typeface="Bahnschrift SemiBold" panose="020B0502040204020203" pitchFamily="34" charset="0"/>
            </a:endParaRPr>
          </a:p>
        </p:txBody>
      </p:sp>
      <p:sp>
        <p:nvSpPr>
          <p:cNvPr id="3" name="Subtitle 2">
            <a:extLst>
              <a:ext uri="{FF2B5EF4-FFF2-40B4-BE49-F238E27FC236}">
                <a16:creationId xmlns:a16="http://schemas.microsoft.com/office/drawing/2014/main" xmlns="" id="{3D9ABAB2-E95D-468E-81EA-15088C9AC3E4}"/>
              </a:ext>
            </a:extLst>
          </p:cNvPr>
          <p:cNvSpPr>
            <a:spLocks noGrp="1"/>
          </p:cNvSpPr>
          <p:nvPr>
            <p:ph type="subTitle" idx="1"/>
          </p:nvPr>
        </p:nvSpPr>
        <p:spPr/>
        <p:txBody>
          <a:bodyPr/>
          <a:lstStyle/>
          <a:p>
            <a:r>
              <a:rPr lang="en-US" dirty="0" err="1"/>
              <a:t>Aj.Drusawin</a:t>
            </a:r>
            <a:r>
              <a:rPr lang="en-US" dirty="0"/>
              <a:t> </a:t>
            </a:r>
            <a:r>
              <a:rPr lang="en-US" dirty="0" err="1"/>
              <a:t>Vongpramate</a:t>
            </a:r>
            <a:endParaRPr lang="en-US" dirty="0"/>
          </a:p>
          <a:p>
            <a:r>
              <a:rPr lang="en-US" dirty="0"/>
              <a:t>Information Technology</a:t>
            </a:r>
          </a:p>
          <a:p>
            <a:r>
              <a:rPr lang="en-US" dirty="0"/>
              <a:t>Science, BRU</a:t>
            </a:r>
          </a:p>
        </p:txBody>
      </p:sp>
    </p:spTree>
    <p:extLst>
      <p:ext uri="{BB962C8B-B14F-4D97-AF65-F5344CB8AC3E}">
        <p14:creationId xmlns:p14="http://schemas.microsoft.com/office/powerpoint/2010/main" val="2944497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b="1" dirty="0" smtClean="0">
                <a:solidFill>
                  <a:srgbClr val="FF0000"/>
                </a:solidFill>
              </a:rPr>
              <a:t>2. Build container from image</a:t>
            </a:r>
          </a:p>
          <a:p>
            <a:pPr marL="0" indent="0">
              <a:buNone/>
            </a:pPr>
            <a:r>
              <a:rPr lang="en-US" sz="1800" dirty="0" smtClean="0"/>
              <a:t>&gt;&gt;docker </a:t>
            </a:r>
            <a:r>
              <a:rPr lang="en-US" sz="1800" dirty="0"/>
              <a:t>run --name </a:t>
            </a:r>
            <a:r>
              <a:rPr lang="en-US" sz="1800" dirty="0" err="1"/>
              <a:t>myweb</a:t>
            </a:r>
            <a:r>
              <a:rPr lang="en-US" sz="1800" dirty="0"/>
              <a:t> -p 8080:80 -v /</a:t>
            </a:r>
            <a:r>
              <a:rPr lang="en-US" sz="1800" dirty="0" err="1"/>
              <a:t>myweb</a:t>
            </a:r>
            <a:r>
              <a:rPr lang="en-US" sz="1800" dirty="0"/>
              <a:t>:/</a:t>
            </a:r>
            <a:r>
              <a:rPr lang="en-US" sz="1800" dirty="0" err="1"/>
              <a:t>var</a:t>
            </a:r>
            <a:r>
              <a:rPr lang="en-US" sz="1800" dirty="0"/>
              <a:t>/www/html -d </a:t>
            </a:r>
            <a:r>
              <a:rPr lang="en-US" sz="1800" dirty="0" err="1" smtClean="0"/>
              <a:t>nginx</a:t>
            </a:r>
            <a:endParaRPr lang="en-US" sz="1800" dirty="0" smtClean="0"/>
          </a:p>
          <a:p>
            <a:pPr marL="0" indent="0">
              <a:buNone/>
            </a:pPr>
            <a:endParaRPr lang="en-US" sz="1800" dirty="0"/>
          </a:p>
          <a:p>
            <a:pPr marL="0" indent="0">
              <a:buNone/>
            </a:pPr>
            <a:r>
              <a:rPr lang="en-US" b="1" dirty="0" smtClean="0">
                <a:solidFill>
                  <a:srgbClr val="FF0000"/>
                </a:solidFill>
              </a:rPr>
              <a:t>3. Test </a:t>
            </a:r>
            <a:r>
              <a:rPr lang="en-US" b="1" dirty="0" smtClean="0">
                <a:hlinkClick r:id="rId2"/>
              </a:rPr>
              <a:t>http</a:t>
            </a:r>
            <a:r>
              <a:rPr lang="en-US" b="1" dirty="0">
                <a:hlinkClick r:id="rId2"/>
              </a:rPr>
              <a:t>://localhost:8080/</a:t>
            </a:r>
            <a:r>
              <a:rPr lang="en-US" b="1" dirty="0"/>
              <a:t> </a:t>
            </a:r>
            <a:endParaRPr lang="en-US" b="1" dirty="0">
              <a:solidFill>
                <a:srgbClr val="FF0000"/>
              </a:solidFill>
            </a:endParaRPr>
          </a:p>
        </p:txBody>
      </p:sp>
      <p:pic>
        <p:nvPicPr>
          <p:cNvPr id="7172" name="Picture 4" descr="Image for po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275" y="3822700"/>
            <a:ext cx="75723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775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Commands</a:t>
            </a:r>
            <a:endParaRPr lang="en-US" dirty="0"/>
          </a:p>
        </p:txBody>
      </p:sp>
      <p:sp>
        <p:nvSpPr>
          <p:cNvPr id="3" name="Content Placeholder 2"/>
          <p:cNvSpPr>
            <a:spLocks noGrp="1"/>
          </p:cNvSpPr>
          <p:nvPr>
            <p:ph idx="1"/>
          </p:nvPr>
        </p:nvSpPr>
        <p:spPr>
          <a:xfrm>
            <a:off x="628650" y="1825624"/>
            <a:ext cx="7886700" cy="4778375"/>
          </a:xfrm>
        </p:spPr>
        <p:txBody>
          <a:bodyPr>
            <a:normAutofit/>
          </a:bodyPr>
          <a:lstStyle/>
          <a:p>
            <a:pPr marL="0" indent="0">
              <a:buNone/>
            </a:pPr>
            <a:r>
              <a:rPr lang="en-US" b="1" dirty="0" smtClean="0">
                <a:solidFill>
                  <a:srgbClr val="FF0000"/>
                </a:solidFill>
              </a:rPr>
              <a:t>Check container status</a:t>
            </a:r>
          </a:p>
          <a:p>
            <a:pPr marL="0" indent="0">
              <a:buNone/>
            </a:pPr>
            <a:r>
              <a:rPr lang="en-US" dirty="0" smtClean="0"/>
              <a:t>&gt;&gt; docker </a:t>
            </a:r>
            <a:r>
              <a:rPr lang="en-US" dirty="0" err="1" smtClean="0"/>
              <a:t>ps</a:t>
            </a:r>
            <a:endParaRPr lang="en-US" dirty="0" smtClean="0"/>
          </a:p>
          <a:p>
            <a:pPr marL="0" indent="0">
              <a:buNone/>
            </a:pPr>
            <a:r>
              <a:rPr lang="en-US" dirty="0" smtClean="0"/>
              <a:t>&gt;&gt; docker </a:t>
            </a:r>
            <a:r>
              <a:rPr lang="en-US" dirty="0" err="1"/>
              <a:t>ps</a:t>
            </a:r>
            <a:r>
              <a:rPr lang="en-US" dirty="0"/>
              <a:t> </a:t>
            </a:r>
            <a:r>
              <a:rPr lang="en-US" dirty="0" smtClean="0"/>
              <a:t>-a</a:t>
            </a:r>
          </a:p>
          <a:p>
            <a:pPr marL="0" indent="0">
              <a:buNone/>
            </a:pPr>
            <a:r>
              <a:rPr lang="en-US" b="1" dirty="0">
                <a:solidFill>
                  <a:srgbClr val="FF0000"/>
                </a:solidFill>
              </a:rPr>
              <a:t>Run a command in a </a:t>
            </a:r>
            <a:r>
              <a:rPr lang="en-US" b="1" dirty="0" smtClean="0">
                <a:solidFill>
                  <a:srgbClr val="FF0000"/>
                </a:solidFill>
              </a:rPr>
              <a:t>“</a:t>
            </a:r>
            <a:r>
              <a:rPr lang="en-US" b="1" dirty="0" smtClean="0">
                <a:solidFill>
                  <a:srgbClr val="0070C0"/>
                </a:solidFill>
              </a:rPr>
              <a:t>running container”</a:t>
            </a:r>
          </a:p>
          <a:p>
            <a:pPr marL="0" indent="0">
              <a:buNone/>
            </a:pPr>
            <a:r>
              <a:rPr lang="en-US" dirty="0"/>
              <a:t>&gt;&gt; docker exec </a:t>
            </a:r>
            <a:r>
              <a:rPr lang="en-US" dirty="0" smtClean="0"/>
              <a:t>-it </a:t>
            </a:r>
            <a:r>
              <a:rPr lang="en-US" dirty="0" err="1" smtClean="0"/>
              <a:t>nginx</a:t>
            </a:r>
            <a:r>
              <a:rPr lang="en-US" dirty="0" smtClean="0"/>
              <a:t> bash</a:t>
            </a:r>
          </a:p>
          <a:p>
            <a:pPr marL="0" indent="0">
              <a:buNone/>
            </a:pPr>
            <a:r>
              <a:rPr lang="en-US" b="1" dirty="0" smtClean="0">
                <a:solidFill>
                  <a:srgbClr val="FF0000"/>
                </a:solidFill>
              </a:rPr>
              <a:t>Stop </a:t>
            </a:r>
            <a:r>
              <a:rPr lang="en-US" b="1" dirty="0">
                <a:solidFill>
                  <a:srgbClr val="FF0000"/>
                </a:solidFill>
              </a:rPr>
              <a:t>container</a:t>
            </a:r>
          </a:p>
          <a:p>
            <a:pPr marL="0" indent="0">
              <a:buNone/>
            </a:pPr>
            <a:r>
              <a:rPr lang="en-US" dirty="0"/>
              <a:t>&gt;&gt;docker stop </a:t>
            </a:r>
            <a:r>
              <a:rPr lang="en-US" dirty="0" err="1" smtClean="0"/>
              <a:t>Cxxxxxxd</a:t>
            </a:r>
            <a:endParaRPr lang="en-US" dirty="0"/>
          </a:p>
          <a:p>
            <a:pPr marL="0" indent="0">
              <a:buNone/>
            </a:pPr>
            <a:r>
              <a:rPr lang="en-US" b="1" dirty="0">
                <a:solidFill>
                  <a:srgbClr val="FF0000"/>
                </a:solidFill>
              </a:rPr>
              <a:t>Remove container</a:t>
            </a:r>
          </a:p>
          <a:p>
            <a:pPr marL="0" indent="0">
              <a:buNone/>
            </a:pPr>
            <a:r>
              <a:rPr lang="en-US" dirty="0"/>
              <a:t>&gt;&gt;docker </a:t>
            </a:r>
            <a:r>
              <a:rPr lang="en-US" dirty="0" err="1"/>
              <a:t>rm</a:t>
            </a:r>
            <a:r>
              <a:rPr lang="en-US" dirty="0"/>
              <a:t> </a:t>
            </a:r>
            <a:r>
              <a:rPr lang="en-US" dirty="0" err="1"/>
              <a:t>Cxxxxxx</a:t>
            </a:r>
            <a:endParaRPr lang="en-US" dirty="0"/>
          </a:p>
          <a:p>
            <a:pPr marL="0" indent="0">
              <a:buNone/>
            </a:pPr>
            <a:endParaRPr lang="en-US" sz="2400" dirty="0"/>
          </a:p>
        </p:txBody>
      </p:sp>
    </p:spTree>
    <p:extLst>
      <p:ext uri="{BB962C8B-B14F-4D97-AF65-F5344CB8AC3E}">
        <p14:creationId xmlns:p14="http://schemas.microsoft.com/office/powerpoint/2010/main" val="4230775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Commands</a:t>
            </a:r>
          </a:p>
        </p:txBody>
      </p:sp>
      <p:sp>
        <p:nvSpPr>
          <p:cNvPr id="3" name="Content Placeholder 2"/>
          <p:cNvSpPr>
            <a:spLocks noGrp="1"/>
          </p:cNvSpPr>
          <p:nvPr>
            <p:ph idx="1"/>
          </p:nvPr>
        </p:nvSpPr>
        <p:spPr/>
        <p:txBody>
          <a:bodyPr/>
          <a:lstStyle/>
          <a:p>
            <a:pPr marL="0" indent="0">
              <a:buNone/>
            </a:pPr>
            <a:r>
              <a:rPr lang="en-US" b="1" dirty="0">
                <a:solidFill>
                  <a:srgbClr val="FF0000"/>
                </a:solidFill>
              </a:rPr>
              <a:t>View images</a:t>
            </a:r>
          </a:p>
          <a:p>
            <a:pPr marL="0" indent="0">
              <a:buNone/>
            </a:pPr>
            <a:r>
              <a:rPr lang="en-US" dirty="0" smtClean="0"/>
              <a:t>&gt;&gt; docker </a:t>
            </a:r>
            <a:r>
              <a:rPr lang="en-US" dirty="0"/>
              <a:t>images</a:t>
            </a:r>
          </a:p>
          <a:p>
            <a:pPr marL="0" indent="0">
              <a:buNone/>
            </a:pPr>
            <a:r>
              <a:rPr lang="en-US" b="1" dirty="0">
                <a:solidFill>
                  <a:srgbClr val="FF0000"/>
                </a:solidFill>
              </a:rPr>
              <a:t>Remove image</a:t>
            </a:r>
          </a:p>
          <a:p>
            <a:pPr marL="0" indent="0">
              <a:buNone/>
            </a:pPr>
            <a:r>
              <a:rPr lang="en-US" dirty="0" smtClean="0"/>
              <a:t>&gt;&gt; docker </a:t>
            </a:r>
            <a:r>
              <a:rPr lang="en-US" dirty="0" err="1"/>
              <a:t>rmi</a:t>
            </a:r>
            <a:r>
              <a:rPr lang="en-US" dirty="0"/>
              <a:t> </a:t>
            </a:r>
            <a:r>
              <a:rPr lang="en-US" dirty="0" err="1" smtClean="0"/>
              <a:t>ixxxxxxx</a:t>
            </a:r>
            <a:endParaRPr lang="en-US" dirty="0" smtClean="0"/>
          </a:p>
          <a:p>
            <a:pPr marL="0" indent="0">
              <a:buNone/>
            </a:pPr>
            <a:r>
              <a:rPr lang="en-US" b="1" dirty="0">
                <a:solidFill>
                  <a:srgbClr val="FF0000"/>
                </a:solidFill>
              </a:rPr>
              <a:t>Remove unused </a:t>
            </a:r>
            <a:r>
              <a:rPr lang="en-US" b="1" dirty="0" smtClean="0">
                <a:solidFill>
                  <a:srgbClr val="FF0000"/>
                </a:solidFill>
              </a:rPr>
              <a:t>data</a:t>
            </a:r>
          </a:p>
          <a:p>
            <a:pPr marL="0" indent="0">
              <a:buNone/>
            </a:pPr>
            <a:r>
              <a:rPr lang="en-US" dirty="0" smtClean="0"/>
              <a:t>&gt;&gt; docker system prune</a:t>
            </a:r>
            <a:endParaRPr lang="en-US" dirty="0"/>
          </a:p>
          <a:p>
            <a:pPr marL="0" indent="0">
              <a:buNone/>
            </a:pPr>
            <a:endParaRPr lang="en-US" dirty="0"/>
          </a:p>
        </p:txBody>
      </p:sp>
    </p:spTree>
    <p:extLst>
      <p:ext uri="{BB962C8B-B14F-4D97-AF65-F5344CB8AC3E}">
        <p14:creationId xmlns:p14="http://schemas.microsoft.com/office/powerpoint/2010/main" val="4230775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BFBFE7-27B8-4C02-B2E5-003896918B32}"/>
              </a:ext>
            </a:extLst>
          </p:cNvPr>
          <p:cNvSpPr>
            <a:spLocks noGrp="1"/>
          </p:cNvSpPr>
          <p:nvPr>
            <p:ph type="title"/>
          </p:nvPr>
        </p:nvSpPr>
        <p:spPr>
          <a:xfrm>
            <a:off x="628650" y="2766218"/>
            <a:ext cx="7886700" cy="1325563"/>
          </a:xfrm>
        </p:spPr>
        <p:txBody>
          <a:bodyPr/>
          <a:lstStyle/>
          <a:p>
            <a:pPr algn="ctr"/>
            <a:r>
              <a:rPr lang="en-US" b="1" dirty="0">
                <a:solidFill>
                  <a:srgbClr val="FF0000"/>
                </a:solidFill>
              </a:rPr>
              <a:t>Q</a:t>
            </a:r>
            <a:r>
              <a:rPr lang="en-US" b="1" dirty="0"/>
              <a:t> &amp; </a:t>
            </a:r>
            <a:r>
              <a:rPr lang="en-US" b="1" dirty="0">
                <a:solidFill>
                  <a:schemeClr val="accent1">
                    <a:lumMod val="60000"/>
                    <a:lumOff val="40000"/>
                  </a:schemeClr>
                </a:solidFill>
              </a:rPr>
              <a:t>A</a:t>
            </a:r>
          </a:p>
        </p:txBody>
      </p:sp>
    </p:spTree>
    <p:extLst>
      <p:ext uri="{BB962C8B-B14F-4D97-AF65-F5344CB8AC3E}">
        <p14:creationId xmlns:p14="http://schemas.microsoft.com/office/powerpoint/2010/main" val="1229534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14B5FF5-D361-459B-9098-B65112C14D83}"/>
              </a:ext>
            </a:extLst>
          </p:cNvPr>
          <p:cNvSpPr>
            <a:spLocks noGrp="1"/>
          </p:cNvSpPr>
          <p:nvPr>
            <p:ph idx="1"/>
          </p:nvPr>
        </p:nvSpPr>
        <p:spPr/>
        <p:txBody>
          <a:bodyPr/>
          <a:lstStyle/>
          <a:p>
            <a:pPr marL="0" indent="0">
              <a:buNone/>
            </a:pPr>
            <a:r>
              <a:rPr lang="en-US" dirty="0"/>
              <a:t>	</a:t>
            </a:r>
            <a:r>
              <a:rPr lang="en-US" dirty="0"/>
              <a:t>In 2013, Docker introduced what would become the industry standard for containers. Containers are a standardized unit of software that allows developers to isolate their app from its environment, solving the </a:t>
            </a:r>
            <a:r>
              <a:rPr lang="en-US" b="1" dirty="0">
                <a:solidFill>
                  <a:srgbClr val="FF0000"/>
                </a:solidFill>
              </a:rPr>
              <a:t>“it works on my machine” </a:t>
            </a:r>
            <a:r>
              <a:rPr lang="en-US" dirty="0"/>
              <a:t>headache. For millions of developers today, Docker is the de facto standard to build and share containerized apps - from desktop, to the cloud. We are building on our unique connected experience from code to cloud for developers and developer teams.</a:t>
            </a:r>
            <a:endParaRPr lang="en-US" dirty="0"/>
          </a:p>
        </p:txBody>
      </p:sp>
      <p:pic>
        <p:nvPicPr>
          <p:cNvPr id="1026" name="Picture 2" descr="C:\Users\OR\Desktop\Docker-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6365" y="447898"/>
            <a:ext cx="5005178" cy="1476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249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EE3871-1AA3-4A3B-9FEB-5EDD889DBFE6}"/>
              </a:ext>
            </a:extLst>
          </p:cNvPr>
          <p:cNvSpPr>
            <a:spLocks noGrp="1"/>
          </p:cNvSpPr>
          <p:nvPr>
            <p:ph type="title"/>
          </p:nvPr>
        </p:nvSpPr>
        <p:spPr/>
        <p:txBody>
          <a:bodyPr/>
          <a:lstStyle/>
          <a:p>
            <a:r>
              <a:rPr lang="en-US" dirty="0"/>
              <a:t>Get Started with Docker</a:t>
            </a:r>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268" t="23333" r="25781" b="40833"/>
          <a:stretch/>
        </p:blipFill>
        <p:spPr bwMode="auto">
          <a:xfrm>
            <a:off x="522513" y="2171698"/>
            <a:ext cx="8188697" cy="3371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2823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587B45-55ED-4197-8B08-EB6EA697AAEF}"/>
              </a:ext>
            </a:extLst>
          </p:cNvPr>
          <p:cNvSpPr>
            <a:spLocks noGrp="1"/>
          </p:cNvSpPr>
          <p:nvPr>
            <p:ph type="title"/>
          </p:nvPr>
        </p:nvSpPr>
        <p:spPr/>
        <p:txBody>
          <a:bodyPr/>
          <a:lstStyle/>
          <a:p>
            <a:r>
              <a:rPr lang="en-US" dirty="0"/>
              <a:t>Docker concepts</a:t>
            </a:r>
            <a:endParaRPr lang="en-US" dirty="0"/>
          </a:p>
        </p:txBody>
      </p:sp>
      <p:sp>
        <p:nvSpPr>
          <p:cNvPr id="3" name="Content Placeholder 2"/>
          <p:cNvSpPr>
            <a:spLocks noGrp="1"/>
          </p:cNvSpPr>
          <p:nvPr>
            <p:ph idx="1"/>
          </p:nvPr>
        </p:nvSpPr>
        <p:spPr/>
        <p:txBody>
          <a:bodyPr/>
          <a:lstStyle/>
          <a:p>
            <a:pPr marL="0" indent="0">
              <a:buNone/>
            </a:pPr>
            <a:r>
              <a:rPr lang="en-US" dirty="0" smtClean="0"/>
              <a:t>	Docker </a:t>
            </a:r>
            <a:r>
              <a:rPr lang="en-US" dirty="0"/>
              <a:t>is a platform for developers and </a:t>
            </a:r>
            <a:r>
              <a:rPr lang="en-US" dirty="0" err="1"/>
              <a:t>sysadmins</a:t>
            </a:r>
            <a:r>
              <a:rPr lang="en-US" dirty="0"/>
              <a:t> to </a:t>
            </a:r>
            <a:r>
              <a:rPr lang="en-US" b="1" dirty="0">
                <a:solidFill>
                  <a:srgbClr val="FF0000"/>
                </a:solidFill>
              </a:rPr>
              <a:t>build, run, and share </a:t>
            </a:r>
            <a:r>
              <a:rPr lang="en-US" dirty="0"/>
              <a:t>applications with containers. The use of containers to deploy applications is called containerization. Containers are not new, but their use for easily deploying applications is.</a:t>
            </a:r>
          </a:p>
        </p:txBody>
      </p:sp>
    </p:spTree>
    <p:extLst>
      <p:ext uri="{BB962C8B-B14F-4D97-AF65-F5344CB8AC3E}">
        <p14:creationId xmlns:p14="http://schemas.microsoft.com/office/powerpoint/2010/main" val="3590532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Images and </a:t>
            </a:r>
            <a:r>
              <a:rPr lang="en-US" b="0" dirty="0" smtClean="0">
                <a:effectLst/>
              </a:rPr>
              <a:t>containers</a:t>
            </a: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dirty="0"/>
              <a:t>Fundamentally, a container is nothing but a running process, with some added encapsulation features applied to it in order to keep it isolated from the host and from other containers. One of the most important aspects of container isolation is that each container interacts with its own private </a:t>
            </a:r>
            <a:r>
              <a:rPr lang="en-US" dirty="0" err="1"/>
              <a:t>filesystem</a:t>
            </a:r>
            <a:r>
              <a:rPr lang="en-US" dirty="0"/>
              <a:t>; this </a:t>
            </a:r>
            <a:r>
              <a:rPr lang="en-US" dirty="0" err="1"/>
              <a:t>filesystem</a:t>
            </a:r>
            <a:r>
              <a:rPr lang="en-US" dirty="0"/>
              <a:t> is provided by a Docker </a:t>
            </a:r>
            <a:r>
              <a:rPr lang="en-US" b="1" dirty="0">
                <a:solidFill>
                  <a:srgbClr val="FF0000"/>
                </a:solidFill>
              </a:rPr>
              <a:t>image</a:t>
            </a:r>
            <a:r>
              <a:rPr lang="en-US" dirty="0"/>
              <a:t>. An image includes everything needed to run an application - the code or binary, runtimes, dependencies, and any other </a:t>
            </a:r>
            <a:r>
              <a:rPr lang="en-US" dirty="0" err="1"/>
              <a:t>filesystem</a:t>
            </a:r>
            <a:r>
              <a:rPr lang="en-US" dirty="0"/>
              <a:t> objects required.</a:t>
            </a:r>
          </a:p>
        </p:txBody>
      </p:sp>
    </p:spTree>
    <p:extLst>
      <p:ext uri="{BB962C8B-B14F-4D97-AF65-F5344CB8AC3E}">
        <p14:creationId xmlns:p14="http://schemas.microsoft.com/office/powerpoint/2010/main" val="1144401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effectLst/>
              </a:rPr>
              <a:t>Containers and virtual </a:t>
            </a:r>
            <a:r>
              <a:rPr lang="en-US" b="0" dirty="0" smtClean="0">
                <a:effectLst/>
              </a:rPr>
              <a:t>machines</a:t>
            </a:r>
            <a:endParaRPr lang="en-US" dirty="0"/>
          </a:p>
        </p:txBody>
      </p:sp>
      <p:pic>
        <p:nvPicPr>
          <p:cNvPr id="4098" name="Picture 2" descr="Container stack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2233960"/>
            <a:ext cx="4098460" cy="367448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Virtual machine stack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4068" y="2233960"/>
            <a:ext cx="4088631" cy="3674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476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Title 3"/>
          <p:cNvSpPr>
            <a:spLocks noGrp="1"/>
          </p:cNvSpPr>
          <p:nvPr>
            <p:ph type="title"/>
          </p:nvPr>
        </p:nvSpPr>
        <p:spPr/>
        <p:txBody>
          <a:bodyPr/>
          <a:lstStyle/>
          <a:p>
            <a:endParaRPr lang="en-US"/>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333" t="11883" r="22448" b="16728"/>
          <a:stretch/>
        </p:blipFill>
        <p:spPr bwMode="auto">
          <a:xfrm>
            <a:off x="55841" y="50800"/>
            <a:ext cx="9088159" cy="673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7131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b="1" dirty="0" smtClean="0">
                <a:solidFill>
                  <a:srgbClr val="FF0000"/>
                </a:solidFill>
              </a:rPr>
              <a:t>View docker version</a:t>
            </a:r>
          </a:p>
          <a:p>
            <a:pPr marL="0" indent="0">
              <a:buNone/>
            </a:pPr>
            <a:endParaRPr lang="en-US" dirty="0"/>
          </a:p>
          <a:p>
            <a:pPr marL="0" indent="0">
              <a:buNone/>
            </a:pPr>
            <a:r>
              <a:rPr lang="en-US" dirty="0" smtClean="0"/>
              <a:t>&gt;&gt; docker </a:t>
            </a:r>
            <a:r>
              <a:rPr lang="en-US" dirty="0"/>
              <a:t>--version</a:t>
            </a:r>
          </a:p>
          <a:p>
            <a:pPr marL="0" indent="0">
              <a:buNone/>
            </a:pPr>
            <a:r>
              <a:rPr lang="en-US" dirty="0" smtClean="0"/>
              <a:t>or</a:t>
            </a:r>
            <a:endParaRPr lang="th-TH" dirty="0"/>
          </a:p>
          <a:p>
            <a:pPr marL="0" indent="0">
              <a:buNone/>
            </a:pPr>
            <a:r>
              <a:rPr lang="en-US" dirty="0" smtClean="0"/>
              <a:t>&gt;&gt; docker </a:t>
            </a:r>
            <a:r>
              <a:rPr lang="en-US" dirty="0"/>
              <a:t>-v</a:t>
            </a:r>
          </a:p>
          <a:p>
            <a:pPr marL="0" indent="0">
              <a:buNone/>
            </a:pPr>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0075" y="3857624"/>
            <a:ext cx="5775325" cy="2487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8950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b="1" dirty="0" smtClean="0">
                <a:solidFill>
                  <a:srgbClr val="FF0000"/>
                </a:solidFill>
              </a:rPr>
              <a:t>1. Pull Docker Image </a:t>
            </a:r>
            <a:r>
              <a:rPr lang="en-US" b="1" dirty="0">
                <a:solidFill>
                  <a:srgbClr val="FF0000"/>
                </a:solidFill>
              </a:rPr>
              <a:t>from </a:t>
            </a:r>
            <a:r>
              <a:rPr lang="en-US" b="1" dirty="0">
                <a:solidFill>
                  <a:srgbClr val="FF0000"/>
                </a:solidFill>
                <a:hlinkClick r:id="rId2"/>
              </a:rPr>
              <a:t>https://hub.docker.com</a:t>
            </a:r>
            <a:r>
              <a:rPr lang="en-US" b="1" dirty="0" smtClean="0">
                <a:solidFill>
                  <a:srgbClr val="FF0000"/>
                </a:solidFill>
                <a:hlinkClick r:id="rId2"/>
              </a:rPr>
              <a:t>/</a:t>
            </a:r>
            <a:endParaRPr lang="en-US" b="1" dirty="0" smtClean="0">
              <a:solidFill>
                <a:srgbClr val="FF0000"/>
              </a:solidFill>
            </a:endParaRPr>
          </a:p>
          <a:p>
            <a:pPr marL="0" indent="0">
              <a:buNone/>
            </a:pPr>
            <a:endParaRPr lang="en-US" b="1" dirty="0">
              <a:solidFill>
                <a:srgbClr val="FF0000"/>
              </a:solidFill>
            </a:endParaRPr>
          </a:p>
          <a:p>
            <a:pPr marL="0" indent="0">
              <a:buNone/>
            </a:pPr>
            <a:r>
              <a:rPr lang="en-US" dirty="0"/>
              <a:t>&gt;&gt;docker pull </a:t>
            </a:r>
            <a:r>
              <a:rPr lang="en-US" dirty="0" err="1"/>
              <a:t>nginx</a:t>
            </a:r>
            <a:endParaRPr lang="en-US" dirty="0"/>
          </a:p>
          <a:p>
            <a:pPr marL="0" indent="0">
              <a:buNone/>
            </a:pPr>
            <a:endParaRPr lang="en-US" b="1" dirty="0">
              <a:solidFill>
                <a:srgbClr val="FF0000"/>
              </a:solidFill>
            </a:endParaRPr>
          </a:p>
        </p:txBody>
      </p:sp>
      <p:pic>
        <p:nvPicPr>
          <p:cNvPr id="6146" name="Picture 2" descr="Image for po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8424" y="2531560"/>
            <a:ext cx="4924425" cy="407294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781050" y="2806699"/>
            <a:ext cx="7886700" cy="35226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42307758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232</TotalTime>
  <Words>143</Words>
  <Application>Microsoft Office PowerPoint</Application>
  <PresentationFormat>On-screen Show (4:3)</PresentationFormat>
  <Paragraphs>44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Docker</vt:lpstr>
      <vt:lpstr>PowerPoint Presentation</vt:lpstr>
      <vt:lpstr>Get Started with Docker</vt:lpstr>
      <vt:lpstr>Docker concepts</vt:lpstr>
      <vt:lpstr>Images and containers</vt:lpstr>
      <vt:lpstr>Containers and virtual machines</vt:lpstr>
      <vt:lpstr>PowerPoint Presentation</vt:lpstr>
      <vt:lpstr>Example</vt:lpstr>
      <vt:lpstr>Example</vt:lpstr>
      <vt:lpstr>Example</vt:lpstr>
      <vt:lpstr>Commands</vt:lpstr>
      <vt:lpstr>Commands</vt:lpstr>
      <vt:lpstr>Q &amp; 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CentOS 7</dc:title>
  <dc:creator>BRU</dc:creator>
  <cp:lastModifiedBy>OR</cp:lastModifiedBy>
  <cp:revision>29</cp:revision>
  <dcterms:created xsi:type="dcterms:W3CDTF">2019-06-17T03:06:11Z</dcterms:created>
  <dcterms:modified xsi:type="dcterms:W3CDTF">2020-11-11T23:56:05Z</dcterms:modified>
</cp:coreProperties>
</file>