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11" r:id="rId3"/>
    <p:sldId id="313" r:id="rId4"/>
    <p:sldId id="314" r:id="rId5"/>
    <p:sldId id="315" r:id="rId6"/>
    <p:sldId id="316" r:id="rId7"/>
    <p:sldId id="317" r:id="rId8"/>
    <p:sldId id="318" r:id="rId9"/>
    <p:sldId id="319" r:id="rId10"/>
    <p:sldId id="320" r:id="rId11"/>
    <p:sldId id="324" r:id="rId12"/>
    <p:sldId id="321" r:id="rId13"/>
    <p:sldId id="322" r:id="rId14"/>
    <p:sldId id="323"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3" r:id="rId33"/>
    <p:sldId id="344" r:id="rId34"/>
    <p:sldId id="345" r:id="rId35"/>
    <p:sldId id="342"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1" r:id="rId51"/>
    <p:sldId id="398" r:id="rId52"/>
    <p:sldId id="389" r:id="rId53"/>
    <p:sldId id="390" r:id="rId54"/>
    <p:sldId id="391" r:id="rId55"/>
    <p:sldId id="392" r:id="rId56"/>
    <p:sldId id="393" r:id="rId57"/>
    <p:sldId id="394" r:id="rId58"/>
    <p:sldId id="399" r:id="rId59"/>
    <p:sldId id="400" r:id="rId60"/>
    <p:sldId id="263"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varScale="1">
        <p:scale>
          <a:sx n="100" d="100"/>
          <a:sy n="100"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3A080-20E0-4B07-B82D-A4917920824E}" type="datetimeFigureOut">
              <a:rPr lang="en-US" smtClean="0"/>
              <a:t>7/9/2019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981B1-C3FA-4BA3-84A3-F50CEE18E2C7}" type="slidenum">
              <a:rPr lang="en-US" smtClean="0"/>
              <a:t>‹#›</a:t>
            </a:fld>
            <a:endParaRPr lang="en-US"/>
          </a:p>
        </p:txBody>
      </p:sp>
    </p:spTree>
    <p:extLst>
      <p:ext uri="{BB962C8B-B14F-4D97-AF65-F5344CB8AC3E}">
        <p14:creationId xmlns:p14="http://schemas.microsoft.com/office/powerpoint/2010/main" val="160865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551DAC-D83A-4168-809F-B26C4B498181}" type="slidenum">
              <a:rPr lang="en-US" smtClean="0"/>
              <a:t>45</a:t>
            </a:fld>
            <a:endParaRPr lang="en-US"/>
          </a:p>
        </p:txBody>
      </p:sp>
    </p:spTree>
    <p:extLst>
      <p:ext uri="{BB962C8B-B14F-4D97-AF65-F5344CB8AC3E}">
        <p14:creationId xmlns:p14="http://schemas.microsoft.com/office/powerpoint/2010/main" val="47954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5615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813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5007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5">
                    <a:lumMod val="7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C9C04C-B32F-4528-8247-95E77F3D3275}"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3307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C04C-B32F-4528-8247-95E77F3D3275}"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71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C04C-B32F-4528-8247-95E77F3D3275}"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0676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C04C-B32F-4528-8247-95E77F3D3275}"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7095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C04C-B32F-4528-8247-95E77F3D3275}"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0040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C04C-B32F-4528-8247-95E77F3D3275}"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1053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2002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37537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C04C-B32F-4528-8247-95E77F3D3275}" type="datetimeFigureOut">
              <a:rPr lang="en-US" smtClean="0"/>
              <a:t>7/9/2019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EF74-91AA-4BA9-8376-388853AB2D18}" type="slidenum">
              <a:rPr lang="en-US" smtClean="0"/>
              <a:t>‹#›</a:t>
            </a:fld>
            <a:endParaRPr lang="en-US"/>
          </a:p>
        </p:txBody>
      </p:sp>
    </p:spTree>
    <p:extLst>
      <p:ext uri="{BB962C8B-B14F-4D97-AF65-F5344CB8AC3E}">
        <p14:creationId xmlns:p14="http://schemas.microsoft.com/office/powerpoint/2010/main" val="201786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C242-6E97-410B-A793-669A51FB760E}"/>
              </a:ext>
            </a:extLst>
          </p:cNvPr>
          <p:cNvSpPr>
            <a:spLocks noGrp="1"/>
          </p:cNvSpPr>
          <p:nvPr>
            <p:ph type="ctrTitle"/>
          </p:nvPr>
        </p:nvSpPr>
        <p:spPr/>
        <p:txBody>
          <a:bodyPr>
            <a:normAutofit fontScale="90000"/>
          </a:bodyPr>
          <a:lstStyle/>
          <a:p>
            <a:r>
              <a:rPr lang="en-US" sz="11500" b="1" dirty="0">
                <a:solidFill>
                  <a:schemeClr val="accent1">
                    <a:lumMod val="60000"/>
                    <a:lumOff val="40000"/>
                  </a:schemeClr>
                </a:solidFill>
                <a:latin typeface="Bahnschrift SemiBold" panose="020B0502040204020203" pitchFamily="34" charset="0"/>
              </a:rPr>
              <a:t>HTML &amp; PHP</a:t>
            </a:r>
          </a:p>
        </p:txBody>
      </p:sp>
      <p:sp>
        <p:nvSpPr>
          <p:cNvPr id="3" name="Subtitle 2">
            <a:extLst>
              <a:ext uri="{FF2B5EF4-FFF2-40B4-BE49-F238E27FC236}">
                <a16:creationId xmlns:a16="http://schemas.microsoft.com/office/drawing/2014/main" id="{3D9ABAB2-E95D-468E-81EA-15088C9AC3E4}"/>
              </a:ext>
            </a:extLst>
          </p:cNvPr>
          <p:cNvSpPr>
            <a:spLocks noGrp="1"/>
          </p:cNvSpPr>
          <p:nvPr>
            <p:ph type="subTitle" idx="1"/>
          </p:nvPr>
        </p:nvSpPr>
        <p:spPr/>
        <p:txBody>
          <a:bodyPr/>
          <a:lstStyle/>
          <a:p>
            <a:r>
              <a:rPr lang="en-US" dirty="0" err="1"/>
              <a:t>Aj.Drusawin</a:t>
            </a:r>
            <a:r>
              <a:rPr lang="en-US" dirty="0"/>
              <a:t> </a:t>
            </a:r>
            <a:r>
              <a:rPr lang="en-US" dirty="0" err="1"/>
              <a:t>Vongpramate</a:t>
            </a:r>
            <a:endParaRPr lang="en-US" dirty="0"/>
          </a:p>
          <a:p>
            <a:r>
              <a:rPr lang="en-US" dirty="0"/>
              <a:t>Information Technology</a:t>
            </a:r>
          </a:p>
          <a:p>
            <a:r>
              <a:rPr lang="en-US" dirty="0"/>
              <a:t>Science, BRU</a:t>
            </a:r>
          </a:p>
        </p:txBody>
      </p:sp>
    </p:spTree>
    <p:extLst>
      <p:ext uri="{BB962C8B-B14F-4D97-AF65-F5344CB8AC3E}">
        <p14:creationId xmlns:p14="http://schemas.microsoft.com/office/powerpoint/2010/main" val="294449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Your HTML</a:t>
            </a:r>
          </a:p>
        </p:txBody>
      </p:sp>
      <p:sp>
        <p:nvSpPr>
          <p:cNvPr id="3" name="Content Placeholder 2"/>
          <p:cNvSpPr>
            <a:spLocks noGrp="1"/>
          </p:cNvSpPr>
          <p:nvPr>
            <p:ph idx="1"/>
          </p:nvPr>
        </p:nvSpPr>
        <p:spPr/>
        <p:txBody>
          <a:bodyPr>
            <a:normAutofit/>
          </a:bodyPr>
          <a:lstStyle/>
          <a:p>
            <a:pPr marL="0" indent="0">
              <a:buNone/>
            </a:pPr>
            <a:r>
              <a:rPr lang="en-US" dirty="0"/>
              <a:t>	</a:t>
            </a:r>
            <a:r>
              <a:rPr lang="en-US" b="1" dirty="0"/>
              <a:t>HTML </a:t>
            </a:r>
            <a:r>
              <a:rPr lang="en-US" dirty="0"/>
              <a:t>  defines three tags that are used to define the page’s overall structure and provide</a:t>
            </a:r>
          </a:p>
          <a:p>
            <a:pPr marL="0" indent="0">
              <a:buNone/>
            </a:pPr>
            <a:r>
              <a:rPr lang="en-US" dirty="0"/>
              <a:t>some simple header information  . These three tags—&lt;html&gt;, &lt;head&gt;, and &lt;body&gt;—make up the basic skeleton of every web page. They also provide simple information about the page (such as its title or its author) before loading the entire thing. The page structure tags don’t affect what the page looks like when it’s displayed; they’re only there to help</a:t>
            </a:r>
          </a:p>
          <a:p>
            <a:pPr marL="0" indent="0">
              <a:buNone/>
            </a:pPr>
            <a:r>
              <a:rPr lang="en-US" dirty="0"/>
              <a:t>browsers.</a:t>
            </a:r>
          </a:p>
        </p:txBody>
      </p:sp>
    </p:spTree>
    <p:extLst>
      <p:ext uri="{BB962C8B-B14F-4D97-AF65-F5344CB8AC3E}">
        <p14:creationId xmlns:p14="http://schemas.microsoft.com/office/powerpoint/2010/main" val="87196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&lt;html&gt; Tag</a:t>
            </a:r>
          </a:p>
        </p:txBody>
      </p:sp>
      <p:sp>
        <p:nvSpPr>
          <p:cNvPr id="3" name="Content Placeholder 2"/>
          <p:cNvSpPr>
            <a:spLocks noGrp="1"/>
          </p:cNvSpPr>
          <p:nvPr>
            <p:ph idx="1"/>
          </p:nvPr>
        </p:nvSpPr>
        <p:spPr/>
        <p:txBody>
          <a:bodyPr/>
          <a:lstStyle/>
          <a:p>
            <a:pPr marL="0" indent="0">
              <a:buNone/>
            </a:pPr>
            <a:r>
              <a:rPr lang="en-US" dirty="0"/>
              <a:t>&lt;!DOCTYPE html&gt;</a:t>
            </a:r>
          </a:p>
          <a:p>
            <a:pPr marL="0" indent="0">
              <a:buNone/>
            </a:pPr>
            <a:r>
              <a:rPr lang="en-US" dirty="0"/>
              <a:t>&lt;html&gt;</a:t>
            </a:r>
          </a:p>
          <a:p>
            <a:pPr marL="0" indent="0">
              <a:buNone/>
            </a:pPr>
            <a:r>
              <a:rPr lang="en-US" dirty="0"/>
              <a:t>...your page...</a:t>
            </a:r>
          </a:p>
          <a:p>
            <a:pPr marL="0" indent="0">
              <a:buNone/>
            </a:pPr>
            <a:r>
              <a:rPr lang="en-US" dirty="0"/>
              <a:t>&lt;/html&gt;</a:t>
            </a:r>
          </a:p>
        </p:txBody>
      </p:sp>
    </p:spTree>
    <p:extLst>
      <p:ext uri="{BB962C8B-B14F-4D97-AF65-F5344CB8AC3E}">
        <p14:creationId xmlns:p14="http://schemas.microsoft.com/office/powerpoint/2010/main" val="374799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&lt;head&gt; Tag</a:t>
            </a:r>
          </a:p>
        </p:txBody>
      </p:sp>
      <p:sp>
        <p:nvSpPr>
          <p:cNvPr id="3" name="Content Placeholder 2"/>
          <p:cNvSpPr>
            <a:spLocks noGrp="1"/>
          </p:cNvSpPr>
          <p:nvPr>
            <p:ph idx="1"/>
          </p:nvPr>
        </p:nvSpPr>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&lt;title&gt;</a:t>
            </a:r>
            <a:r>
              <a:rPr lang="en-US" dirty="0" err="1"/>
              <a:t>Th</a:t>
            </a:r>
            <a:endParaRPr lang="en-US" dirty="0"/>
          </a:p>
          <a:p>
            <a:pPr marL="0" indent="0">
              <a:buNone/>
            </a:pPr>
            <a:r>
              <a:rPr lang="en-US" dirty="0"/>
              <a:t>is is the Title. It will be explained later on&lt;/title&gt;</a:t>
            </a:r>
          </a:p>
          <a:p>
            <a:pPr marL="0" indent="0">
              <a:buNone/>
            </a:pPr>
            <a:r>
              <a:rPr lang="en-US" dirty="0"/>
              <a:t>&lt;/head&gt;</a:t>
            </a:r>
          </a:p>
          <a:p>
            <a:pPr marL="0" indent="0">
              <a:buNone/>
            </a:pPr>
            <a:r>
              <a:rPr lang="en-US" dirty="0"/>
              <a:t>...your page...</a:t>
            </a:r>
          </a:p>
          <a:p>
            <a:pPr marL="0" indent="0">
              <a:buNone/>
            </a:pPr>
            <a:r>
              <a:rPr lang="en-US" dirty="0"/>
              <a:t>&lt;/html  &gt;</a:t>
            </a:r>
          </a:p>
        </p:txBody>
      </p:sp>
    </p:spTree>
    <p:extLst>
      <p:ext uri="{BB962C8B-B14F-4D97-AF65-F5344CB8AC3E}">
        <p14:creationId xmlns:p14="http://schemas.microsoft.com/office/powerpoint/2010/main" val="343643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&lt;body&gt; Tag</a:t>
            </a:r>
          </a:p>
        </p:txBody>
      </p:sp>
      <p:sp>
        <p:nvSpPr>
          <p:cNvPr id="3" name="Content Placeholder 2"/>
          <p:cNvSpPr>
            <a:spLocks noGrp="1"/>
          </p:cNvSpPr>
          <p:nvPr>
            <p:ph idx="1"/>
          </p:nvPr>
        </p:nvSpPr>
        <p:spPr/>
        <p:txBody>
          <a:bodyPr>
            <a:normAutofit lnSpcReduction="10000"/>
          </a:bodyPr>
          <a:lstStyle/>
          <a:p>
            <a:pPr marL="0" indent="0">
              <a:buNone/>
            </a:pPr>
            <a:r>
              <a:rPr lang="en-US" dirty="0"/>
              <a:t>&lt;!DOCTYPE html&gt;&lt;html&gt;</a:t>
            </a:r>
          </a:p>
          <a:p>
            <a:pPr marL="0" indent="0">
              <a:buNone/>
            </a:pPr>
            <a:r>
              <a:rPr lang="en-US" dirty="0"/>
              <a:t>&lt;head&gt;</a:t>
            </a:r>
          </a:p>
          <a:p>
            <a:pPr marL="0" indent="0">
              <a:buNone/>
            </a:pPr>
            <a:r>
              <a:rPr lang="en-US" dirty="0"/>
              <a:t>&lt;title&gt;This is the Title. It will be explained later on&lt;/title&gt;</a:t>
            </a:r>
          </a:p>
          <a:p>
            <a:pPr marL="0" indent="0">
              <a:buNone/>
            </a:pPr>
            <a:r>
              <a:rPr lang="en-US" dirty="0"/>
              <a:t>&lt;/head&gt;</a:t>
            </a:r>
          </a:p>
          <a:p>
            <a:pPr marL="0" indent="0">
              <a:buNone/>
            </a:pPr>
            <a:r>
              <a:rPr lang="en-US" dirty="0"/>
              <a:t>&lt;body&gt;</a:t>
            </a:r>
          </a:p>
          <a:p>
            <a:pPr marL="0" indent="0">
              <a:buNone/>
            </a:pPr>
            <a:r>
              <a:rPr lang="en-US" dirty="0"/>
              <a:t>...your page...</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86764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Title</a:t>
            </a:r>
          </a:p>
        </p:txBody>
      </p:sp>
      <p:sp>
        <p:nvSpPr>
          <p:cNvPr id="3" name="Content Placeholder 2"/>
          <p:cNvSpPr>
            <a:spLocks noGrp="1"/>
          </p:cNvSpPr>
          <p:nvPr>
            <p:ph idx="1"/>
          </p:nvPr>
        </p:nvSpPr>
        <p:spPr/>
        <p:txBody>
          <a:bodyPr>
            <a:normAutofit/>
          </a:bodyPr>
          <a:lstStyle/>
          <a:p>
            <a:pPr marL="0" indent="0">
              <a:buNone/>
            </a:pPr>
            <a:r>
              <a:rPr lang="en-US" dirty="0"/>
              <a:t>&lt;!DOCTYPE html&gt;&lt;html&gt;</a:t>
            </a:r>
          </a:p>
          <a:p>
            <a:pPr marL="0" indent="0">
              <a:buNone/>
            </a:pPr>
            <a:r>
              <a:rPr lang="en-US" dirty="0"/>
              <a:t>&lt;head&gt;</a:t>
            </a:r>
          </a:p>
          <a:p>
            <a:pPr marL="0" indent="0">
              <a:buNone/>
            </a:pPr>
            <a:r>
              <a:rPr lang="en-US" dirty="0"/>
              <a:t>&lt;title&gt;The Lion, The Witch, and the Wardrobe&lt;/title&gt;</a:t>
            </a:r>
          </a:p>
          <a:p>
            <a:pPr marL="0" indent="0">
              <a:buNone/>
            </a:pPr>
            <a:r>
              <a:rPr lang="en-US" dirty="0"/>
              <a:t>&lt;/head&gt;</a:t>
            </a:r>
          </a:p>
          <a:p>
            <a:pPr marL="0" indent="0">
              <a:buNone/>
            </a:pPr>
            <a:r>
              <a:rPr lang="en-US" dirty="0"/>
              <a:t>&lt;body&gt;</a:t>
            </a:r>
          </a:p>
          <a:p>
            <a:pPr marL="0" indent="0">
              <a:buNone/>
            </a:pPr>
            <a:r>
              <a:rPr lang="en-US" dirty="0"/>
              <a:t>...your page...</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61393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normAutofit fontScale="55000" lnSpcReduction="20000"/>
          </a:bodyPr>
          <a:lstStyle/>
          <a:p>
            <a:pPr marL="0" indent="0">
              <a:buNone/>
            </a:pPr>
            <a:r>
              <a:rPr lang="pt-BR" dirty="0"/>
              <a:t>&lt;h1&gt;Movies&lt;/h1&gt;</a:t>
            </a:r>
          </a:p>
          <a:p>
            <a:pPr marL="0" indent="0">
              <a:buNone/>
            </a:pPr>
            <a:r>
              <a:rPr lang="pt-BR" dirty="0"/>
              <a:t>  &lt;h2&gt;Action/Adventure&lt;/h2&gt;</a:t>
            </a:r>
          </a:p>
          <a:p>
            <a:pPr marL="0" indent="0">
              <a:buNone/>
            </a:pPr>
            <a:r>
              <a:rPr lang="pt-BR" dirty="0"/>
              <a:t>     &lt;h3&gt;Caper&lt;/h3&gt;</a:t>
            </a:r>
          </a:p>
          <a:p>
            <a:pPr marL="0" indent="0">
              <a:buNone/>
            </a:pPr>
            <a:r>
              <a:rPr lang="pt-BR" dirty="0"/>
              <a:t>     &lt;h3&gt;Sports&lt;/h3&gt;</a:t>
            </a:r>
          </a:p>
          <a:p>
            <a:pPr marL="0" indent="0">
              <a:buNone/>
            </a:pPr>
            <a:r>
              <a:rPr lang="pt-BR" dirty="0"/>
              <a:t>     &lt;h3&gt;Thriller&lt;/h3&gt;</a:t>
            </a:r>
          </a:p>
          <a:p>
            <a:pPr marL="0" indent="0">
              <a:buNone/>
            </a:pPr>
            <a:r>
              <a:rPr lang="pt-BR" dirty="0"/>
              <a:t>     &lt;h3&gt;War&lt;/h3&gt;</a:t>
            </a:r>
          </a:p>
          <a:p>
            <a:pPr marL="0" indent="0">
              <a:buNone/>
            </a:pPr>
            <a:r>
              <a:rPr lang="pt-BR" dirty="0"/>
              <a:t>  &lt;h2&gt;Comedy&lt;/h2&gt;</a:t>
            </a:r>
          </a:p>
          <a:p>
            <a:pPr marL="0" indent="0">
              <a:buNone/>
            </a:pPr>
            <a:r>
              <a:rPr lang="pt-BR" dirty="0"/>
              <a:t>     &lt;h3&gt;Romantic Comedy&lt;/h3&gt;</a:t>
            </a:r>
          </a:p>
          <a:p>
            <a:pPr marL="0" indent="0">
              <a:buNone/>
            </a:pPr>
            <a:r>
              <a:rPr lang="pt-BR" dirty="0"/>
              <a:t>     &lt;h3&gt;Slapstick&lt;/h3&gt;</a:t>
            </a:r>
          </a:p>
          <a:p>
            <a:pPr marL="0" indent="0">
              <a:buNone/>
            </a:pPr>
            <a:r>
              <a:rPr lang="pt-BR" dirty="0"/>
              <a:t>  &lt;h2&gt;Drama&lt;/h2&gt;</a:t>
            </a:r>
          </a:p>
          <a:p>
            <a:pPr marL="0" indent="0">
              <a:buNone/>
            </a:pPr>
            <a:r>
              <a:rPr lang="pt-BR" dirty="0"/>
              <a:t>     &lt;h3&gt;Buddy Movies&lt;/h3&gt;</a:t>
            </a:r>
          </a:p>
          <a:p>
            <a:pPr marL="0" indent="0">
              <a:buNone/>
            </a:pPr>
            <a:r>
              <a:rPr lang="pt-BR" dirty="0"/>
              <a:t>     &lt;h3&gt;Mystery&lt;/h3&gt;</a:t>
            </a:r>
          </a:p>
          <a:p>
            <a:pPr marL="0" indent="0">
              <a:buNone/>
            </a:pPr>
            <a:r>
              <a:rPr lang="pt-BR" dirty="0"/>
              <a:t>     &lt;h3&gt;Romance&lt;/h3&gt;</a:t>
            </a:r>
          </a:p>
          <a:p>
            <a:pPr marL="0" indent="0">
              <a:buNone/>
            </a:pPr>
            <a:r>
              <a:rPr lang="pt-BR" dirty="0"/>
              <a:t>  &lt;h2&gt;Horror&lt;/h2&gt;</a:t>
            </a:r>
            <a:endParaRPr lang="en-US" dirty="0"/>
          </a:p>
        </p:txBody>
      </p:sp>
    </p:spTree>
    <p:extLst>
      <p:ext uri="{BB962C8B-B14F-4D97-AF65-F5344CB8AC3E}">
        <p14:creationId xmlns:p14="http://schemas.microsoft.com/office/powerpoint/2010/main" val="158603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Paragraphs</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Paragraphs are created using the &lt;p&gt; tag. The </a:t>
            </a:r>
            <a:r>
              <a:rPr lang="en-US" b="1" dirty="0" err="1"/>
              <a:t>Enigern</a:t>
            </a:r>
            <a:r>
              <a:rPr lang="en-US" b="1" dirty="0"/>
              <a:t> story should look like this:</a:t>
            </a:r>
          </a:p>
          <a:p>
            <a:pPr marL="0" indent="0">
              <a:buNone/>
            </a:pPr>
            <a:endParaRPr lang="en-US" dirty="0"/>
          </a:p>
          <a:p>
            <a:pPr marL="0" indent="0">
              <a:buNone/>
            </a:pPr>
            <a:r>
              <a:rPr lang="en-US" dirty="0"/>
              <a:t>&lt;p&gt;Slowly and deliberately, </a:t>
            </a:r>
            <a:r>
              <a:rPr lang="en-US" dirty="0" err="1"/>
              <a:t>Enigern</a:t>
            </a:r>
            <a:r>
              <a:rPr lang="en-US" dirty="0"/>
              <a:t> approached the mighty dragon.</a:t>
            </a:r>
          </a:p>
          <a:p>
            <a:pPr marL="0" indent="0">
              <a:buNone/>
            </a:pPr>
            <a:r>
              <a:rPr lang="en-US" dirty="0"/>
              <a:t>A rustle in the trees of the nearby forest distracted his attention</a:t>
            </a:r>
          </a:p>
          <a:p>
            <a:pPr marL="0" indent="0">
              <a:buNone/>
            </a:pPr>
            <a:r>
              <a:rPr lang="en-US" dirty="0"/>
              <a:t>for a brief moment, a near fatal mistake for the brave knight.&lt;/p&gt;</a:t>
            </a:r>
          </a:p>
          <a:p>
            <a:pPr marL="0" indent="0">
              <a:buNone/>
            </a:pPr>
            <a:r>
              <a:rPr lang="en-US" dirty="0"/>
              <a:t>&lt;p&gt;The dragon lunged at him, searing </a:t>
            </a:r>
            <a:r>
              <a:rPr lang="en-US" dirty="0" err="1"/>
              <a:t>Enigern's</a:t>
            </a:r>
            <a:r>
              <a:rPr lang="en-US" dirty="0"/>
              <a:t> armor with a rapid</a:t>
            </a:r>
          </a:p>
          <a:p>
            <a:pPr marL="0" indent="0">
              <a:buNone/>
            </a:pPr>
            <a:r>
              <a:rPr lang="en-US" dirty="0"/>
              <a:t>blast of fiery breath. </a:t>
            </a:r>
            <a:r>
              <a:rPr lang="en-US" dirty="0" err="1"/>
              <a:t>Enigern</a:t>
            </a:r>
            <a:r>
              <a:rPr lang="en-US" dirty="0"/>
              <a:t> fell to the ground as the dragon</a:t>
            </a:r>
          </a:p>
          <a:p>
            <a:pPr marL="0" indent="0">
              <a:buNone/>
            </a:pPr>
            <a:r>
              <a:rPr lang="en-US" dirty="0"/>
              <a:t>hovered over him. He quickly drew his sword and thrust it into the</a:t>
            </a:r>
          </a:p>
          <a:p>
            <a:pPr marL="0" indent="0">
              <a:buNone/>
            </a:pPr>
            <a:r>
              <a:rPr lang="en-US" dirty="0"/>
              <a:t>dragon's chest.&lt;/p&gt;</a:t>
            </a:r>
          </a:p>
        </p:txBody>
      </p:sp>
    </p:spTree>
    <p:extLst>
      <p:ext uri="{BB962C8B-B14F-4D97-AF65-F5344CB8AC3E}">
        <p14:creationId xmlns:p14="http://schemas.microsoft.com/office/powerpoint/2010/main" val="170765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lstStyle/>
          <a:p>
            <a:pPr marL="0" indent="0">
              <a:buNone/>
            </a:pPr>
            <a:r>
              <a:rPr lang="en-US" dirty="0"/>
              <a:t>&lt;!-- This is a comment --&gt;</a:t>
            </a:r>
          </a:p>
          <a:p>
            <a:pPr marL="0" indent="0">
              <a:buNone/>
            </a:pPr>
            <a:endParaRPr lang="en-US" dirty="0"/>
          </a:p>
          <a:p>
            <a:pPr marL="0" indent="0">
              <a:buNone/>
            </a:pPr>
            <a:r>
              <a:rPr lang="en-US" dirty="0"/>
              <a:t>Here are some examples:</a:t>
            </a:r>
          </a:p>
          <a:p>
            <a:pPr marL="0" indent="0">
              <a:buNone/>
            </a:pPr>
            <a:r>
              <a:rPr lang="en-US" dirty="0"/>
              <a:t>&lt;!-- Rewrite this section with less humor --&gt;</a:t>
            </a:r>
          </a:p>
          <a:p>
            <a:pPr marL="0" indent="0">
              <a:buNone/>
            </a:pPr>
            <a:r>
              <a:rPr lang="en-US" dirty="0"/>
              <a:t>&lt;!-- Neil helped with this section --&gt;</a:t>
            </a:r>
          </a:p>
          <a:p>
            <a:pPr marL="0" indent="0">
              <a:buNone/>
            </a:pPr>
            <a:r>
              <a:rPr lang="en-US" dirty="0"/>
              <a:t>&lt;!-- Go Tigers! --&gt;</a:t>
            </a:r>
          </a:p>
        </p:txBody>
      </p:sp>
    </p:spTree>
    <p:extLst>
      <p:ext uri="{BB962C8B-B14F-4D97-AF65-F5344CB8AC3E}">
        <p14:creationId xmlns:p14="http://schemas.microsoft.com/office/powerpoint/2010/main" val="264083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Real HTML Page</a:t>
            </a:r>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pPr>
            <a:r>
              <a:rPr lang="en-US" dirty="0"/>
              <a:t>&lt;!DOCTYPE html&gt;&lt;html&gt;</a:t>
            </a:r>
          </a:p>
          <a:p>
            <a:pPr marL="0" indent="0">
              <a:buNone/>
            </a:pPr>
            <a:r>
              <a:rPr lang="en-US" dirty="0"/>
              <a:t>&lt;head&gt;</a:t>
            </a:r>
          </a:p>
          <a:p>
            <a:pPr marL="0" indent="0">
              <a:buNone/>
            </a:pPr>
            <a:r>
              <a:rPr lang="en-US" dirty="0"/>
              <a:t>&lt;title&gt;Camembert Incorporated&lt;/title&gt;</a:t>
            </a:r>
          </a:p>
          <a:p>
            <a:pPr marL="0" indent="0">
              <a:buNone/>
            </a:pPr>
            <a:r>
              <a:rPr lang="en-US" dirty="0"/>
              <a:t>&lt;/head&gt;</a:t>
            </a:r>
          </a:p>
          <a:p>
            <a:pPr marL="0" indent="0">
              <a:buNone/>
            </a:pPr>
            <a:r>
              <a:rPr lang="en-US" dirty="0"/>
              <a:t>&lt;body&gt;</a:t>
            </a:r>
          </a:p>
          <a:p>
            <a:pPr marL="0" indent="0">
              <a:buNone/>
            </a:pPr>
            <a:r>
              <a:rPr lang="en-US" dirty="0"/>
              <a:t>&lt;h1&gt;Camembert Incorporated&lt;/h1&gt;</a:t>
            </a:r>
          </a:p>
          <a:p>
            <a:pPr marL="0" indent="0">
              <a:buNone/>
            </a:pPr>
            <a:r>
              <a:rPr lang="en-US" dirty="0"/>
              <a:t>&lt;p&gt;"</a:t>
            </a:r>
            <a:r>
              <a:rPr lang="en-US" dirty="0" err="1"/>
              <a:t>Many's</a:t>
            </a:r>
            <a:r>
              <a:rPr lang="en-US" dirty="0"/>
              <a:t> the long night I dreamed of cheese -- toasted, mostly."</a:t>
            </a:r>
          </a:p>
          <a:p>
            <a:pPr marL="0" indent="0">
              <a:buNone/>
            </a:pPr>
            <a:r>
              <a:rPr lang="en-US" dirty="0"/>
              <a:t>-- Robert Louis Stevenson&lt;/p&gt;</a:t>
            </a:r>
          </a:p>
          <a:p>
            <a:pPr marL="0" indent="0">
              <a:buNone/>
            </a:pPr>
            <a:r>
              <a:rPr lang="en-US" dirty="0"/>
              <a:t>&lt;h2&gt;What We Do&lt;/h2&gt;</a:t>
            </a:r>
          </a:p>
          <a:p>
            <a:pPr marL="0" indent="0">
              <a:buNone/>
            </a:pPr>
            <a:r>
              <a:rPr lang="en-US" dirty="0"/>
              <a:t>&lt;p&gt;We make cheese. Lots of cheese; more than eight tons of cheese</a:t>
            </a:r>
          </a:p>
          <a:p>
            <a:pPr marL="0" indent="0">
              <a:buNone/>
            </a:pPr>
            <a:r>
              <a:rPr lang="en-US" dirty="0"/>
              <a:t>a year.&lt;/p&gt;</a:t>
            </a:r>
          </a:p>
          <a:p>
            <a:pPr marL="0" indent="0">
              <a:buNone/>
            </a:pPr>
            <a:r>
              <a:rPr lang="en-US" dirty="0"/>
              <a:t>&lt;h2&gt;Why We Do It&lt;/h2&gt;</a:t>
            </a:r>
          </a:p>
          <a:p>
            <a:pPr marL="0" indent="0">
              <a:buNone/>
            </a:pPr>
            <a:r>
              <a:rPr lang="en-US" dirty="0"/>
              <a:t>&lt;p&gt;We are paid an awful lot of money by people who like cheese.</a:t>
            </a:r>
          </a:p>
          <a:p>
            <a:pPr marL="0" indent="0">
              <a:buNone/>
            </a:pPr>
            <a:r>
              <a:rPr lang="en-US" dirty="0"/>
              <a:t>So we make more.&lt;/p&gt;</a:t>
            </a:r>
          </a:p>
          <a:p>
            <a:pPr marL="0" indent="0">
              <a:buNone/>
            </a:pPr>
            <a:r>
              <a:rPr lang="en-US" dirty="0"/>
              <a:t>&lt;/body&gt;</a:t>
            </a:r>
          </a:p>
          <a:p>
            <a:pPr marL="0" indent="0">
              <a:buNone/>
            </a:pPr>
            <a:r>
              <a:rPr lang="en-US" dirty="0"/>
              <a:t>&lt;/html&gt;</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799" y="1295400"/>
            <a:ext cx="2991949"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19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a:xfrm>
            <a:off x="1295400" y="1600200"/>
            <a:ext cx="7391400" cy="4525963"/>
          </a:xfrm>
        </p:spPr>
        <p:txBody>
          <a:bodyPr>
            <a:normAutofit fontScale="55000" lnSpcReduction="20000"/>
          </a:bodyPr>
          <a:lstStyle/>
          <a:p>
            <a:pPr marL="0" indent="0">
              <a:buNone/>
            </a:pPr>
            <a:r>
              <a:rPr lang="it-IT" dirty="0"/>
              <a:t>&lt;h1&gt;Peppers&lt;/h1&gt;</a:t>
            </a:r>
          </a:p>
          <a:p>
            <a:pPr marL="0" indent="0">
              <a:buNone/>
            </a:pPr>
            <a:r>
              <a:rPr lang="it-IT" dirty="0"/>
              <a:t>&lt;ul&gt;</a:t>
            </a:r>
          </a:p>
          <a:p>
            <a:pPr marL="0" indent="0">
              <a:buNone/>
            </a:pPr>
            <a:r>
              <a:rPr lang="it-IT" dirty="0"/>
              <a:t>&lt;li&gt;Bell&lt;/li&gt;</a:t>
            </a:r>
          </a:p>
          <a:p>
            <a:pPr marL="0" indent="0">
              <a:buNone/>
            </a:pPr>
            <a:r>
              <a:rPr lang="it-IT" dirty="0"/>
              <a:t>&lt;li&gt;Chile&lt;/li&gt;</a:t>
            </a:r>
          </a:p>
          <a:p>
            <a:pPr marL="0" indent="0">
              <a:buNone/>
            </a:pPr>
            <a:r>
              <a:rPr lang="it-IT" dirty="0"/>
              <a:t>&lt;li&gt;</a:t>
            </a:r>
          </a:p>
          <a:p>
            <a:pPr marL="0" indent="0">
              <a:buNone/>
            </a:pPr>
            <a:r>
              <a:rPr lang="it-IT" dirty="0"/>
              <a:t>    &lt;ul&gt;</a:t>
            </a:r>
          </a:p>
          <a:p>
            <a:pPr marL="0" indent="0">
              <a:buNone/>
            </a:pPr>
            <a:r>
              <a:rPr lang="it-IT" dirty="0"/>
              <a:t>&lt;li&gt;Serrano&lt;/li&gt;</a:t>
            </a:r>
          </a:p>
          <a:p>
            <a:pPr marL="0" indent="0">
              <a:buNone/>
            </a:pPr>
            <a:r>
              <a:rPr lang="it-IT" dirty="0"/>
              <a:t>&lt;li&gt;Jalapeno&lt;/li&gt;</a:t>
            </a:r>
          </a:p>
          <a:p>
            <a:pPr marL="0" indent="0">
              <a:buNone/>
            </a:pPr>
            <a:r>
              <a:rPr lang="it-IT" dirty="0"/>
              <a:t>&lt;li&gt;Habanero&lt;/li&gt;</a:t>
            </a:r>
          </a:p>
          <a:p>
            <a:pPr marL="0" indent="0">
              <a:buNone/>
            </a:pPr>
            <a:r>
              <a:rPr lang="it-IT" dirty="0"/>
              <a:t>&lt;li&gt;Anaheim&lt;/li&gt;</a:t>
            </a:r>
          </a:p>
          <a:p>
            <a:pPr marL="0" indent="0">
              <a:buNone/>
            </a:pPr>
            <a:r>
              <a:rPr lang="it-IT" dirty="0"/>
              <a:t>    &lt;/ul&gt;</a:t>
            </a:r>
          </a:p>
          <a:p>
            <a:pPr marL="0" indent="0">
              <a:buNone/>
            </a:pPr>
            <a:r>
              <a:rPr lang="it-IT" dirty="0"/>
              <a:t>  &lt;/li&gt;</a:t>
            </a:r>
          </a:p>
          <a:p>
            <a:pPr marL="0" indent="0">
              <a:buNone/>
            </a:pPr>
            <a:r>
              <a:rPr lang="it-IT" dirty="0"/>
              <a:t>&lt;li&gt;Szechuan&lt;/li&gt;</a:t>
            </a:r>
          </a:p>
          <a:p>
            <a:pPr marL="0" indent="0">
              <a:buNone/>
            </a:pPr>
            <a:r>
              <a:rPr lang="it-IT" dirty="0"/>
              <a:t>&lt;li&gt;Cayenne&lt;/li&gt;</a:t>
            </a:r>
          </a:p>
          <a:p>
            <a:pPr marL="0" indent="0">
              <a:buNone/>
            </a:pPr>
            <a:r>
              <a:rPr lang="it-IT" dirty="0"/>
              <a:t>&lt;/ul&gt;</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108200"/>
            <a:ext cx="457391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47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HTML Is (And What It Isn’t)</a:t>
            </a:r>
          </a:p>
        </p:txBody>
      </p:sp>
      <p:sp>
        <p:nvSpPr>
          <p:cNvPr id="3" name="Content Placeholder 2"/>
          <p:cNvSpPr>
            <a:spLocks noGrp="1"/>
          </p:cNvSpPr>
          <p:nvPr>
            <p:ph idx="1"/>
          </p:nvPr>
        </p:nvSpPr>
        <p:spPr/>
        <p:txBody>
          <a:bodyPr/>
          <a:lstStyle/>
          <a:p>
            <a:pPr marL="0" indent="0">
              <a:buNone/>
            </a:pPr>
            <a:r>
              <a:rPr lang="en-US" b="1" dirty="0"/>
              <a:t>HTML Describes the Structure of a Page</a:t>
            </a:r>
          </a:p>
        </p:txBody>
      </p:sp>
      <p:grpSp>
        <p:nvGrpSpPr>
          <p:cNvPr id="4" name="Group 3"/>
          <p:cNvGrpSpPr/>
          <p:nvPr/>
        </p:nvGrpSpPr>
        <p:grpSpPr>
          <a:xfrm>
            <a:off x="533400" y="2153485"/>
            <a:ext cx="8077200" cy="4428289"/>
            <a:chOff x="533400" y="2153485"/>
            <a:chExt cx="8077200" cy="4428289"/>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53485"/>
              <a:ext cx="8077200" cy="442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2590800"/>
              <a:ext cx="1295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9022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&lt;a </a:t>
            </a:r>
            <a:r>
              <a:rPr lang="en-US" dirty="0" err="1"/>
              <a:t>href</a:t>
            </a:r>
            <a:r>
              <a:rPr lang="en-US" dirty="0"/>
              <a:t>="menu.html" title="The Twelve Caesars"&gt;</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320" y="1524000"/>
            <a:ext cx="51054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38600" y="4668520"/>
            <a:ext cx="4038600" cy="137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73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Formatting Text with</a:t>
            </a:r>
            <a:br>
              <a:rPr lang="en-US" dirty="0"/>
            </a:br>
            <a:r>
              <a:rPr lang="en-US" dirty="0"/>
              <a:t>HTML and CSS</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Semantic HTML Tags</a:t>
            </a:r>
          </a:p>
          <a:p>
            <a:pPr marL="1828800" indent="-1828800">
              <a:buNone/>
            </a:pPr>
            <a:r>
              <a:rPr lang="en-US" dirty="0"/>
              <a:t>&lt;</a:t>
            </a:r>
            <a:r>
              <a:rPr lang="en-US" dirty="0" err="1"/>
              <a:t>em</a:t>
            </a:r>
            <a:r>
              <a:rPr lang="en-US" dirty="0"/>
              <a:t>&gt;	This tag indicates that the characters are emphasized in some </a:t>
            </a:r>
            <a:r>
              <a:rPr lang="en-US" dirty="0" err="1"/>
              <a:t>way.Most</a:t>
            </a:r>
            <a:r>
              <a:rPr lang="en-US" dirty="0"/>
              <a:t> browsers display &lt;</a:t>
            </a:r>
            <a:r>
              <a:rPr lang="en-US" dirty="0" err="1"/>
              <a:t>em</a:t>
            </a:r>
            <a:r>
              <a:rPr lang="en-US" dirty="0"/>
              <a:t>&gt; in italics. For example:</a:t>
            </a:r>
          </a:p>
          <a:p>
            <a:pPr marL="1828800" indent="-1828800">
              <a:buNone/>
            </a:pPr>
            <a:r>
              <a:rPr lang="en-US" dirty="0"/>
              <a:t>	&lt;p&gt;The anteater is the &lt;</a:t>
            </a:r>
            <a:r>
              <a:rPr lang="en-US" dirty="0" err="1"/>
              <a:t>em</a:t>
            </a:r>
            <a:r>
              <a:rPr lang="en-US" dirty="0"/>
              <a:t>&gt;strangest&lt;/</a:t>
            </a:r>
            <a:r>
              <a:rPr lang="en-US" dirty="0" err="1"/>
              <a:t>em</a:t>
            </a:r>
            <a:r>
              <a:rPr lang="en-US" dirty="0"/>
              <a:t>&gt; looking animal, isn't it?&lt;/p&gt;</a:t>
            </a:r>
          </a:p>
          <a:p>
            <a:pPr marL="1828800" indent="-1828800">
              <a:buNone/>
            </a:pPr>
            <a:r>
              <a:rPr lang="en-US" dirty="0"/>
              <a:t>&lt;strong&gt;	With this tag, the characters are more strongly emphasized than with </a:t>
            </a:r>
          </a:p>
          <a:p>
            <a:pPr marL="0" indent="0">
              <a:buNone/>
            </a:pPr>
            <a:r>
              <a:rPr lang="en-US" dirty="0"/>
              <a:t>&lt;</a:t>
            </a:r>
            <a:r>
              <a:rPr lang="en-US" dirty="0" err="1"/>
              <a:t>em</a:t>
            </a:r>
            <a:r>
              <a:rPr lang="en-US" dirty="0"/>
              <a:t>&gt;		usually in boldface. Consider the following:</a:t>
            </a:r>
          </a:p>
          <a:p>
            <a:pPr marL="1828800" indent="-1828800">
              <a:buNone/>
            </a:pPr>
            <a:r>
              <a:rPr lang="en-US" dirty="0"/>
              <a:t>	&lt;p&gt;Take a &lt;strong&gt;left turn&lt;/strong&gt; at &lt;strong&gt;Dee's Hop Stop&lt;/strong&gt;&lt;/p&gt;</a:t>
            </a:r>
          </a:p>
        </p:txBody>
      </p:sp>
    </p:spTree>
    <p:extLst>
      <p:ext uri="{BB962C8B-B14F-4D97-AF65-F5344CB8AC3E}">
        <p14:creationId xmlns:p14="http://schemas.microsoft.com/office/powerpoint/2010/main" val="271310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Formatting Text with</a:t>
            </a:r>
            <a:br>
              <a:rPr lang="en-US" dirty="0"/>
            </a:br>
            <a:r>
              <a:rPr lang="en-US" dirty="0"/>
              <a:t>HTML and CSS</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 y="1676400"/>
            <a:ext cx="87439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88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Formatting Text with</a:t>
            </a:r>
            <a:br>
              <a:rPr lang="en-US" dirty="0"/>
            </a:br>
            <a:r>
              <a:rPr lang="en-US" dirty="0"/>
              <a:t>HTML and CSS</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83080"/>
            <a:ext cx="87534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88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&lt;p&gt;The anteater is the &lt;</a:t>
            </a:r>
            <a:r>
              <a:rPr lang="en-US" dirty="0" err="1"/>
              <a:t>em</a:t>
            </a:r>
            <a:r>
              <a:rPr lang="en-US" dirty="0"/>
              <a:t>&gt;strangest&lt;/</a:t>
            </a:r>
            <a:r>
              <a:rPr lang="en-US" dirty="0" err="1"/>
              <a:t>em</a:t>
            </a:r>
            <a:r>
              <a:rPr lang="en-US" dirty="0"/>
              <a:t>&gt; looking animal, isn't it?&lt;/p&gt;</a:t>
            </a:r>
          </a:p>
          <a:p>
            <a:pPr marL="0" indent="0">
              <a:buNone/>
            </a:pPr>
            <a:r>
              <a:rPr lang="en-US" dirty="0"/>
              <a:t>&lt;p&gt;Take a &lt;strong&gt;left turn&lt;/strong&gt; at &lt;strong&gt;Dee's Hop Stop</a:t>
            </a:r>
          </a:p>
          <a:p>
            <a:pPr marL="0" indent="0">
              <a:buNone/>
            </a:pPr>
            <a:r>
              <a:rPr lang="en-US" dirty="0"/>
              <a:t>&lt;/strong&gt;&lt;/p&gt;</a:t>
            </a:r>
          </a:p>
          <a:p>
            <a:pPr marL="0" indent="0">
              <a:buNone/>
            </a:pPr>
            <a:r>
              <a:rPr lang="en-US" dirty="0"/>
              <a:t>&lt;p&gt;&lt;code&gt;#include "</a:t>
            </a:r>
            <a:r>
              <a:rPr lang="en-US" dirty="0" err="1"/>
              <a:t>trans.h</a:t>
            </a:r>
            <a:r>
              <a:rPr lang="en-US" dirty="0"/>
              <a:t>"&lt;/code&gt;&lt;/p&gt;</a:t>
            </a:r>
          </a:p>
          <a:p>
            <a:pPr marL="0" indent="0">
              <a:buNone/>
            </a:pPr>
            <a:r>
              <a:rPr lang="en-US" dirty="0"/>
              <a:t>&lt;p&gt;The URL for that page is &lt;</a:t>
            </a:r>
            <a:r>
              <a:rPr lang="en-US" dirty="0" err="1"/>
              <a:t>samp</a:t>
            </a:r>
            <a:r>
              <a:rPr lang="en-US" dirty="0"/>
              <a:t>&gt;http://www.cern.ch/&lt;/samp&gt;&lt;/p&gt;</a:t>
            </a:r>
          </a:p>
          <a:p>
            <a:pPr marL="0" indent="0">
              <a:buNone/>
            </a:pPr>
            <a:r>
              <a:rPr lang="en-US" dirty="0"/>
              <a:t>&lt;p&gt;Type the following command: &lt;</a:t>
            </a:r>
            <a:r>
              <a:rPr lang="en-US" dirty="0" err="1"/>
              <a:t>kbd</a:t>
            </a:r>
            <a:r>
              <a:rPr lang="en-US" dirty="0"/>
              <a:t>&gt;find . -name "prune" -print&lt;/</a:t>
            </a:r>
            <a:r>
              <a:rPr lang="en-US" dirty="0" err="1"/>
              <a:t>kbd</a:t>
            </a:r>
            <a:r>
              <a:rPr lang="en-US" dirty="0"/>
              <a:t>&gt;&lt;/p&gt;</a:t>
            </a:r>
          </a:p>
          <a:p>
            <a:pPr marL="0" indent="0">
              <a:buNone/>
            </a:pPr>
            <a:r>
              <a:rPr lang="en-US" dirty="0"/>
              <a:t>&lt;p&gt;&lt;code&gt;</a:t>
            </a:r>
            <a:r>
              <a:rPr lang="en-US" dirty="0" err="1"/>
              <a:t>chown</a:t>
            </a:r>
            <a:r>
              <a:rPr lang="en-US" dirty="0"/>
              <a:t> &lt;/code&gt;&lt;</a:t>
            </a:r>
            <a:r>
              <a:rPr lang="en-US" dirty="0" err="1"/>
              <a:t>var</a:t>
            </a:r>
            <a:r>
              <a:rPr lang="en-US" dirty="0"/>
              <a:t>&gt;</a:t>
            </a:r>
            <a:r>
              <a:rPr lang="en-US" dirty="0" err="1"/>
              <a:t>your_name</a:t>
            </a:r>
            <a:r>
              <a:rPr lang="en-US" dirty="0"/>
              <a:t> </a:t>
            </a:r>
            <a:r>
              <a:rPr lang="en-US" dirty="0" err="1"/>
              <a:t>the_file</a:t>
            </a:r>
            <a:r>
              <a:rPr lang="en-US" dirty="0"/>
              <a:t>&lt;/</a:t>
            </a:r>
            <a:r>
              <a:rPr lang="en-US" dirty="0" err="1"/>
              <a:t>var</a:t>
            </a:r>
            <a:r>
              <a:rPr lang="en-US" dirty="0"/>
              <a:t>&gt;&lt;/p&gt;</a:t>
            </a:r>
          </a:p>
          <a:p>
            <a:pPr marL="0" indent="0">
              <a:buNone/>
            </a:pPr>
            <a:r>
              <a:rPr lang="en-US" dirty="0"/>
              <a:t>&lt;p&gt;Styles that are named after how they are used are called &lt;</a:t>
            </a:r>
            <a:r>
              <a:rPr lang="en-US" dirty="0" err="1"/>
              <a:t>dfn</a:t>
            </a:r>
            <a:r>
              <a:rPr lang="en-US" dirty="0"/>
              <a:t>&gt;logical</a:t>
            </a:r>
          </a:p>
          <a:p>
            <a:pPr marL="0" indent="0">
              <a:buNone/>
            </a:pPr>
            <a:r>
              <a:rPr lang="en-US" dirty="0"/>
              <a:t>styles&lt;/</a:t>
            </a:r>
            <a:r>
              <a:rPr lang="en-US" dirty="0" err="1"/>
              <a:t>dfn</a:t>
            </a:r>
            <a:r>
              <a:rPr lang="en-US" dirty="0"/>
              <a:t>&gt;&lt;/p&gt;</a:t>
            </a:r>
          </a:p>
          <a:p>
            <a:pPr marL="0" indent="0">
              <a:buNone/>
            </a:pPr>
            <a:r>
              <a:rPr lang="en-US" dirty="0"/>
              <a:t>&lt;p&gt;Eggplant has been known to cause nausea in some</a:t>
            </a:r>
          </a:p>
          <a:p>
            <a:pPr marL="0" indent="0">
              <a:buNone/>
            </a:pPr>
            <a:r>
              <a:rPr lang="en-US" dirty="0"/>
              <a:t>people&lt;cite&gt; (Lemay, 1994)&lt;/cite&gt;&lt;/p&gt;</a:t>
            </a:r>
          </a:p>
          <a:p>
            <a:pPr marL="0" indent="0">
              <a:buNone/>
            </a:pPr>
            <a:r>
              <a:rPr lang="en-US" dirty="0"/>
              <a:t>&lt;p&gt;Use the standard two-letter state abbreviation (such as</a:t>
            </a:r>
          </a:p>
          <a:p>
            <a:pPr marL="0" indent="0">
              <a:buNone/>
            </a:pPr>
            <a:r>
              <a:rPr lang="en-US" dirty="0"/>
              <a:t>&lt;</a:t>
            </a:r>
            <a:r>
              <a:rPr lang="en-US" dirty="0" err="1"/>
              <a:t>abbr</a:t>
            </a:r>
            <a:r>
              <a:rPr lang="en-US" dirty="0"/>
              <a:t>&gt;CA&lt;/</a:t>
            </a:r>
            <a:r>
              <a:rPr lang="en-US" dirty="0" err="1"/>
              <a:t>abbr</a:t>
            </a:r>
            <a:r>
              <a:rPr lang="en-US" dirty="0"/>
              <a:t>&gt; for California)&lt;/p&gt;</a:t>
            </a:r>
          </a:p>
        </p:txBody>
      </p:sp>
    </p:spTree>
    <p:extLst>
      <p:ext uri="{BB962C8B-B14F-4D97-AF65-F5344CB8AC3E}">
        <p14:creationId xmlns:p14="http://schemas.microsoft.com/office/powerpoint/2010/main" val="380849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1295400"/>
            <a:ext cx="6432034" cy="461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41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Changes to Physical Style Tags in HTML5</a:t>
            </a:r>
          </a:p>
        </p:txBody>
      </p:sp>
      <p:sp>
        <p:nvSpPr>
          <p:cNvPr id="3" name="Content Placeholder 2"/>
          <p:cNvSpPr>
            <a:spLocks noGrp="1"/>
          </p:cNvSpPr>
          <p:nvPr>
            <p:ph idx="1"/>
          </p:nvPr>
        </p:nvSpPr>
        <p:spPr/>
        <p:txBody>
          <a:bodyPr>
            <a:normAutofit/>
          </a:bodyPr>
          <a:lstStyle/>
          <a:p>
            <a:pPr marL="0" indent="0">
              <a:buNone/>
            </a:pPr>
            <a:r>
              <a:rPr lang="en-US" sz="2800" dirty="0"/>
              <a:t>&lt;b&gt;		Text that is usually bold</a:t>
            </a:r>
          </a:p>
          <a:p>
            <a:pPr marL="0" indent="0">
              <a:buNone/>
            </a:pPr>
            <a:r>
              <a:rPr lang="en-US" sz="2800" dirty="0"/>
              <a:t>&lt;i&gt;		Text that is usually displayed as italic</a:t>
            </a:r>
          </a:p>
          <a:p>
            <a:pPr marL="0" indent="0">
              <a:buNone/>
            </a:pPr>
            <a:r>
              <a:rPr lang="en-US" sz="2800" dirty="0"/>
              <a:t>&lt;u&gt;		Text that is usually displayed as underlined</a:t>
            </a:r>
          </a:p>
          <a:p>
            <a:pPr marL="0" indent="0">
              <a:buNone/>
            </a:pPr>
            <a:r>
              <a:rPr lang="en-US" sz="2800" dirty="0"/>
              <a:t>&lt;small&gt; 	Text that displays as small print</a:t>
            </a:r>
          </a:p>
          <a:p>
            <a:pPr marL="0" indent="0">
              <a:buNone/>
            </a:pPr>
            <a:r>
              <a:rPr lang="en-US" sz="2800" dirty="0"/>
              <a:t>&lt;sub&gt;		Subscript</a:t>
            </a:r>
          </a:p>
          <a:p>
            <a:pPr marL="0" indent="0">
              <a:buNone/>
            </a:pPr>
            <a:r>
              <a:rPr lang="en-US" sz="2800" dirty="0"/>
              <a:t>&lt;sup&gt;		Superscript</a:t>
            </a:r>
          </a:p>
        </p:txBody>
      </p:sp>
    </p:spTree>
    <p:extLst>
      <p:ext uri="{BB962C8B-B14F-4D97-AF65-F5344CB8AC3E}">
        <p14:creationId xmlns:p14="http://schemas.microsoft.com/office/powerpoint/2010/main" val="400609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Formatting Using CSS</a:t>
            </a:r>
          </a:p>
        </p:txBody>
      </p:sp>
      <p:sp>
        <p:nvSpPr>
          <p:cNvPr id="3" name="Content Placeholder 2"/>
          <p:cNvSpPr>
            <a:spLocks noGrp="1"/>
          </p:cNvSpPr>
          <p:nvPr>
            <p:ph idx="1"/>
          </p:nvPr>
        </p:nvSpPr>
        <p:spPr/>
        <p:txBody>
          <a:bodyPr>
            <a:normAutofit/>
          </a:bodyPr>
          <a:lstStyle/>
          <a:p>
            <a:pPr marL="0" indent="0">
              <a:buNone/>
            </a:pPr>
            <a:r>
              <a:rPr lang="en-US" dirty="0"/>
              <a:t>&lt;p&gt;This is an example of the &lt;span&gt;usage of the span tag&lt;/span&gt;.&lt;/p&gt;</a:t>
            </a:r>
          </a:p>
          <a:p>
            <a:pPr marL="0" indent="0">
              <a:buNone/>
            </a:pPr>
            <a:endParaRPr lang="en-US" dirty="0"/>
          </a:p>
        </p:txBody>
      </p:sp>
    </p:spTree>
    <p:extLst>
      <p:ext uri="{BB962C8B-B14F-4D97-AF65-F5344CB8AC3E}">
        <p14:creationId xmlns:p14="http://schemas.microsoft.com/office/powerpoint/2010/main" val="51228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Text Decoration Property</a:t>
            </a:r>
          </a:p>
        </p:txBody>
      </p:sp>
      <p:sp>
        <p:nvSpPr>
          <p:cNvPr id="3" name="Content Placeholder 2"/>
          <p:cNvSpPr>
            <a:spLocks noGrp="1"/>
          </p:cNvSpPr>
          <p:nvPr>
            <p:ph idx="1"/>
          </p:nvPr>
        </p:nvSpPr>
        <p:spPr/>
        <p:txBody>
          <a:bodyPr>
            <a:normAutofit/>
          </a:bodyPr>
          <a:lstStyle/>
          <a:p>
            <a:pPr marL="0" indent="0">
              <a:buNone/>
            </a:pPr>
            <a:r>
              <a:rPr lang="en-US" sz="1800" dirty="0"/>
              <a:t>&lt;p&gt;Here is some &lt;span style="text-decoration: underline;"&gt;underlined text</a:t>
            </a:r>
          </a:p>
          <a:p>
            <a:pPr marL="0" indent="0">
              <a:buNone/>
            </a:pPr>
            <a:r>
              <a:rPr lang="en-US" sz="1800" dirty="0"/>
              <a:t>&lt;/span&gt;.&lt;/p&gt;</a:t>
            </a:r>
          </a:p>
          <a:p>
            <a:pPr marL="0" indent="0">
              <a:buNone/>
            </a:pPr>
            <a:r>
              <a:rPr lang="en-US" sz="1800" dirty="0"/>
              <a:t>&lt;p&gt;Here is some &lt;span style="text-decoration: </a:t>
            </a:r>
            <a:r>
              <a:rPr lang="en-US" sz="1800" dirty="0" err="1"/>
              <a:t>overline</a:t>
            </a:r>
            <a:r>
              <a:rPr lang="en-US" sz="1800" dirty="0"/>
              <a:t>;"&gt;</a:t>
            </a:r>
            <a:r>
              <a:rPr lang="en-US" sz="1800" dirty="0" err="1"/>
              <a:t>overlined</a:t>
            </a:r>
            <a:r>
              <a:rPr lang="en-US" sz="1800" dirty="0"/>
              <a:t> text&lt;/span&gt;.</a:t>
            </a:r>
          </a:p>
          <a:p>
            <a:pPr marL="0" indent="0">
              <a:buNone/>
            </a:pPr>
            <a:r>
              <a:rPr lang="en-US" sz="1800" dirty="0"/>
              <a:t>&lt;/p&gt;</a:t>
            </a:r>
          </a:p>
          <a:p>
            <a:pPr marL="0" indent="0">
              <a:buNone/>
            </a:pPr>
            <a:r>
              <a:rPr lang="en-US" sz="1800" dirty="0"/>
              <a:t>&lt;p&gt;Here is some &lt;span style="text-decoration: line-through;"&gt;line-through text</a:t>
            </a:r>
          </a:p>
          <a:p>
            <a:pPr marL="0" indent="0">
              <a:buNone/>
            </a:pPr>
            <a:r>
              <a:rPr lang="en-US" sz="1800" dirty="0"/>
              <a:t>&lt;/span&gt;.&lt;/p&gt;</a:t>
            </a:r>
          </a:p>
          <a:p>
            <a:pPr marL="0" indent="0">
              <a:buNone/>
            </a:pPr>
            <a:r>
              <a:rPr lang="en-US" sz="1800" dirty="0"/>
              <a:t>&lt;p&gt;Here is some &lt;span style="text-decoration: blink;"&gt;blinking text&lt;/span&gt;.&lt;/p&gt;</a:t>
            </a:r>
          </a:p>
          <a:p>
            <a:endParaRPr lang="en-US" dirty="0"/>
          </a:p>
        </p:txBody>
      </p:sp>
    </p:spTree>
    <p:extLst>
      <p:ext uri="{BB962C8B-B14F-4D97-AF65-F5344CB8AC3E}">
        <p14:creationId xmlns:p14="http://schemas.microsoft.com/office/powerpoint/2010/main" val="137821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Properties</a:t>
            </a:r>
          </a:p>
        </p:txBody>
      </p:sp>
      <p:sp>
        <p:nvSpPr>
          <p:cNvPr id="3" name="Content Placeholder 2"/>
          <p:cNvSpPr>
            <a:spLocks noGrp="1"/>
          </p:cNvSpPr>
          <p:nvPr>
            <p:ph idx="1"/>
          </p:nvPr>
        </p:nvSpPr>
        <p:spPr/>
        <p:txBody>
          <a:bodyPr>
            <a:normAutofit/>
          </a:bodyPr>
          <a:lstStyle/>
          <a:p>
            <a:pPr marL="0" indent="0">
              <a:buNone/>
            </a:pPr>
            <a:r>
              <a:rPr lang="en-US" sz="2000" dirty="0"/>
              <a:t>&lt;p&gt;Here's some &lt;span style="font-style: italic;"&gt;italicized text&lt;/span&gt;.&lt;/p&gt;</a:t>
            </a:r>
          </a:p>
          <a:p>
            <a:pPr marL="0" indent="0">
              <a:buNone/>
            </a:pPr>
            <a:r>
              <a:rPr lang="en-US" sz="2000" dirty="0"/>
              <a:t>&lt;p&gt;Here's some &lt;span style="font-style: oblique;"&gt;oblique text&lt;/span&gt;</a:t>
            </a:r>
          </a:p>
          <a:p>
            <a:pPr marL="0" indent="0">
              <a:buNone/>
            </a:pPr>
            <a:r>
              <a:rPr lang="en-US" sz="2000" dirty="0"/>
              <a:t>(which may look like regular italics in your browser).&lt;/p&gt;</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20" y="2839029"/>
            <a:ext cx="4572000" cy="392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22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HTML Is (And What It Isn’t)</a:t>
            </a:r>
          </a:p>
        </p:txBody>
      </p:sp>
      <p:sp>
        <p:nvSpPr>
          <p:cNvPr id="3" name="Content Placeholder 2"/>
          <p:cNvSpPr>
            <a:spLocks noGrp="1"/>
          </p:cNvSpPr>
          <p:nvPr>
            <p:ph idx="1"/>
          </p:nvPr>
        </p:nvSpPr>
        <p:spPr/>
        <p:txBody>
          <a:bodyPr>
            <a:normAutofit lnSpcReduction="10000"/>
          </a:bodyPr>
          <a:lstStyle/>
          <a:p>
            <a:pPr marL="0" indent="0">
              <a:buNone/>
            </a:pPr>
            <a:r>
              <a:rPr lang="en-US" b="1" dirty="0"/>
              <a:t>HTML Does Not Describe Page Layout</a:t>
            </a:r>
          </a:p>
          <a:p>
            <a:pPr marL="0" indent="0">
              <a:buNone/>
            </a:pPr>
            <a:endParaRPr lang="en-US" dirty="0"/>
          </a:p>
          <a:p>
            <a:pPr marL="0" indent="0">
              <a:buNone/>
            </a:pPr>
            <a:r>
              <a:rPr lang="en-US" dirty="0"/>
              <a:t>HTML doesn’t go this far. For the most part, the HTML specification doesn’t say anything about how a page looks when it’s viewed. HTML tags just indicate that an element </a:t>
            </a:r>
            <a:r>
              <a:rPr lang="en-US" dirty="0" err="1"/>
              <a:t>isa</a:t>
            </a:r>
            <a:r>
              <a:rPr lang="en-US" dirty="0"/>
              <a:t> heading or a list; they say nothing about how that heading or list is to be formatted.</a:t>
            </a:r>
          </a:p>
          <a:p>
            <a:pPr marL="0" indent="0">
              <a:buNone/>
            </a:pPr>
            <a:r>
              <a:rPr lang="en-US" dirty="0"/>
              <a:t>The only thing you have to worry about is marking which section is supposed to be a heading, not how that heading should look.</a:t>
            </a:r>
          </a:p>
        </p:txBody>
      </p:sp>
    </p:spTree>
    <p:extLst>
      <p:ext uri="{BB962C8B-B14F-4D97-AF65-F5344CB8AC3E}">
        <p14:creationId xmlns:p14="http://schemas.microsoft.com/office/powerpoint/2010/main" val="3855048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&lt;pre&gt; Tag</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01800"/>
            <a:ext cx="374442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13" b="14403"/>
          <a:stretch/>
        </p:blipFill>
        <p:spPr bwMode="auto">
          <a:xfrm>
            <a:off x="4267200" y="2849880"/>
            <a:ext cx="3957319"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848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Horizontal Rules (or Thematic Breaks)</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93" y="1722404"/>
            <a:ext cx="5714999" cy="265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809997"/>
            <a:ext cx="450061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213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Break</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4" y="1524000"/>
            <a:ext cx="541949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347" y="3692869"/>
            <a:ext cx="4419600" cy="303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77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Addresses</a:t>
            </a:r>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279"/>
          <a:stretch/>
        </p:blipFill>
        <p:spPr bwMode="auto">
          <a:xfrm>
            <a:off x="685800" y="1595120"/>
            <a:ext cx="8031604" cy="1590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186112"/>
            <a:ext cx="4712433"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682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3124200" cy="387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713" y="3419475"/>
            <a:ext cx="28575" cy="1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61160"/>
            <a:ext cx="40386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462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 and Font Sizes</a:t>
            </a:r>
          </a:p>
        </p:txBody>
      </p:sp>
      <p:sp>
        <p:nvSpPr>
          <p:cNvPr id="3" name="Content Placeholder 2"/>
          <p:cNvSpPr>
            <a:spLocks noGrp="1"/>
          </p:cNvSpPr>
          <p:nvPr>
            <p:ph idx="1"/>
          </p:nvPr>
        </p:nvSpPr>
        <p:spPr/>
        <p:txBody>
          <a:bodyPr>
            <a:normAutofit/>
          </a:bodyPr>
          <a:lstStyle/>
          <a:p>
            <a:pPr marL="0" indent="0">
              <a:buNone/>
            </a:pPr>
            <a:r>
              <a:rPr lang="en-US" sz="2400" dirty="0"/>
              <a:t>&lt;p style="font-family: Verdana, Trebuchet, Arial, sans-serif;"&gt;</a:t>
            </a:r>
          </a:p>
          <a:p>
            <a:pPr marL="0" indent="0">
              <a:buNone/>
            </a:pPr>
            <a:r>
              <a:rPr lang="en-US" sz="2400" dirty="0"/>
              <a:t>This is sans-serif text.&lt;/p&gt;</a:t>
            </a:r>
          </a:p>
          <a:p>
            <a:pPr marL="0" indent="0">
              <a:buNone/>
            </a:pPr>
            <a:r>
              <a:rPr lang="en-US" sz="2400" dirty="0"/>
              <a:t>&lt;p style="font-family: ‘Courier New', </a:t>
            </a:r>
            <a:r>
              <a:rPr lang="en-US" sz="2400" dirty="0" err="1"/>
              <a:t>monospace</a:t>
            </a:r>
            <a:r>
              <a:rPr lang="en-US" sz="2400" dirty="0"/>
              <a:t>;"&gt;This is</a:t>
            </a:r>
          </a:p>
          <a:p>
            <a:pPr marL="0" indent="0">
              <a:buNone/>
            </a:pPr>
            <a:r>
              <a:rPr lang="en-US" sz="2400" dirty="0" err="1"/>
              <a:t>monospace</a:t>
            </a:r>
            <a:r>
              <a:rPr lang="en-US" sz="2400" dirty="0"/>
              <a:t> text.&lt;/p&gt;</a:t>
            </a:r>
          </a:p>
          <a:p>
            <a:pPr marL="0" indent="0">
              <a:buNone/>
            </a:pPr>
            <a:r>
              <a:rPr lang="en-US" sz="2400" dirty="0"/>
              <a:t>&lt;p style="font-family: Georgia;"&gt;This text will appear in the</a:t>
            </a:r>
          </a:p>
          <a:p>
            <a:pPr marL="0" indent="0">
              <a:buNone/>
            </a:pPr>
            <a:r>
              <a:rPr lang="en-US" sz="2400" dirty="0"/>
              <a:t>Georgia font, or, if that font is not installed, the browser's</a:t>
            </a:r>
          </a:p>
          <a:p>
            <a:pPr marL="0" indent="0">
              <a:buNone/>
            </a:pPr>
            <a:r>
              <a:rPr lang="en-US" sz="2400" dirty="0"/>
              <a:t>default font.&lt;/p&gt;</a:t>
            </a:r>
          </a:p>
        </p:txBody>
      </p:sp>
    </p:spTree>
    <p:extLst>
      <p:ext uri="{BB962C8B-B14F-4D97-AF65-F5344CB8AC3E}">
        <p14:creationId xmlns:p14="http://schemas.microsoft.com/office/powerpoint/2010/main" val="2904828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CSS to Style a Site</a:t>
            </a:r>
          </a:p>
        </p:txBody>
      </p:sp>
      <p:sp>
        <p:nvSpPr>
          <p:cNvPr id="3" name="Content Placeholder 2"/>
          <p:cNvSpPr>
            <a:spLocks noGrp="1"/>
          </p:cNvSpPr>
          <p:nvPr>
            <p:ph idx="1"/>
          </p:nvPr>
        </p:nvSpPr>
        <p:spPr/>
        <p:txBody>
          <a:bodyPr>
            <a:normAutofit/>
          </a:bodyPr>
          <a:lstStyle/>
          <a:p>
            <a:pPr marL="0" indent="0">
              <a:buNone/>
            </a:pPr>
            <a:r>
              <a:rPr lang="en-US" dirty="0"/>
              <a:t>	In the    past few lessons, I’ve discussed how to lay out web pages using</a:t>
            </a:r>
          </a:p>
          <a:p>
            <a:pPr marL="0" indent="0">
              <a:buNone/>
            </a:pPr>
            <a:r>
              <a:rPr lang="en-US" dirty="0"/>
              <a:t>Hypertext Markup Language (HTML) tags. In this lesson, I describe how you can create complex pages using Cascading Style Sheets (CSS). You’ve already learned about the advantages CSS can provide for formatting smaller snippets of text. In this lesson, you’ll learn how to use CSS to control the appearance of an entire page.</a:t>
            </a:r>
          </a:p>
        </p:txBody>
      </p:sp>
    </p:spTree>
    <p:extLst>
      <p:ext uri="{BB962C8B-B14F-4D97-AF65-F5344CB8AC3E}">
        <p14:creationId xmlns:p14="http://schemas.microsoft.com/office/powerpoint/2010/main" val="73849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Page-Level Styles</a:t>
            </a:r>
          </a:p>
        </p:txBody>
      </p:sp>
      <p:sp>
        <p:nvSpPr>
          <p:cNvPr id="3" name="Content Placeholder 2"/>
          <p:cNvSpPr>
            <a:spLocks noGrp="1"/>
          </p:cNvSpPr>
          <p:nvPr>
            <p:ph idx="1"/>
          </p:nvPr>
        </p:nvSpPr>
        <p:spPr/>
        <p:txBody>
          <a:bodyPr>
            <a:normAutofit/>
          </a:bodyPr>
          <a:lstStyle/>
          <a:p>
            <a:pPr marL="0" indent="0">
              <a:buNone/>
            </a:pPr>
            <a:r>
              <a:rPr lang="en-US" dirty="0"/>
              <a:t>&lt;style type="text/</a:t>
            </a:r>
            <a:r>
              <a:rPr lang="en-US" dirty="0" err="1"/>
              <a:t>css</a:t>
            </a:r>
            <a:r>
              <a:rPr lang="en-US" dirty="0"/>
              <a:t>"&gt;</a:t>
            </a:r>
          </a:p>
          <a:p>
            <a:pPr marL="0" indent="0">
              <a:buNone/>
            </a:pPr>
            <a:r>
              <a:rPr lang="en-US" dirty="0"/>
              <a:t>h1 { font-size: x-large; font-weight: bold; }</a:t>
            </a:r>
          </a:p>
          <a:p>
            <a:pPr marL="0" indent="0">
              <a:buNone/>
            </a:pPr>
            <a:r>
              <a:rPr lang="en-US" dirty="0"/>
              <a:t>h2 { font-size: large; font-weight: bold; }</a:t>
            </a:r>
          </a:p>
          <a:p>
            <a:pPr marL="0" indent="0">
              <a:buNone/>
            </a:pPr>
            <a:r>
              <a:rPr lang="en-US" dirty="0"/>
              <a:t>&lt;/style&gt;</a:t>
            </a:r>
          </a:p>
          <a:p>
            <a:pPr marL="0" indent="0">
              <a:buNone/>
            </a:pPr>
            <a:endParaRPr lang="en-US" dirty="0"/>
          </a:p>
          <a:p>
            <a:pPr marL="0" indent="0">
              <a:buNone/>
            </a:pPr>
            <a:r>
              <a:rPr lang="en-US" sz="2600" dirty="0"/>
              <a:t>&lt;link </a:t>
            </a:r>
            <a:r>
              <a:rPr lang="en-US" sz="2600" dirty="0" err="1"/>
              <a:t>rel</a:t>
            </a:r>
            <a:r>
              <a:rPr lang="en-US" sz="2600" dirty="0"/>
              <a:t>="</a:t>
            </a:r>
            <a:r>
              <a:rPr lang="en-US" sz="2600" dirty="0" err="1"/>
              <a:t>stylesheet</a:t>
            </a:r>
            <a:r>
              <a:rPr lang="en-US" sz="2600" dirty="0"/>
              <a:t>" </a:t>
            </a:r>
            <a:r>
              <a:rPr lang="en-US" sz="2600" dirty="0" err="1"/>
              <a:t>href</a:t>
            </a:r>
            <a:r>
              <a:rPr lang="en-US" sz="2600" dirty="0"/>
              <a:t>="styles.css" type="text/</a:t>
            </a:r>
            <a:r>
              <a:rPr lang="en-US" sz="2600" dirty="0" err="1"/>
              <a:t>css</a:t>
            </a:r>
            <a:r>
              <a:rPr lang="en-US" sz="2600" dirty="0"/>
              <a:t>" &gt;</a:t>
            </a:r>
          </a:p>
          <a:p>
            <a:pPr marL="0" indent="0">
              <a:buNone/>
            </a:pPr>
            <a:endParaRPr lang="en-US" dirty="0"/>
          </a:p>
          <a:p>
            <a:pPr marL="0" indent="0">
              <a:buNone/>
            </a:pPr>
            <a:r>
              <a:rPr lang="en-US" sz="2800" b="1" dirty="0"/>
              <a:t>selector { property1: value1; property2: value2; .. }</a:t>
            </a:r>
          </a:p>
        </p:txBody>
      </p:sp>
    </p:spTree>
    <p:extLst>
      <p:ext uri="{BB962C8B-B14F-4D97-AF65-F5344CB8AC3E}">
        <p14:creationId xmlns:p14="http://schemas.microsoft.com/office/powerpoint/2010/main" val="3312025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Selectors</a:t>
            </a:r>
          </a:p>
        </p:txBody>
      </p:sp>
      <p:sp>
        <p:nvSpPr>
          <p:cNvPr id="3" name="Content Placeholder 2"/>
          <p:cNvSpPr>
            <a:spLocks noGrp="1"/>
          </p:cNvSpPr>
          <p:nvPr>
            <p:ph idx="1"/>
          </p:nvPr>
        </p:nvSpPr>
        <p:spPr/>
        <p:txBody>
          <a:bodyPr/>
          <a:lstStyle/>
          <a:p>
            <a:pPr marL="0" indent="0">
              <a:buNone/>
            </a:pPr>
            <a:r>
              <a:rPr lang="en-US" dirty="0"/>
              <a:t>p, </a:t>
            </a:r>
            <a:r>
              <a:rPr lang="en-US" dirty="0" err="1"/>
              <a:t>ol</a:t>
            </a:r>
            <a:r>
              <a:rPr lang="en-US" dirty="0"/>
              <a:t>, </a:t>
            </a:r>
            <a:r>
              <a:rPr lang="en-US" dirty="0" err="1"/>
              <a:t>ul</a:t>
            </a:r>
            <a:r>
              <a:rPr lang="en-US" dirty="0"/>
              <a:t> { color: blue; }</a:t>
            </a:r>
          </a:p>
          <a:p>
            <a:pPr marL="0" indent="0">
              <a:buNone/>
            </a:pPr>
            <a:endParaRPr lang="en-US" dirty="0"/>
          </a:p>
          <a:p>
            <a:pPr marL="0" indent="0">
              <a:buNone/>
            </a:pPr>
            <a:r>
              <a:rPr lang="en-US" b="1" dirty="0"/>
              <a:t>OR</a:t>
            </a:r>
          </a:p>
          <a:p>
            <a:pPr marL="0" indent="0">
              <a:buNone/>
            </a:pPr>
            <a:endParaRPr lang="en-US" dirty="0"/>
          </a:p>
          <a:p>
            <a:pPr marL="0" indent="0">
              <a:buNone/>
            </a:pPr>
            <a:r>
              <a:rPr lang="en-US" dirty="0"/>
              <a:t>p { color: blue; }</a:t>
            </a:r>
          </a:p>
          <a:p>
            <a:pPr marL="0" indent="0">
              <a:buNone/>
            </a:pPr>
            <a:r>
              <a:rPr lang="en-US" dirty="0" err="1"/>
              <a:t>ol</a:t>
            </a:r>
            <a:r>
              <a:rPr lang="en-US" dirty="0"/>
              <a:t> { color: blue; }</a:t>
            </a:r>
          </a:p>
          <a:p>
            <a:pPr marL="0" indent="0">
              <a:buNone/>
            </a:pPr>
            <a:r>
              <a:rPr lang="en-US" dirty="0" err="1"/>
              <a:t>ul</a:t>
            </a:r>
            <a:r>
              <a:rPr lang="en-US" dirty="0"/>
              <a:t> { color: blue; }</a:t>
            </a:r>
          </a:p>
        </p:txBody>
      </p:sp>
    </p:spTree>
    <p:extLst>
      <p:ext uri="{BB962C8B-B14F-4D97-AF65-F5344CB8AC3E}">
        <p14:creationId xmlns:p14="http://schemas.microsoft.com/office/powerpoint/2010/main" val="925686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Selectors</a:t>
            </a:r>
          </a:p>
        </p:txBody>
      </p:sp>
      <p:sp>
        <p:nvSpPr>
          <p:cNvPr id="3" name="Content Placeholder 2"/>
          <p:cNvSpPr>
            <a:spLocks noGrp="1"/>
          </p:cNvSpPr>
          <p:nvPr>
            <p:ph idx="1"/>
          </p:nvPr>
        </p:nvSpPr>
        <p:spPr/>
        <p:txBody>
          <a:bodyPr/>
          <a:lstStyle/>
          <a:p>
            <a:pPr marL="0" indent="0">
              <a:buNone/>
            </a:pPr>
            <a:r>
              <a:rPr lang="en-US" dirty="0"/>
              <a:t>p cite { font-style: italic; font-weight: normal; }</a:t>
            </a:r>
          </a:p>
          <a:p>
            <a:pPr marL="0" indent="0">
              <a:buNone/>
            </a:pPr>
            <a:r>
              <a:rPr lang="en-US" dirty="0"/>
              <a:t>li cite { font-style: normal; font-weight: bold; }</a:t>
            </a:r>
          </a:p>
          <a:p>
            <a:pPr marL="0" indent="0">
              <a:buNone/>
            </a:pPr>
            <a:endParaRPr lang="en-US" dirty="0"/>
          </a:p>
          <a:p>
            <a:pPr marL="0" indent="0">
              <a:buNone/>
            </a:pPr>
            <a:r>
              <a:rPr lang="en-US" b="1" dirty="0"/>
              <a:t>Attribute Selectors</a:t>
            </a:r>
          </a:p>
          <a:p>
            <a:pPr marL="0" indent="0">
              <a:buNone/>
            </a:pPr>
            <a:r>
              <a:rPr lang="en-US" dirty="0"/>
              <a:t>p[class="highlight"] { font-weight: bold; }</a:t>
            </a:r>
          </a:p>
        </p:txBody>
      </p:sp>
    </p:spTree>
    <p:extLst>
      <p:ext uri="{BB962C8B-B14F-4D97-AF65-F5344CB8AC3E}">
        <p14:creationId xmlns:p14="http://schemas.microsoft.com/office/powerpoint/2010/main" val="164562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 This Way</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676400"/>
            <a:ext cx="72294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449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IDs</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chemeClr val="accent6">
                    <a:lumMod val="50000"/>
                  </a:schemeClr>
                </a:solidFill>
              </a:rPr>
              <a:t>CLASS</a:t>
            </a:r>
          </a:p>
          <a:p>
            <a:pPr marL="0" indent="0">
              <a:buNone/>
            </a:pPr>
            <a:r>
              <a:rPr lang="en-US" dirty="0"/>
              <a:t>&lt;div class="</a:t>
            </a:r>
            <a:r>
              <a:rPr lang="en-US" dirty="0" err="1"/>
              <a:t>imprtnt</a:t>
            </a:r>
            <a:r>
              <a:rPr lang="en-US" dirty="0"/>
              <a:t>"&gt;Some text.&lt;/div&gt;</a:t>
            </a:r>
          </a:p>
          <a:p>
            <a:pPr marL="0" indent="0">
              <a:buNone/>
            </a:pPr>
            <a:r>
              <a:rPr lang="en-US" b="1" dirty="0"/>
              <a:t>CSS</a:t>
            </a:r>
          </a:p>
          <a:p>
            <a:pPr marL="0" indent="0">
              <a:buNone/>
            </a:pPr>
            <a:r>
              <a:rPr lang="en-US" dirty="0"/>
              <a:t>.</a:t>
            </a:r>
            <a:r>
              <a:rPr lang="en-US" dirty="0" err="1"/>
              <a:t>imprtnt</a:t>
            </a:r>
            <a:r>
              <a:rPr lang="en-US" dirty="0"/>
              <a:t> { color: red; font-weight: bold; }</a:t>
            </a:r>
          </a:p>
          <a:p>
            <a:pPr marL="0" indent="0">
              <a:buNone/>
            </a:pPr>
            <a:endParaRPr lang="en-US" dirty="0"/>
          </a:p>
          <a:p>
            <a:pPr marL="0" indent="0">
              <a:buNone/>
            </a:pPr>
            <a:r>
              <a:rPr lang="en-US" b="1" dirty="0">
                <a:solidFill>
                  <a:schemeClr val="accent6">
                    <a:lumMod val="50000"/>
                  </a:schemeClr>
                </a:solidFill>
              </a:rPr>
              <a:t>ID</a:t>
            </a:r>
          </a:p>
          <a:p>
            <a:pPr marL="0" indent="0">
              <a:buNone/>
            </a:pPr>
            <a:r>
              <a:rPr lang="en-US" dirty="0"/>
              <a:t>&lt;div id="footer"&gt;Copyright 2010, Example Industries.</a:t>
            </a:r>
          </a:p>
          <a:p>
            <a:pPr marL="0" indent="0">
              <a:buNone/>
            </a:pPr>
            <a:r>
              <a:rPr lang="en-US" dirty="0"/>
              <a:t>&lt;/div&gt;</a:t>
            </a:r>
          </a:p>
          <a:p>
            <a:pPr marL="0" indent="0">
              <a:buNone/>
            </a:pPr>
            <a:r>
              <a:rPr lang="en-US" b="1" dirty="0"/>
              <a:t>CSS</a:t>
            </a:r>
          </a:p>
          <a:p>
            <a:pPr marL="0" indent="0">
              <a:buNone/>
            </a:pPr>
            <a:r>
              <a:rPr lang="en-US" dirty="0"/>
              <a:t>#footer { font-size: small; }</a:t>
            </a:r>
          </a:p>
        </p:txBody>
      </p:sp>
    </p:spTree>
    <p:extLst>
      <p:ext uri="{BB962C8B-B14F-4D97-AF65-F5344CB8AC3E}">
        <p14:creationId xmlns:p14="http://schemas.microsoft.com/office/powerpoint/2010/main" val="823657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a:t>
            </a:r>
          </a:p>
        </p:txBody>
      </p:sp>
      <p:sp>
        <p:nvSpPr>
          <p:cNvPr id="3" name="Content Placeholder 2"/>
          <p:cNvSpPr>
            <a:spLocks noGrp="1"/>
          </p:cNvSpPr>
          <p:nvPr>
            <p:ph idx="1"/>
          </p:nvPr>
        </p:nvSpPr>
        <p:spPr/>
        <p:txBody>
          <a:bodyPr>
            <a:normAutofit/>
          </a:bodyPr>
          <a:lstStyle/>
          <a:p>
            <a:pPr marL="0" indent="0">
              <a:buNone/>
            </a:pPr>
            <a:r>
              <a:rPr lang="en-US" sz="2800" dirty="0"/>
              <a:t>body { font-size: 200%; }</a:t>
            </a:r>
          </a:p>
          <a:p>
            <a:pPr marL="0" indent="0">
              <a:buNone/>
            </a:pPr>
            <a:r>
              <a:rPr lang="en-US" sz="2800" dirty="0"/>
              <a:t>div { font-size: 80%; }</a:t>
            </a:r>
          </a:p>
          <a:p>
            <a:pPr marL="0" indent="0">
              <a:buNone/>
            </a:pPr>
            <a:r>
              <a:rPr lang="en-US" sz="2800" dirty="0"/>
              <a:t>p { font-size: 80%; }</a:t>
            </a:r>
          </a:p>
          <a:p>
            <a:pPr marL="0" indent="0">
              <a:buNone/>
            </a:pPr>
            <a:r>
              <a:rPr lang="en-US" sz="2800" dirty="0" err="1"/>
              <a:t>span.smaller</a:t>
            </a:r>
            <a:r>
              <a:rPr lang="en-US" sz="2800" dirty="0"/>
              <a:t> { font-size: 80%; font-weight: bold; }</a:t>
            </a:r>
          </a:p>
          <a:p>
            <a:pPr marL="0" indent="0">
              <a:buNone/>
            </a:pPr>
            <a:r>
              <a:rPr lang="en-US" sz="2800" dirty="0"/>
              <a:t>#smallest { font-size: 80%; font-weight: normal; }</a:t>
            </a:r>
          </a:p>
        </p:txBody>
      </p:sp>
    </p:spTree>
    <p:extLst>
      <p:ext uri="{BB962C8B-B14F-4D97-AF65-F5344CB8AC3E}">
        <p14:creationId xmlns:p14="http://schemas.microsoft.com/office/powerpoint/2010/main" val="516850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0" indent="0">
              <a:buNone/>
            </a:pPr>
            <a:r>
              <a:rPr lang="en-US" sz="1800" dirty="0"/>
              <a:t>&lt;div&gt;</a:t>
            </a:r>
          </a:p>
          <a:p>
            <a:pPr marL="0" indent="0">
              <a:buNone/>
            </a:pPr>
            <a:r>
              <a:rPr lang="en-US" sz="1800" dirty="0"/>
              <a:t>  This text is in a div but not in a paragraph.</a:t>
            </a:r>
          </a:p>
          <a:p>
            <a:pPr marL="0" indent="0">
              <a:buNone/>
            </a:pPr>
            <a:r>
              <a:rPr lang="en-US" sz="1800" dirty="0"/>
              <a:t>&lt;p&gt;This test is in a paragraph.&lt;/p&gt;</a:t>
            </a:r>
          </a:p>
          <a:p>
            <a:pPr marL="0" indent="0">
              <a:buNone/>
            </a:pPr>
            <a:r>
              <a:rPr lang="en-US" sz="1800" dirty="0"/>
              <a:t>  &lt;p&gt;&lt;span class="smaller"&gt;This is in a span with the class "smaller"</a:t>
            </a:r>
          </a:p>
          <a:p>
            <a:pPr marL="0" indent="0">
              <a:buNone/>
            </a:pPr>
            <a:r>
              <a:rPr lang="en-US" sz="1800" dirty="0"/>
              <a:t>inside a paragraph.&lt;/span&gt;&lt;/p&gt;</a:t>
            </a:r>
          </a:p>
          <a:p>
            <a:pPr marL="0" indent="0">
              <a:buNone/>
            </a:pPr>
            <a:r>
              <a:rPr lang="en-US" sz="1800" dirty="0"/>
              <a:t> &lt;p&gt;&lt;span class="smaller"&gt;&lt;span id="smallest"&gt;This text is in a</a:t>
            </a:r>
          </a:p>
          <a:p>
            <a:pPr marL="0" indent="0">
              <a:buNone/>
            </a:pPr>
            <a:r>
              <a:rPr lang="en-US" sz="1800" dirty="0"/>
              <a:t>span with the ID "smallest".&lt;/span&gt;&lt;/span&gt;&lt;/p&gt;</a:t>
            </a:r>
          </a:p>
          <a:p>
            <a:pPr marL="0" indent="0">
              <a:buNone/>
            </a:pPr>
            <a:r>
              <a:rPr lang="en-US" sz="1800" dirty="0"/>
              <a:t>&lt;/div&gt;</a:t>
            </a: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038600"/>
            <a:ext cx="4596355" cy="259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043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 of Measure</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6960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787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Hexadecimal shorthand</a:t>
            </a:r>
            <a:r>
              <a:rPr lang="en-US" dirty="0"/>
              <a:t>—A</a:t>
            </a:r>
            <a:r>
              <a:rPr lang="en-US" b="1" dirty="0"/>
              <a:t> </a:t>
            </a:r>
            <a:r>
              <a:rPr lang="en-US" dirty="0"/>
              <a:t>three-character string that comprises three </a:t>
            </a:r>
            <a:r>
              <a:rPr lang="en-US" dirty="0" err="1"/>
              <a:t>singledigit</a:t>
            </a:r>
            <a:r>
              <a:rPr lang="en-US" dirty="0"/>
              <a:t> hexadecimal numbers that are duplicated to represent the intensity of red, green, and blue on a scale of 00 to FF (255 in decimal) </a:t>
            </a:r>
          </a:p>
          <a:p>
            <a:pPr marL="0" indent="0">
              <a:buNone/>
            </a:pPr>
            <a:r>
              <a:rPr lang="en-US" b="1" dirty="0"/>
              <a:t>RGB</a:t>
            </a:r>
            <a:r>
              <a:rPr lang="en-US" dirty="0"/>
              <a:t>—Three percentages representing the intensity of red, green, and blue</a:t>
            </a:r>
          </a:p>
          <a:p>
            <a:pPr marL="0" indent="0">
              <a:buNone/>
            </a:pPr>
            <a:r>
              <a:rPr lang="en-US" b="1" dirty="0"/>
              <a:t>RGB</a:t>
            </a:r>
            <a:r>
              <a:rPr lang="en-US" dirty="0"/>
              <a:t>—Three decimal numbers representing the intensity of red, green, and blue on a scale of 0 to 255</a:t>
            </a:r>
          </a:p>
          <a:p>
            <a:pPr marL="0" indent="0">
              <a:buNone/>
            </a:pPr>
            <a:r>
              <a:rPr lang="en-US" b="1" dirty="0"/>
              <a:t>HSL</a:t>
            </a:r>
            <a:r>
              <a:rPr lang="en-US" dirty="0"/>
              <a:t>—Three numbers representing the hue (from 0 to 360 degrees), saturation percentage, and lightness percentage</a:t>
            </a:r>
          </a:p>
          <a:p>
            <a:pPr marL="0" indent="0">
              <a:buNone/>
            </a:pPr>
            <a:r>
              <a:rPr lang="en-US" b="1" dirty="0"/>
              <a:t>Transparency or alpha channel</a:t>
            </a:r>
            <a:r>
              <a:rPr lang="en-US" dirty="0"/>
              <a:t>—Add a fourth number to the RGB and HSL colors that ranges from 0 to 1 to specify the opacity</a:t>
            </a:r>
          </a:p>
        </p:txBody>
      </p:sp>
    </p:spTree>
    <p:extLst>
      <p:ext uri="{BB962C8B-B14F-4D97-AF65-F5344CB8AC3E}">
        <p14:creationId xmlns:p14="http://schemas.microsoft.com/office/powerpoint/2010/main" val="1115265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Colors</a:t>
            </a:r>
          </a:p>
        </p:txBody>
      </p:sp>
      <p:sp>
        <p:nvSpPr>
          <p:cNvPr id="3" name="Content Placeholder 2"/>
          <p:cNvSpPr>
            <a:spLocks noGrp="1"/>
          </p:cNvSpPr>
          <p:nvPr>
            <p:ph idx="1"/>
          </p:nvPr>
        </p:nvSpPr>
        <p:spPr/>
        <p:txBody>
          <a:bodyPr/>
          <a:lstStyle/>
          <a:p>
            <a:pPr marL="0" indent="0">
              <a:buNone/>
            </a:pPr>
            <a:r>
              <a:rPr lang="en-US" sz="2000" dirty="0"/>
              <a:t>black 	</a:t>
            </a:r>
            <a:r>
              <a:rPr lang="en-US" sz="2000" dirty="0" err="1"/>
              <a:t>rgb</a:t>
            </a:r>
            <a:r>
              <a:rPr lang="en-US" sz="2000" dirty="0"/>
              <a:t>(0,0,0) 	000000 	</a:t>
            </a:r>
            <a:r>
              <a:rPr lang="en-US" sz="2000" dirty="0" err="1"/>
              <a:t>hsl</a:t>
            </a:r>
            <a:r>
              <a:rPr lang="en-US" sz="2000" dirty="0"/>
              <a:t>(0,0,0)</a:t>
            </a:r>
          </a:p>
          <a:p>
            <a:pPr marL="0" indent="0">
              <a:buNone/>
            </a:pPr>
            <a:r>
              <a:rPr lang="en-US" sz="2000" dirty="0"/>
              <a:t>white 	</a:t>
            </a:r>
            <a:r>
              <a:rPr lang="en-US" sz="2000" dirty="0" err="1"/>
              <a:t>rgb</a:t>
            </a:r>
            <a:r>
              <a:rPr lang="en-US" sz="2000" dirty="0"/>
              <a:t>(255,255,255)	FFFFFF 	</a:t>
            </a:r>
            <a:r>
              <a:rPr lang="en-US" sz="2000" dirty="0" err="1"/>
              <a:t>hsl</a:t>
            </a:r>
            <a:r>
              <a:rPr lang="en-US" sz="2000" dirty="0"/>
              <a:t>(0,0,100)</a:t>
            </a:r>
          </a:p>
          <a:p>
            <a:pPr marL="0" indent="0">
              <a:buNone/>
            </a:pPr>
            <a:r>
              <a:rPr lang="en-US" sz="2000" dirty="0"/>
              <a:t>red 	</a:t>
            </a:r>
            <a:r>
              <a:rPr lang="en-US" sz="2000" dirty="0" err="1"/>
              <a:t>rgb</a:t>
            </a:r>
            <a:r>
              <a:rPr lang="en-US" sz="2000" dirty="0"/>
              <a:t>(255,0,0) 	FF0000 	</a:t>
            </a:r>
            <a:r>
              <a:rPr lang="en-US" sz="2000" dirty="0" err="1"/>
              <a:t>hsl</a:t>
            </a:r>
            <a:r>
              <a:rPr lang="en-US" sz="2000" dirty="0"/>
              <a:t>(0,100,50)</a:t>
            </a:r>
          </a:p>
          <a:p>
            <a:pPr marL="0" indent="0">
              <a:buNone/>
            </a:pPr>
            <a:r>
              <a:rPr lang="en-US" sz="2000" dirty="0"/>
              <a:t>yellow 	</a:t>
            </a:r>
            <a:r>
              <a:rPr lang="en-US" sz="2000" dirty="0" err="1"/>
              <a:t>rgb</a:t>
            </a:r>
            <a:r>
              <a:rPr lang="en-US" sz="2000" dirty="0"/>
              <a:t>(255,255,0) 	FFFF00 	</a:t>
            </a:r>
            <a:r>
              <a:rPr lang="en-US" sz="2000" dirty="0" err="1"/>
              <a:t>hsl</a:t>
            </a:r>
            <a:r>
              <a:rPr lang="en-US" sz="2000" dirty="0"/>
              <a:t>(60,100,50)</a:t>
            </a:r>
          </a:p>
          <a:p>
            <a:pPr marL="0" indent="0">
              <a:buNone/>
            </a:pPr>
            <a:r>
              <a:rPr lang="en-US" sz="2000" dirty="0"/>
              <a:t>coral 	</a:t>
            </a:r>
            <a:r>
              <a:rPr lang="en-US" sz="2000" dirty="0" err="1"/>
              <a:t>rgb</a:t>
            </a:r>
            <a:r>
              <a:rPr lang="en-US" sz="2000" dirty="0"/>
              <a:t>(255,127,80) 	FF7F50 	</a:t>
            </a:r>
            <a:r>
              <a:rPr lang="en-US" sz="2000" dirty="0" err="1"/>
              <a:t>hsl</a:t>
            </a:r>
            <a:r>
              <a:rPr lang="en-US" sz="2000" dirty="0"/>
              <a:t>(16,100,66)</a:t>
            </a:r>
          </a:p>
          <a:p>
            <a:pPr marL="0" indent="0">
              <a:buNone/>
            </a:pPr>
            <a:endParaRPr lang="en-US" dirty="0"/>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429000"/>
            <a:ext cx="4495800" cy="322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748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29697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67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Metrics view in the Chrome</a:t>
            </a:r>
            <a:br>
              <a:rPr lang="en-US" dirty="0"/>
            </a:br>
            <a:r>
              <a:rPr lang="en-US" dirty="0"/>
              <a:t>Developer Tools.</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629400" cy="383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00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t>
            </a:r>
            <a:r>
              <a:rPr lang="en-US" dirty="0" err="1"/>
              <a:t>img</a:t>
            </a:r>
            <a:r>
              <a:rPr lang="en-US" dirty="0"/>
              <a:t>&gt; Tag</a:t>
            </a:r>
          </a:p>
        </p:txBody>
      </p:sp>
      <p:sp>
        <p:nvSpPr>
          <p:cNvPr id="3" name="Content Placeholder 2"/>
          <p:cNvSpPr>
            <a:spLocks noGrp="1"/>
          </p:cNvSpPr>
          <p:nvPr>
            <p:ph idx="1"/>
          </p:nvPr>
        </p:nvSpPr>
        <p:spPr/>
        <p:txBody>
          <a:bodyPr>
            <a:normAutofit/>
          </a:bodyPr>
          <a:lstStyle/>
          <a:p>
            <a:pPr marL="0" indent="0">
              <a:buNone/>
            </a:pPr>
            <a:r>
              <a:rPr lang="en-US" sz="2800" b="1" dirty="0"/>
              <a:t>Internal</a:t>
            </a:r>
          </a:p>
          <a:p>
            <a:pPr marL="0" indent="0">
              <a:buNone/>
            </a:pPr>
            <a:r>
              <a:rPr lang="en-US" sz="2800" dirty="0"/>
              <a:t>&lt;</a:t>
            </a:r>
            <a:r>
              <a:rPr lang="en-US" sz="2800" dirty="0" err="1"/>
              <a:t>img</a:t>
            </a:r>
            <a:r>
              <a:rPr lang="en-US" sz="2800" dirty="0"/>
              <a:t> </a:t>
            </a:r>
            <a:r>
              <a:rPr lang="en-US" sz="2800" dirty="0" err="1"/>
              <a:t>src</a:t>
            </a:r>
            <a:r>
              <a:rPr lang="en-US" sz="2800" dirty="0"/>
              <a:t>="../image.gif"&gt;</a:t>
            </a:r>
          </a:p>
          <a:p>
            <a:pPr marL="0" indent="0">
              <a:buNone/>
            </a:pPr>
            <a:endParaRPr lang="en-US" sz="2800" dirty="0"/>
          </a:p>
          <a:p>
            <a:pPr marL="0" indent="0">
              <a:buNone/>
            </a:pPr>
            <a:r>
              <a:rPr lang="en-US" sz="2800" b="1" dirty="0"/>
              <a:t>External</a:t>
            </a:r>
          </a:p>
          <a:p>
            <a:pPr marL="0" indent="0">
              <a:buNone/>
            </a:pPr>
            <a:r>
              <a:rPr lang="en-US" sz="2800" dirty="0"/>
              <a:t>&lt;</a:t>
            </a:r>
            <a:r>
              <a:rPr lang="en-US" sz="2800" dirty="0" err="1"/>
              <a:t>img</a:t>
            </a:r>
            <a:r>
              <a:rPr lang="en-US" sz="2800" dirty="0"/>
              <a:t> </a:t>
            </a:r>
            <a:r>
              <a:rPr lang="en-US" sz="2800" dirty="0" err="1"/>
              <a:t>src</a:t>
            </a:r>
            <a:r>
              <a:rPr lang="en-US" sz="2800" dirty="0"/>
              <a:t>="http://www.example.com/example.gif"&gt;</a:t>
            </a:r>
          </a:p>
          <a:p>
            <a:pPr marL="0" indent="0">
              <a:buNone/>
            </a:pPr>
            <a:endParaRPr lang="en-US" sz="2800" dirty="0"/>
          </a:p>
        </p:txBody>
      </p:sp>
    </p:spTree>
    <p:extLst>
      <p:ext uri="{BB962C8B-B14F-4D97-AF65-F5344CB8AC3E}">
        <p14:creationId xmlns:p14="http://schemas.microsoft.com/office/powerpoint/2010/main" val="1442436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and Image Alignment</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10640"/>
            <a:ext cx="733387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79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Markup Works</a:t>
            </a:r>
          </a:p>
        </p:txBody>
      </p:sp>
      <p:sp>
        <p:nvSpPr>
          <p:cNvPr id="3" name="Content Placeholder 2"/>
          <p:cNvSpPr>
            <a:spLocks noGrp="1"/>
          </p:cNvSpPr>
          <p:nvPr>
            <p:ph idx="1"/>
          </p:nvPr>
        </p:nvSpPr>
        <p:spPr/>
        <p:txBody>
          <a:bodyPr/>
          <a:lstStyle/>
          <a:p>
            <a:pPr marL="0" indent="0">
              <a:buNone/>
            </a:pPr>
            <a:r>
              <a:rPr lang="en-US" b="1" dirty="0"/>
              <a:t>	HTML</a:t>
            </a:r>
            <a:r>
              <a:rPr lang="en-US" dirty="0"/>
              <a:t>   is a </a:t>
            </a:r>
            <a:r>
              <a:rPr lang="en-US" b="1" dirty="0"/>
              <a:t>markup language </a:t>
            </a:r>
            <a:r>
              <a:rPr lang="en-US" dirty="0"/>
              <a:t>. Writing in a markup language means that  you start with</a:t>
            </a:r>
          </a:p>
          <a:p>
            <a:pPr marL="0" indent="0">
              <a:buNone/>
            </a:pPr>
            <a:r>
              <a:rPr lang="en-US" dirty="0"/>
              <a:t>the text of your page and add special tags around words and paragraphs. The tags indicate</a:t>
            </a:r>
          </a:p>
          <a:p>
            <a:pPr marL="0" indent="0">
              <a:buNone/>
            </a:pPr>
            <a:r>
              <a:rPr lang="en-US" dirty="0"/>
              <a:t>the different parts of the page and produce different effects in the browser. You’ll learn</a:t>
            </a:r>
          </a:p>
          <a:p>
            <a:pPr marL="0" indent="0">
              <a:buNone/>
            </a:pPr>
            <a:r>
              <a:rPr lang="en-US" dirty="0"/>
              <a:t>more about tags and how they’re used in the next section.</a:t>
            </a:r>
          </a:p>
        </p:txBody>
      </p:sp>
    </p:spTree>
    <p:extLst>
      <p:ext uri="{BB962C8B-B14F-4D97-AF65-F5344CB8AC3E}">
        <p14:creationId xmlns:p14="http://schemas.microsoft.com/office/powerpoint/2010/main" val="2004840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&lt;table&gt; Tag</a:t>
            </a:r>
          </a:p>
        </p:txBody>
      </p:sp>
      <p:sp>
        <p:nvSpPr>
          <p:cNvPr id="3" name="Content Placeholder 2"/>
          <p:cNvSpPr>
            <a:spLocks noGrp="1"/>
          </p:cNvSpPr>
          <p:nvPr>
            <p:ph idx="1"/>
          </p:nvPr>
        </p:nvSpPr>
        <p:spPr>
          <a:xfrm>
            <a:off x="457200" y="1600200"/>
            <a:ext cx="2209800" cy="4525963"/>
          </a:xfrm>
        </p:spPr>
        <p:txBody>
          <a:bodyPr>
            <a:noAutofit/>
          </a:bodyPr>
          <a:lstStyle/>
          <a:p>
            <a:pPr marL="0" indent="0">
              <a:buNone/>
            </a:pPr>
            <a:r>
              <a:rPr lang="en-US" sz="1600" dirty="0"/>
              <a:t>&lt;table border="1"&gt;</a:t>
            </a:r>
          </a:p>
          <a:p>
            <a:pPr marL="0" indent="0">
              <a:buNone/>
            </a:pPr>
            <a:r>
              <a:rPr lang="en-US" sz="1600" dirty="0"/>
              <a:t>&lt;</a:t>
            </a:r>
            <a:r>
              <a:rPr lang="en-US" sz="1600" dirty="0" err="1"/>
              <a:t>tr</a:t>
            </a:r>
            <a:r>
              <a:rPr lang="en-US" sz="1600" dirty="0"/>
              <a:t>&gt;</a:t>
            </a:r>
          </a:p>
          <a:p>
            <a:pPr marL="0" indent="0">
              <a:buNone/>
            </a:pPr>
            <a:r>
              <a:rPr lang="en-US" sz="1600" dirty="0"/>
              <a:t>  &lt;</a:t>
            </a:r>
            <a:r>
              <a:rPr lang="en-US" sz="1600" dirty="0" err="1"/>
              <a:t>th</a:t>
            </a:r>
            <a:r>
              <a:rPr lang="en-US" sz="1600" dirty="0"/>
              <a:t>&gt;Red&lt;/</a:t>
            </a:r>
            <a:r>
              <a:rPr lang="en-US" sz="1600" dirty="0" err="1"/>
              <a:t>th</a:t>
            </a:r>
            <a:r>
              <a:rPr lang="en-US" sz="1600" dirty="0"/>
              <a:t>&gt;</a:t>
            </a:r>
          </a:p>
          <a:p>
            <a:pPr marL="0" indent="0">
              <a:buNone/>
            </a:pPr>
            <a:r>
              <a:rPr lang="en-US" sz="1600" dirty="0"/>
              <a:t>  &lt;</a:t>
            </a:r>
            <a:r>
              <a:rPr lang="en-US" sz="1600" dirty="0" err="1"/>
              <a:t>th</a:t>
            </a:r>
            <a:r>
              <a:rPr lang="en-US" sz="1600" dirty="0"/>
              <a:t>&gt;Yellow&lt;/</a:t>
            </a:r>
            <a:r>
              <a:rPr lang="en-US" sz="1600" dirty="0" err="1"/>
              <a:t>th</a:t>
            </a:r>
            <a:r>
              <a:rPr lang="en-US" sz="1600" dirty="0"/>
              <a:t>&gt;</a:t>
            </a:r>
          </a:p>
          <a:p>
            <a:pPr marL="0" indent="0">
              <a:buNone/>
            </a:pPr>
            <a:r>
              <a:rPr lang="en-US" sz="1600" dirty="0"/>
              <a:t>  &lt;</a:t>
            </a:r>
            <a:r>
              <a:rPr lang="en-US" sz="1600" dirty="0" err="1"/>
              <a:t>th</a:t>
            </a:r>
            <a:r>
              <a:rPr lang="en-US" sz="1600" dirty="0"/>
              <a:t>&gt;Blue&lt;/</a:t>
            </a:r>
            <a:r>
              <a:rPr lang="en-US" sz="1600" dirty="0" err="1"/>
              <a:t>th</a:t>
            </a:r>
            <a:r>
              <a:rPr lang="en-US" sz="1600" dirty="0"/>
              <a:t>&gt;</a:t>
            </a:r>
          </a:p>
          <a:p>
            <a:pPr marL="0" indent="0">
              <a:buNone/>
            </a:pPr>
            <a:r>
              <a:rPr lang="en-US" sz="1600" dirty="0"/>
              <a:t>&lt;/</a:t>
            </a:r>
            <a:r>
              <a:rPr lang="en-US" sz="1600" dirty="0" err="1"/>
              <a:t>tr</a:t>
            </a:r>
            <a:r>
              <a:rPr lang="en-US" sz="1600" dirty="0"/>
              <a:t>&gt;</a:t>
            </a:r>
          </a:p>
          <a:p>
            <a:pPr marL="0" indent="0">
              <a:buNone/>
            </a:pPr>
            <a:r>
              <a:rPr lang="en-US" sz="1600" dirty="0"/>
              <a:t>&lt;</a:t>
            </a:r>
            <a:r>
              <a:rPr lang="en-US" sz="1600" dirty="0" err="1"/>
              <a:t>tr</a:t>
            </a:r>
            <a:r>
              <a:rPr lang="en-US" sz="1600" dirty="0"/>
              <a:t>&gt;</a:t>
            </a:r>
          </a:p>
          <a:p>
            <a:pPr marL="0" indent="0">
              <a:buNone/>
            </a:pPr>
            <a:r>
              <a:rPr lang="en-US" sz="1600" dirty="0"/>
              <a:t>  &lt;</a:t>
            </a:r>
            <a:r>
              <a:rPr lang="en-US" sz="1600" dirty="0" err="1"/>
              <a:t>th</a:t>
            </a:r>
            <a:r>
              <a:rPr lang="en-US" sz="1600" dirty="0"/>
              <a:t>&gt;Red&lt;/</a:t>
            </a:r>
            <a:r>
              <a:rPr lang="en-US" sz="1600" dirty="0" err="1"/>
              <a:t>th</a:t>
            </a:r>
            <a:r>
              <a:rPr lang="en-US" sz="1600" dirty="0"/>
              <a:t>&gt;</a:t>
            </a:r>
          </a:p>
          <a:p>
            <a:pPr marL="0" indent="0">
              <a:buNone/>
            </a:pPr>
            <a:r>
              <a:rPr lang="en-US" sz="1600" dirty="0"/>
              <a:t>  &lt;td&gt;Red&lt;/td&gt;</a:t>
            </a:r>
          </a:p>
          <a:p>
            <a:pPr marL="0" indent="0">
              <a:buNone/>
            </a:pPr>
            <a:r>
              <a:rPr lang="en-US" sz="1600" dirty="0"/>
              <a:t>  &lt;td&gt;Orange&lt;/td&gt;</a:t>
            </a:r>
          </a:p>
          <a:p>
            <a:pPr marL="0" indent="0">
              <a:buNone/>
            </a:pPr>
            <a:r>
              <a:rPr lang="en-US" sz="1600" dirty="0"/>
              <a:t>  &lt;td&gt;Purple&lt;/td&gt;</a:t>
            </a:r>
          </a:p>
          <a:p>
            <a:pPr marL="0" indent="0">
              <a:buNone/>
            </a:pPr>
            <a:r>
              <a:rPr lang="en-US" sz="1600" dirty="0"/>
              <a:t>&lt;/</a:t>
            </a:r>
            <a:r>
              <a:rPr lang="en-US" sz="1600" dirty="0" err="1"/>
              <a:t>tr</a:t>
            </a:r>
            <a:r>
              <a:rPr lang="en-US" sz="1600" dirty="0"/>
              <a:t>&gt;</a:t>
            </a:r>
          </a:p>
        </p:txBody>
      </p:sp>
      <p:pic>
        <p:nvPicPr>
          <p:cNvPr id="512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7753" b="27061"/>
          <a:stretch/>
        </p:blipFill>
        <p:spPr bwMode="auto">
          <a:xfrm>
            <a:off x="4724400" y="4038600"/>
            <a:ext cx="3901440" cy="223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2514600" y="2133600"/>
            <a:ext cx="2209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&lt;</a:t>
            </a:r>
            <a:r>
              <a:rPr lang="en-US" sz="1600" dirty="0" err="1"/>
              <a:t>tr</a:t>
            </a:r>
            <a:r>
              <a:rPr lang="en-US" sz="1600" dirty="0"/>
              <a:t>&gt;</a:t>
            </a:r>
          </a:p>
          <a:p>
            <a:pPr marL="0" indent="0">
              <a:buNone/>
            </a:pPr>
            <a:r>
              <a:rPr lang="en-US" sz="1600" dirty="0"/>
              <a:t>  &lt;</a:t>
            </a:r>
            <a:r>
              <a:rPr lang="en-US" sz="1600" dirty="0" err="1"/>
              <a:t>th</a:t>
            </a:r>
            <a:r>
              <a:rPr lang="en-US" sz="1600" dirty="0"/>
              <a:t>&gt;Yellow&lt;/</a:t>
            </a:r>
            <a:r>
              <a:rPr lang="en-US" sz="1600" dirty="0" err="1"/>
              <a:t>th</a:t>
            </a:r>
            <a:r>
              <a:rPr lang="en-US" sz="1600" dirty="0"/>
              <a:t>&gt;</a:t>
            </a:r>
          </a:p>
          <a:p>
            <a:pPr marL="0" indent="0">
              <a:buNone/>
            </a:pPr>
            <a:r>
              <a:rPr lang="en-US" sz="1600" dirty="0"/>
              <a:t>  &lt;td&gt;Orange&lt;/td&gt;</a:t>
            </a:r>
          </a:p>
          <a:p>
            <a:pPr marL="0" indent="0">
              <a:buNone/>
            </a:pPr>
            <a:r>
              <a:rPr lang="en-US" sz="1600" dirty="0"/>
              <a:t>  &lt;td&gt;Yellow&lt;/td&gt;</a:t>
            </a:r>
          </a:p>
          <a:p>
            <a:pPr marL="0" indent="0">
              <a:buNone/>
            </a:pPr>
            <a:r>
              <a:rPr lang="en-US" sz="1600" dirty="0"/>
              <a:t>  &lt;td&gt;Green&lt;/td&gt;</a:t>
            </a:r>
          </a:p>
          <a:p>
            <a:pPr marL="0" indent="0">
              <a:buNone/>
            </a:pPr>
            <a:r>
              <a:rPr lang="en-US" sz="1600" dirty="0"/>
              <a:t>&lt;/</a:t>
            </a:r>
            <a:r>
              <a:rPr lang="en-US" sz="1600" dirty="0" err="1"/>
              <a:t>tr</a:t>
            </a:r>
            <a:r>
              <a:rPr lang="en-US" sz="1600" dirty="0"/>
              <a:t>&gt;</a:t>
            </a:r>
          </a:p>
          <a:p>
            <a:pPr marL="0" indent="0">
              <a:buNone/>
            </a:pPr>
            <a:r>
              <a:rPr lang="en-US" sz="1600" dirty="0"/>
              <a:t>&lt;</a:t>
            </a:r>
            <a:r>
              <a:rPr lang="en-US" sz="1600" dirty="0" err="1"/>
              <a:t>tr</a:t>
            </a:r>
            <a:r>
              <a:rPr lang="en-US" sz="1600" dirty="0"/>
              <a:t>&gt;</a:t>
            </a:r>
          </a:p>
          <a:p>
            <a:pPr marL="0" indent="0">
              <a:buNone/>
            </a:pPr>
            <a:r>
              <a:rPr lang="en-US" sz="1600" dirty="0"/>
              <a:t>  &lt;</a:t>
            </a:r>
            <a:r>
              <a:rPr lang="en-US" sz="1600" dirty="0" err="1"/>
              <a:t>th</a:t>
            </a:r>
            <a:r>
              <a:rPr lang="en-US" sz="1600" dirty="0"/>
              <a:t>&gt;Blue&lt;/</a:t>
            </a:r>
            <a:r>
              <a:rPr lang="en-US" sz="1600" dirty="0" err="1"/>
              <a:t>th</a:t>
            </a:r>
            <a:r>
              <a:rPr lang="en-US" sz="1600" dirty="0"/>
              <a:t>&gt;</a:t>
            </a:r>
          </a:p>
          <a:p>
            <a:pPr marL="0" indent="0">
              <a:buNone/>
            </a:pPr>
            <a:r>
              <a:rPr lang="en-US" sz="1600" dirty="0"/>
              <a:t>  &lt;td&gt;Purple&lt;/td&gt;</a:t>
            </a:r>
          </a:p>
          <a:p>
            <a:pPr marL="0" indent="0">
              <a:buNone/>
            </a:pPr>
            <a:r>
              <a:rPr lang="en-US" sz="1600" dirty="0"/>
              <a:t>  &lt;td&gt;Green&lt;/td&gt;</a:t>
            </a:r>
          </a:p>
          <a:p>
            <a:pPr marL="0" indent="0">
              <a:buNone/>
            </a:pPr>
            <a:r>
              <a:rPr lang="en-US" sz="1600" dirty="0"/>
              <a:t>  &lt;td&gt;Blue&lt;/td&gt;</a:t>
            </a:r>
          </a:p>
          <a:p>
            <a:pPr marL="0" indent="0">
              <a:buNone/>
            </a:pPr>
            <a:r>
              <a:rPr lang="en-US" sz="1600" dirty="0"/>
              <a:t>&lt;/</a:t>
            </a:r>
            <a:r>
              <a:rPr lang="en-US" sz="1600" dirty="0" err="1"/>
              <a:t>tr</a:t>
            </a:r>
            <a:r>
              <a:rPr lang="en-US" sz="1600" dirty="0"/>
              <a:t>&gt;</a:t>
            </a:r>
          </a:p>
          <a:p>
            <a:pPr marL="0" indent="0">
              <a:buNone/>
            </a:pPr>
            <a:r>
              <a:rPr lang="en-US" sz="1600" dirty="0"/>
              <a:t>&lt;/table&gt;</a:t>
            </a:r>
          </a:p>
        </p:txBody>
      </p:sp>
      <p:cxnSp>
        <p:nvCxnSpPr>
          <p:cNvPr id="6" name="Straight Arrow Connector 5"/>
          <p:cNvCxnSpPr/>
          <p:nvPr/>
        </p:nvCxnSpPr>
        <p:spPr>
          <a:xfrm flipV="1">
            <a:off x="1676400" y="25146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014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PHP Language</a:t>
            </a:r>
          </a:p>
        </p:txBody>
      </p:sp>
      <p:sp>
        <p:nvSpPr>
          <p:cNvPr id="3" name="Content Placeholder 2"/>
          <p:cNvSpPr>
            <a:spLocks noGrp="1"/>
          </p:cNvSpPr>
          <p:nvPr>
            <p:ph idx="1"/>
          </p:nvPr>
        </p:nvSpPr>
        <p:spPr/>
        <p:txBody>
          <a:bodyPr>
            <a:normAutofit/>
          </a:bodyPr>
          <a:lstStyle/>
          <a:p>
            <a:pPr marL="0" indent="0">
              <a:buNone/>
            </a:pPr>
            <a:r>
              <a:rPr lang="en-US" dirty="0"/>
              <a:t>	When  you think about the English language, you think about it in terms of parts of speech. Nouns name things, verbs explain what things do, adjectives describe things, and so on. Programming languages are similar. A programming language is made up of various “parts of speech,” too. In this section, I explain the parts of speech that make up the </a:t>
            </a:r>
            <a:r>
              <a:rPr lang="en-US" b="1" dirty="0"/>
              <a:t>PHP language</a:t>
            </a:r>
            <a:r>
              <a:rPr lang="en-US" dirty="0"/>
              <a:t>—comments, variables, conditional statements, and functions.</a:t>
            </a:r>
          </a:p>
        </p:txBody>
      </p:sp>
    </p:spTree>
    <p:extLst>
      <p:ext uri="{BB962C8B-B14F-4D97-AF65-F5344CB8AC3E}">
        <p14:creationId xmlns:p14="http://schemas.microsoft.com/office/powerpoint/2010/main" val="264400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PHP Works</a:t>
            </a:r>
          </a:p>
        </p:txBody>
      </p:sp>
      <p:sp>
        <p:nvSpPr>
          <p:cNvPr id="3" name="Content Placeholder 2"/>
          <p:cNvSpPr>
            <a:spLocks noGrp="1"/>
          </p:cNvSpPr>
          <p:nvPr>
            <p:ph idx="1"/>
          </p:nvPr>
        </p:nvSpPr>
        <p:spPr/>
        <p:txBody>
          <a:bodyPr/>
          <a:lstStyle/>
          <a:p>
            <a:pPr marL="0" indent="0">
              <a:buNone/>
            </a:pPr>
            <a:r>
              <a:rPr lang="en-US" dirty="0"/>
              <a:t>&lt;!DOCTYPE html&gt;</a:t>
            </a:r>
          </a:p>
          <a:p>
            <a:pPr marL="0" indent="0">
              <a:buNone/>
            </a:pPr>
            <a:r>
              <a:rPr lang="en-US" dirty="0"/>
              <a:t>&lt;html&gt;</a:t>
            </a:r>
          </a:p>
          <a:p>
            <a:pPr marL="0" indent="0">
              <a:buNone/>
            </a:pPr>
            <a:r>
              <a:rPr lang="en-US" dirty="0"/>
              <a:t>&lt;head&gt;&lt;title&gt;A PHP Page&lt;/title&gt;&lt;/head&gt;</a:t>
            </a:r>
          </a:p>
          <a:p>
            <a:pPr marL="0" indent="0">
              <a:buNone/>
            </a:pPr>
            <a:r>
              <a:rPr lang="en-US" dirty="0"/>
              <a:t>&lt;body&gt;</a:t>
            </a:r>
          </a:p>
          <a:p>
            <a:pPr marL="0" indent="0">
              <a:buNone/>
            </a:pPr>
            <a:r>
              <a:rPr lang="en-US" dirty="0"/>
              <a:t>&lt;?</a:t>
            </a:r>
            <a:r>
              <a:rPr lang="en-US" dirty="0" err="1"/>
              <a:t>php</a:t>
            </a:r>
            <a:r>
              <a:rPr lang="en-US" dirty="0"/>
              <a:t> echo "Hello world!"; ?&gt;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7366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pPr marL="0" indent="0">
              <a:buNone/>
            </a:pPr>
            <a:r>
              <a:rPr lang="en-US" dirty="0"/>
              <a:t>// My function starts here.</a:t>
            </a:r>
          </a:p>
          <a:p>
            <a:pPr marL="0" indent="0">
              <a:buNone/>
            </a:pPr>
            <a:r>
              <a:rPr lang="en-US" dirty="0"/>
              <a:t>$</a:t>
            </a:r>
            <a:r>
              <a:rPr lang="en-US" dirty="0" err="1"/>
              <a:t>old_color</a:t>
            </a:r>
            <a:r>
              <a:rPr lang="en-US" dirty="0"/>
              <a:t> = 'purple';</a:t>
            </a:r>
          </a:p>
          <a:p>
            <a:pPr marL="0" indent="0">
              <a:buNone/>
            </a:pPr>
            <a:endParaRPr lang="en-US" dirty="0"/>
          </a:p>
          <a:p>
            <a:pPr marL="0" indent="0">
              <a:buNone/>
            </a:pPr>
            <a:r>
              <a:rPr lang="en-US" dirty="0"/>
              <a:t>/*</a:t>
            </a:r>
          </a:p>
          <a:p>
            <a:pPr marL="0" indent="0">
              <a:buNone/>
            </a:pPr>
            <a:r>
              <a:rPr lang="en-US" dirty="0"/>
              <a:t>$color = 'red';</a:t>
            </a:r>
          </a:p>
          <a:p>
            <a:pPr marL="0" indent="0">
              <a:buNone/>
            </a:pPr>
            <a:r>
              <a:rPr lang="en-US" dirty="0"/>
              <a:t>$count = 55; // Set the number of items on a page.</a:t>
            </a:r>
          </a:p>
          <a:p>
            <a:pPr marL="0" indent="0">
              <a:buNone/>
            </a:pPr>
            <a:r>
              <a:rPr lang="en-US" dirty="0"/>
              <a:t>// $count = $count + 1;</a:t>
            </a:r>
          </a:p>
          <a:p>
            <a:pPr marL="0" indent="0">
              <a:buNone/>
            </a:pPr>
            <a:r>
              <a:rPr lang="en-US" dirty="0"/>
              <a:t>*/</a:t>
            </a:r>
          </a:p>
        </p:txBody>
      </p:sp>
    </p:spTree>
    <p:extLst>
      <p:ext uri="{BB962C8B-B14F-4D97-AF65-F5344CB8AC3E}">
        <p14:creationId xmlns:p14="http://schemas.microsoft.com/office/powerpoint/2010/main" val="979358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0" indent="0">
              <a:buNone/>
            </a:pPr>
            <a:r>
              <a:rPr lang="en-US" dirty="0"/>
              <a:t>$color = "red";</a:t>
            </a:r>
          </a:p>
          <a:p>
            <a:pPr marL="0" indent="0">
              <a:buNone/>
            </a:pPr>
            <a:r>
              <a:rPr lang="en-US" dirty="0"/>
              <a:t>$</a:t>
            </a:r>
            <a:r>
              <a:rPr lang="en-US" dirty="0" err="1"/>
              <a:t>last_published_at</a:t>
            </a:r>
            <a:r>
              <a:rPr lang="en-US" dirty="0"/>
              <a:t> = time();</a:t>
            </a:r>
          </a:p>
          <a:p>
            <a:pPr marL="0" indent="0">
              <a:buNone/>
            </a:pPr>
            <a:endParaRPr lang="en-US" dirty="0"/>
          </a:p>
          <a:p>
            <a:pPr marL="0" indent="0">
              <a:buNone/>
            </a:pPr>
            <a:r>
              <a:rPr lang="en-US" b="1" dirty="0"/>
              <a:t>Arrays</a:t>
            </a:r>
          </a:p>
          <a:p>
            <a:pPr marL="0" indent="0">
              <a:buNone/>
            </a:pPr>
            <a:r>
              <a:rPr lang="en-US" dirty="0"/>
              <a:t>$colors = array('red', 'green', 'blue');</a:t>
            </a:r>
          </a:p>
          <a:p>
            <a:pPr marL="0" indent="0">
              <a:buNone/>
            </a:pPr>
            <a:r>
              <a:rPr lang="en-US" dirty="0"/>
              <a:t>$</a:t>
            </a:r>
            <a:r>
              <a:rPr lang="en-US" dirty="0" err="1"/>
              <a:t>state_capitals</a:t>
            </a:r>
            <a:r>
              <a:rPr lang="en-US" dirty="0"/>
              <a:t> = array(</a:t>
            </a:r>
          </a:p>
          <a:p>
            <a:pPr marL="0" indent="0">
              <a:buNone/>
            </a:pPr>
            <a:r>
              <a:rPr lang="en-US" dirty="0"/>
              <a:t>  'Texas' =&gt; 'Austin',</a:t>
            </a:r>
          </a:p>
          <a:p>
            <a:pPr marL="0" indent="0">
              <a:buNone/>
            </a:pPr>
            <a:r>
              <a:rPr lang="en-US" dirty="0"/>
              <a:t>  'Louisiana' =&gt; 'Baton Rouge',</a:t>
            </a:r>
          </a:p>
          <a:p>
            <a:pPr marL="0" indent="0">
              <a:buNone/>
            </a:pPr>
            <a:r>
              <a:rPr lang="en-US" dirty="0"/>
              <a:t>  'North Carolina' =&gt; 'Raleigh',</a:t>
            </a:r>
          </a:p>
          <a:p>
            <a:pPr marL="0" indent="0">
              <a:buNone/>
            </a:pPr>
            <a:r>
              <a:rPr lang="en-US" dirty="0"/>
              <a:t>  'South Dakota' =&gt; 'Pierre'</a:t>
            </a:r>
          </a:p>
          <a:p>
            <a:pPr marL="0" indent="0">
              <a:buNone/>
            </a:pPr>
            <a:r>
              <a:rPr lang="en-US" dirty="0"/>
              <a:t>);</a:t>
            </a:r>
          </a:p>
        </p:txBody>
      </p:sp>
    </p:spTree>
    <p:extLst>
      <p:ext uri="{BB962C8B-B14F-4D97-AF65-F5344CB8AC3E}">
        <p14:creationId xmlns:p14="http://schemas.microsoft.com/office/powerpoint/2010/main" val="2967941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pPr marL="0" indent="0">
              <a:buNone/>
            </a:pPr>
            <a:r>
              <a:rPr lang="en-US" dirty="0"/>
              <a:t>if ($</a:t>
            </a:r>
            <a:r>
              <a:rPr lang="en-US" dirty="0" err="1"/>
              <a:t>var</a:t>
            </a:r>
            <a:r>
              <a:rPr lang="en-US" dirty="0"/>
              <a:t> == 0) {</a:t>
            </a:r>
          </a:p>
          <a:p>
            <a:pPr marL="0" indent="0">
              <a:buNone/>
            </a:pPr>
            <a:r>
              <a:rPr lang="en-US" dirty="0"/>
              <a:t>  echo "Variable set to 0.";</a:t>
            </a:r>
          </a:p>
          <a:p>
            <a:pPr marL="0" indent="0">
              <a:buNone/>
            </a:pPr>
            <a:r>
              <a:rPr lang="en-US" dirty="0"/>
              <a:t>} else {</a:t>
            </a:r>
          </a:p>
          <a:p>
            <a:pPr marL="0" indent="0">
              <a:buNone/>
            </a:pPr>
            <a:r>
              <a:rPr lang="en-US" dirty="0"/>
              <a:t>  echo "Variable set to something other than 0.";</a:t>
            </a:r>
          </a:p>
          <a:p>
            <a:pPr marL="0" indent="0">
              <a:buNone/>
            </a:pPr>
            <a:r>
              <a:rPr lang="en-US" dirty="0"/>
              <a:t>}</a:t>
            </a:r>
          </a:p>
        </p:txBody>
      </p:sp>
    </p:spTree>
    <p:extLst>
      <p:ext uri="{BB962C8B-B14F-4D97-AF65-F5344CB8AC3E}">
        <p14:creationId xmlns:p14="http://schemas.microsoft.com/office/powerpoint/2010/main" val="3391522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Conditional Operators</a:t>
            </a:r>
          </a:p>
        </p:txBody>
      </p:sp>
      <p:sp>
        <p:nvSpPr>
          <p:cNvPr id="3" name="Content Placeholder 2"/>
          <p:cNvSpPr>
            <a:spLocks noGrp="1"/>
          </p:cNvSpPr>
          <p:nvPr>
            <p:ph idx="1"/>
          </p:nvPr>
        </p:nvSpPr>
        <p:spPr/>
        <p:txBody>
          <a:bodyPr/>
          <a:lstStyle/>
          <a:p>
            <a:pPr marL="0" indent="0">
              <a:buNone/>
            </a:pPr>
            <a:r>
              <a:rPr lang="da-DK" dirty="0"/>
              <a:t>1 == 2 // false</a:t>
            </a:r>
          </a:p>
          <a:p>
            <a:pPr marL="0" indent="0">
              <a:buNone/>
            </a:pPr>
            <a:r>
              <a:rPr lang="da-DK" dirty="0"/>
              <a:t>'cat' == 'dog' // false</a:t>
            </a:r>
          </a:p>
          <a:p>
            <a:pPr marL="0" indent="0">
              <a:buNone/>
            </a:pPr>
            <a:r>
              <a:rPr lang="da-DK" dirty="0"/>
              <a:t>5.5 == 5.5 // true</a:t>
            </a:r>
          </a:p>
          <a:p>
            <a:pPr marL="0" indent="0">
              <a:buNone/>
            </a:pPr>
            <a:r>
              <a:rPr lang="da-DK" dirty="0"/>
              <a:t>5 &gt; 0 // true</a:t>
            </a:r>
          </a:p>
          <a:p>
            <a:pPr marL="0" indent="0">
              <a:buNone/>
            </a:pPr>
            <a:r>
              <a:rPr lang="da-DK" dirty="0"/>
              <a:t>5 &gt;= 5 // true</a:t>
            </a:r>
          </a:p>
          <a:p>
            <a:pPr marL="0" indent="0">
              <a:buNone/>
            </a:pPr>
            <a:r>
              <a:rPr lang="da-DK" dirty="0"/>
              <a:t>5 &lt; 10 // true</a:t>
            </a:r>
            <a:endParaRPr lang="en-US" dirty="0"/>
          </a:p>
        </p:txBody>
      </p:sp>
    </p:spTree>
    <p:extLst>
      <p:ext uri="{BB962C8B-B14F-4D97-AF65-F5344CB8AC3E}">
        <p14:creationId xmlns:p14="http://schemas.microsoft.com/office/powerpoint/2010/main" val="1405828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a:bodyPr>
          <a:lstStyle/>
          <a:p>
            <a:pPr marL="0" indent="0">
              <a:buNone/>
            </a:pPr>
            <a:r>
              <a:rPr lang="en-US" dirty="0"/>
              <a:t>$synonyms = array('large' =&gt; 'big',</a:t>
            </a:r>
          </a:p>
          <a:p>
            <a:pPr marL="0" indent="0">
              <a:buNone/>
            </a:pPr>
            <a:r>
              <a:rPr lang="en-US" dirty="0"/>
              <a:t>'loud' =&gt; 'noisy',</a:t>
            </a:r>
          </a:p>
          <a:p>
            <a:pPr marL="0" indent="0">
              <a:buNone/>
            </a:pPr>
            <a:r>
              <a:rPr lang="en-US" dirty="0"/>
              <a:t>'fast' =&gt; 'rapid');</a:t>
            </a:r>
          </a:p>
          <a:p>
            <a:pPr marL="0" indent="0">
              <a:buNone/>
            </a:pPr>
            <a:r>
              <a:rPr lang="en-US" dirty="0" err="1"/>
              <a:t>foreach</a:t>
            </a:r>
            <a:r>
              <a:rPr lang="en-US" dirty="0"/>
              <a:t> ($synonyms as $key =&gt; $value) {</a:t>
            </a:r>
          </a:p>
          <a:p>
            <a:pPr marL="0" indent="0">
              <a:buNone/>
            </a:pPr>
            <a:r>
              <a:rPr lang="en-US" dirty="0"/>
              <a:t>    echo "$key is a synonym for $value.\n";</a:t>
            </a:r>
          </a:p>
          <a:p>
            <a:pPr marL="0" indent="0">
              <a:buNone/>
            </a:pPr>
            <a:r>
              <a:rPr lang="en-US" dirty="0"/>
              <a:t>}</a:t>
            </a:r>
          </a:p>
          <a:p>
            <a:pPr marL="0" indent="0">
              <a:buNone/>
            </a:pPr>
            <a:endParaRPr lang="en-US" dirty="0"/>
          </a:p>
          <a:p>
            <a:pPr marL="0" indent="0" algn="ctr">
              <a:buNone/>
            </a:pPr>
            <a:r>
              <a:rPr lang="en-US" b="1" dirty="0"/>
              <a:t>While , </a:t>
            </a:r>
            <a:r>
              <a:rPr lang="en-US" b="1" dirty="0" err="1"/>
              <a:t>do..while</a:t>
            </a:r>
            <a:r>
              <a:rPr lang="en-US" b="1" dirty="0"/>
              <a:t>, for</a:t>
            </a:r>
          </a:p>
        </p:txBody>
      </p:sp>
    </p:spTree>
    <p:extLst>
      <p:ext uri="{BB962C8B-B14F-4D97-AF65-F5344CB8AC3E}">
        <p14:creationId xmlns:p14="http://schemas.microsoft.com/office/powerpoint/2010/main" val="1119669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Loop Execution</a:t>
            </a:r>
          </a:p>
        </p:txBody>
      </p:sp>
      <p:sp>
        <p:nvSpPr>
          <p:cNvPr id="3" name="Content Placeholder 2"/>
          <p:cNvSpPr>
            <a:spLocks noGrp="1"/>
          </p:cNvSpPr>
          <p:nvPr>
            <p:ph idx="1"/>
          </p:nvPr>
        </p:nvSpPr>
        <p:spPr/>
        <p:txBody>
          <a:bodyPr>
            <a:normAutofit/>
          </a:bodyPr>
          <a:lstStyle/>
          <a:p>
            <a:pPr marL="0" indent="0">
              <a:buNone/>
            </a:pPr>
            <a:r>
              <a:rPr lang="en-US" dirty="0"/>
              <a:t>$colors = array('red', 'green', 'blue');</a:t>
            </a:r>
          </a:p>
          <a:p>
            <a:pPr marL="0" indent="0">
              <a:buNone/>
            </a:pPr>
            <a:r>
              <a:rPr lang="en-US" dirty="0"/>
              <a:t>$</a:t>
            </a:r>
            <a:r>
              <a:rPr lang="en-US" dirty="0" err="1"/>
              <a:t>looking_for</a:t>
            </a:r>
            <a:r>
              <a:rPr lang="en-US" dirty="0"/>
              <a:t> = 'red';</a:t>
            </a:r>
          </a:p>
          <a:p>
            <a:pPr marL="0" indent="0">
              <a:buNone/>
            </a:pPr>
            <a:r>
              <a:rPr lang="en-US" dirty="0" err="1"/>
              <a:t>foreach</a:t>
            </a:r>
            <a:r>
              <a:rPr lang="en-US" dirty="0"/>
              <a:t> ($colors as $color) {</a:t>
            </a:r>
          </a:p>
          <a:p>
            <a:pPr marL="0" indent="0">
              <a:buNone/>
            </a:pPr>
            <a:r>
              <a:rPr lang="en-US" dirty="0"/>
              <a:t>  if ($color = $</a:t>
            </a:r>
            <a:r>
              <a:rPr lang="en-US" dirty="0" err="1"/>
              <a:t>looking_for</a:t>
            </a:r>
            <a:r>
              <a:rPr lang="en-US" dirty="0"/>
              <a:t>) {</a:t>
            </a:r>
          </a:p>
          <a:p>
            <a:pPr marL="0" indent="0">
              <a:buNone/>
            </a:pPr>
            <a:r>
              <a:rPr lang="en-US" dirty="0"/>
              <a:t>    echo "Found $color.\n";</a:t>
            </a:r>
          </a:p>
          <a:p>
            <a:pPr marL="0" indent="0">
              <a:buNone/>
            </a:pPr>
            <a:r>
              <a:rPr lang="en-US" b="1" dirty="0"/>
              <a:t>    break;</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93538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Functions</a:t>
            </a:r>
          </a:p>
        </p:txBody>
      </p:sp>
      <p:sp>
        <p:nvSpPr>
          <p:cNvPr id="3" name="Content Placeholder 2"/>
          <p:cNvSpPr>
            <a:spLocks noGrp="1"/>
          </p:cNvSpPr>
          <p:nvPr>
            <p:ph idx="1"/>
          </p:nvPr>
        </p:nvSpPr>
        <p:spPr/>
        <p:txBody>
          <a:bodyPr>
            <a:normAutofit lnSpcReduction="10000"/>
          </a:bodyPr>
          <a:lstStyle/>
          <a:p>
            <a:pPr marL="0" indent="0">
              <a:buNone/>
            </a:pPr>
            <a:r>
              <a:rPr lang="en-US" dirty="0"/>
              <a:t>function </a:t>
            </a:r>
            <a:r>
              <a:rPr lang="en-US" dirty="0" err="1"/>
              <a:t>myOtherFunction</a:t>
            </a:r>
            <a:r>
              <a:rPr lang="en-US" dirty="0"/>
              <a:t>($arg1, $arg2, $arg3)</a:t>
            </a:r>
          </a:p>
          <a:p>
            <a:pPr marL="0" indent="0">
              <a:buNone/>
            </a:pPr>
            <a:r>
              <a:rPr lang="en-US" dirty="0"/>
              <a:t>{</a:t>
            </a:r>
          </a:p>
          <a:p>
            <a:pPr marL="0" indent="0">
              <a:buNone/>
            </a:pPr>
            <a:r>
              <a:rPr lang="en-US" dirty="0"/>
              <a:t>  // Do stuff</a:t>
            </a:r>
          </a:p>
          <a:p>
            <a:pPr marL="0" indent="0">
              <a:buNone/>
            </a:pPr>
            <a:r>
              <a:rPr lang="en-US" dirty="0"/>
              <a:t>}</a:t>
            </a:r>
          </a:p>
          <a:p>
            <a:pPr marL="0" indent="0">
              <a:buNone/>
            </a:pPr>
            <a:endParaRPr lang="en-US" dirty="0"/>
          </a:p>
          <a:p>
            <a:pPr marL="0" indent="0">
              <a:buNone/>
            </a:pPr>
            <a:r>
              <a:rPr lang="en-US" b="1" dirty="0"/>
              <a:t>Returning Values</a:t>
            </a:r>
          </a:p>
          <a:p>
            <a:pPr marL="0" indent="0">
              <a:buNone/>
            </a:pPr>
            <a:r>
              <a:rPr lang="en-US" dirty="0"/>
              <a:t>function add($a = 0, $b = 0) {</a:t>
            </a:r>
          </a:p>
          <a:p>
            <a:pPr marL="0" indent="0">
              <a:buNone/>
            </a:pPr>
            <a:r>
              <a:rPr lang="en-US" dirty="0"/>
              <a:t>  return $a + $b;</a:t>
            </a:r>
          </a:p>
          <a:p>
            <a:pPr marL="0" indent="0">
              <a:buNone/>
            </a:pPr>
            <a:r>
              <a:rPr lang="en-US" dirty="0"/>
              <a:t>}</a:t>
            </a:r>
          </a:p>
        </p:txBody>
      </p:sp>
    </p:spTree>
    <p:extLst>
      <p:ext uri="{BB962C8B-B14F-4D97-AF65-F5344CB8AC3E}">
        <p14:creationId xmlns:p14="http://schemas.microsoft.com/office/powerpoint/2010/main" val="410285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First HTML Page</a:t>
            </a:r>
          </a:p>
        </p:txBody>
      </p:sp>
      <p:sp>
        <p:nvSpPr>
          <p:cNvPr id="3" name="Content Placeholder 2"/>
          <p:cNvSpPr>
            <a:spLocks noGrp="1"/>
          </p:cNvSpPr>
          <p:nvPr>
            <p:ph idx="1"/>
          </p:nvPr>
        </p:nvSpPr>
        <p:spPr>
          <a:xfrm>
            <a:off x="990600" y="1600200"/>
            <a:ext cx="7696200" cy="4525963"/>
          </a:xfrm>
        </p:spPr>
        <p:txBody>
          <a:bodyPr>
            <a:normAutofit/>
          </a:bodyPr>
          <a:lstStyle/>
          <a:p>
            <a:pPr marL="0" indent="0">
              <a:buNone/>
            </a:pPr>
            <a:r>
              <a:rPr lang="en-US" sz="1800" dirty="0"/>
              <a:t>&lt;!DOCTYPE html&gt;</a:t>
            </a:r>
          </a:p>
          <a:p>
            <a:pPr marL="0" indent="0">
              <a:buNone/>
            </a:pPr>
            <a:r>
              <a:rPr lang="en-US" sz="1800" dirty="0"/>
              <a:t>&lt;html&gt;</a:t>
            </a:r>
          </a:p>
          <a:p>
            <a:pPr marL="0" indent="0">
              <a:buNone/>
            </a:pPr>
            <a:r>
              <a:rPr lang="en-US" sz="1800" dirty="0"/>
              <a:t>&lt;head&gt;&lt;title&gt;My Sample HTML Page&lt;/title&gt;</a:t>
            </a:r>
          </a:p>
          <a:p>
            <a:pPr marL="0" indent="0">
              <a:buNone/>
            </a:pPr>
            <a:r>
              <a:rPr lang="en-US" sz="1800" dirty="0"/>
              <a:t>&lt;/head&gt;</a:t>
            </a:r>
          </a:p>
          <a:p>
            <a:pPr marL="0" indent="0">
              <a:buNone/>
            </a:pPr>
            <a:r>
              <a:rPr lang="en-US" sz="1800" dirty="0"/>
              <a:t>&lt;body&gt;</a:t>
            </a:r>
          </a:p>
          <a:p>
            <a:pPr marL="0" indent="0">
              <a:buNone/>
            </a:pPr>
            <a:r>
              <a:rPr lang="en-US" sz="1800" dirty="0"/>
              <a:t>&lt;h1&gt;This is an HTML Page&lt;/h1&gt;</a:t>
            </a:r>
          </a:p>
          <a:p>
            <a:pPr marL="0" indent="0">
              <a:buNone/>
            </a:pPr>
            <a:r>
              <a:rPr lang="en-US" sz="1800" dirty="0"/>
              <a:t>&lt;/body&gt;</a:t>
            </a:r>
          </a:p>
          <a:p>
            <a:pPr marL="0" indent="0">
              <a:buNone/>
            </a:pPr>
            <a:r>
              <a:rPr lang="en-US" sz="1800" dirty="0"/>
              <a:t>&lt;/html&gt;</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09999"/>
            <a:ext cx="6171156"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5978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BFE7-27B8-4C02-B2E5-003896918B32}"/>
              </a:ext>
            </a:extLst>
          </p:cNvPr>
          <p:cNvSpPr>
            <a:spLocks noGrp="1"/>
          </p:cNvSpPr>
          <p:nvPr>
            <p:ph type="title"/>
          </p:nvPr>
        </p:nvSpPr>
        <p:spPr>
          <a:xfrm>
            <a:off x="628650" y="2766218"/>
            <a:ext cx="7886700" cy="1325563"/>
          </a:xfrm>
        </p:spPr>
        <p:txBody>
          <a:bodyPr/>
          <a:lstStyle/>
          <a:p>
            <a:pPr algn="ctr"/>
            <a:r>
              <a:rPr lang="en-US" b="1" dirty="0">
                <a:solidFill>
                  <a:srgbClr val="FF0000"/>
                </a:solidFill>
              </a:rPr>
              <a:t>Q</a:t>
            </a:r>
            <a:r>
              <a:rPr lang="en-US" b="1" dirty="0"/>
              <a:t> &amp; </a:t>
            </a:r>
            <a:r>
              <a:rPr lang="en-US" b="1" dirty="0">
                <a:solidFill>
                  <a:schemeClr val="accent1">
                    <a:lumMod val="60000"/>
                    <a:lumOff val="40000"/>
                  </a:schemeClr>
                </a:solidFill>
              </a:rPr>
              <a:t>A</a:t>
            </a:r>
          </a:p>
        </p:txBody>
      </p:sp>
    </p:spTree>
    <p:extLst>
      <p:ext uri="{BB962C8B-B14F-4D97-AF65-F5344CB8AC3E}">
        <p14:creationId xmlns:p14="http://schemas.microsoft.com/office/powerpoint/2010/main" val="122953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Formatting and HTML</a:t>
            </a:r>
          </a:p>
        </p:txBody>
      </p:sp>
      <p:sp>
        <p:nvSpPr>
          <p:cNvPr id="3" name="Content Placeholder 2"/>
          <p:cNvSpPr>
            <a:spLocks noGrp="1"/>
          </p:cNvSpPr>
          <p:nvPr>
            <p:ph idx="1"/>
          </p:nvPr>
        </p:nvSpPr>
        <p:spPr>
          <a:xfrm>
            <a:off x="1828800" y="1600200"/>
            <a:ext cx="6858000" cy="4525963"/>
          </a:xfrm>
        </p:spPr>
        <p:txBody>
          <a:bodyPr>
            <a:normAutofit/>
          </a:bodyPr>
          <a:lstStyle/>
          <a:p>
            <a:pPr marL="0" indent="0">
              <a:buNone/>
            </a:pPr>
            <a:r>
              <a:rPr lang="en-US" sz="2000" dirty="0"/>
              <a:t>&lt;h1&gt;Everything You Need to Know About HTML &lt;/h1&gt;</a:t>
            </a:r>
          </a:p>
          <a:p>
            <a:pPr marL="0" indent="0">
              <a:buNone/>
            </a:pPr>
            <a:r>
              <a:rPr lang="en-US" sz="2000" dirty="0"/>
              <a:t>&lt;h1&gt;</a:t>
            </a:r>
          </a:p>
          <a:p>
            <a:pPr marL="0" indent="0">
              <a:buNone/>
            </a:pPr>
            <a:r>
              <a:rPr lang="en-US" sz="2000" dirty="0"/>
              <a:t>Everything You Need to Know About HTML&lt;/h1&gt;</a:t>
            </a:r>
          </a:p>
          <a:p>
            <a:pPr marL="0" indent="0">
              <a:buNone/>
            </a:pPr>
            <a:r>
              <a:rPr lang="en-US" sz="2000" dirty="0"/>
              <a:t>&lt;h1&gt;</a:t>
            </a:r>
          </a:p>
          <a:p>
            <a:pPr marL="0" indent="0">
              <a:buNone/>
            </a:pPr>
            <a:r>
              <a:rPr lang="en-US" sz="2000" dirty="0"/>
              <a:t>Everything You Need to Know About HTML</a:t>
            </a:r>
          </a:p>
          <a:p>
            <a:pPr marL="0" indent="0">
              <a:buNone/>
            </a:pPr>
            <a:r>
              <a:rPr lang="en-US" sz="2000" dirty="0"/>
              <a:t>&lt;/h1&gt;</a:t>
            </a:r>
          </a:p>
          <a:p>
            <a:pPr marL="0" indent="0">
              <a:buNone/>
            </a:pPr>
            <a:r>
              <a:rPr lang="en-US" sz="2000" dirty="0"/>
              <a:t>&lt;h1&gt;Everything You Need to Know</a:t>
            </a:r>
          </a:p>
          <a:p>
            <a:pPr marL="0" indent="0">
              <a:buNone/>
            </a:pPr>
            <a:r>
              <a:rPr lang="en-US" sz="2000" dirty="0"/>
              <a:t>About HTML &lt;/h1&gt;</a:t>
            </a:r>
          </a:p>
        </p:txBody>
      </p:sp>
    </p:spTree>
    <p:extLst>
      <p:ext uri="{BB962C8B-B14F-4D97-AF65-F5344CB8AC3E}">
        <p14:creationId xmlns:p14="http://schemas.microsoft.com/office/powerpoint/2010/main" val="28691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Attributes</a:t>
            </a:r>
          </a:p>
        </p:txBody>
      </p:sp>
      <p:sp>
        <p:nvSpPr>
          <p:cNvPr id="3" name="Content Placeholder 2"/>
          <p:cNvSpPr>
            <a:spLocks noGrp="1"/>
          </p:cNvSpPr>
          <p:nvPr>
            <p:ph idx="1"/>
          </p:nvPr>
        </p:nvSpPr>
        <p:spPr/>
        <p:txBody>
          <a:bodyPr/>
          <a:lstStyle/>
          <a:p>
            <a:pPr marL="0" indent="0">
              <a:buNone/>
            </a:pPr>
            <a:r>
              <a:rPr lang="en-US" dirty="0"/>
              <a:t>&lt;h1 </a:t>
            </a:r>
            <a:r>
              <a:rPr lang="en-US" dirty="0">
                <a:solidFill>
                  <a:schemeClr val="accent6">
                    <a:lumMod val="50000"/>
                  </a:schemeClr>
                </a:solidFill>
              </a:rPr>
              <a:t>id="</a:t>
            </a:r>
            <a:r>
              <a:rPr lang="en-US" dirty="0" err="1">
                <a:solidFill>
                  <a:schemeClr val="accent6">
                    <a:lumMod val="50000"/>
                  </a:schemeClr>
                </a:solidFill>
              </a:rPr>
              <a:t>theTopHeading</a:t>
            </a:r>
            <a:r>
              <a:rPr lang="en-US" dirty="0">
                <a:solidFill>
                  <a:schemeClr val="accent6">
                    <a:lumMod val="50000"/>
                  </a:schemeClr>
                </a:solidFill>
              </a:rPr>
              <a:t>"&gt;</a:t>
            </a:r>
            <a:r>
              <a:rPr lang="en-US" dirty="0"/>
              <a:t>Everything You Need to Know About HTML&lt;/h1&gt;</a:t>
            </a:r>
          </a:p>
          <a:p>
            <a:endParaRPr lang="en-US" dirty="0"/>
          </a:p>
          <a:p>
            <a:pPr marL="0" indent="0">
              <a:buNone/>
            </a:pPr>
            <a:r>
              <a:rPr lang="en-US" dirty="0"/>
              <a:t>&lt;h1 </a:t>
            </a:r>
            <a:r>
              <a:rPr lang="en-US" dirty="0">
                <a:solidFill>
                  <a:schemeClr val="accent6">
                    <a:lumMod val="50000"/>
                  </a:schemeClr>
                </a:solidFill>
              </a:rPr>
              <a:t>id="</a:t>
            </a:r>
            <a:r>
              <a:rPr lang="en-US" dirty="0" err="1">
                <a:solidFill>
                  <a:schemeClr val="accent6">
                    <a:lumMod val="50000"/>
                  </a:schemeClr>
                </a:solidFill>
              </a:rPr>
              <a:t>theTopHeading</a:t>
            </a:r>
            <a:r>
              <a:rPr lang="en-US" dirty="0">
                <a:solidFill>
                  <a:schemeClr val="accent6">
                    <a:lumMod val="50000"/>
                  </a:schemeClr>
                </a:solidFill>
              </a:rPr>
              <a:t>" class="first"</a:t>
            </a:r>
            <a:r>
              <a:rPr lang="en-US" dirty="0"/>
              <a:t>&gt;Everything You Need to Know About HTML&lt;/h1&gt;</a:t>
            </a:r>
          </a:p>
        </p:txBody>
      </p:sp>
    </p:spTree>
    <p:extLst>
      <p:ext uri="{BB962C8B-B14F-4D97-AF65-F5344CB8AC3E}">
        <p14:creationId xmlns:p14="http://schemas.microsoft.com/office/powerpoint/2010/main" val="15619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a:solidFill>
                  <a:schemeClr val="tx1"/>
                </a:solidFill>
              </a:rPr>
              <a:t>style</a:t>
            </a:r>
            <a:r>
              <a:rPr lang="en-US" dirty="0"/>
              <a:t> Attribute</a:t>
            </a:r>
          </a:p>
        </p:txBody>
      </p:sp>
      <p:sp>
        <p:nvSpPr>
          <p:cNvPr id="3" name="Content Placeholder 2"/>
          <p:cNvSpPr>
            <a:spLocks noGrp="1"/>
          </p:cNvSpPr>
          <p:nvPr>
            <p:ph idx="1"/>
          </p:nvPr>
        </p:nvSpPr>
        <p:spPr/>
        <p:txBody>
          <a:bodyPr/>
          <a:lstStyle/>
          <a:p>
            <a:pPr marL="0" indent="0">
              <a:buNone/>
            </a:pPr>
            <a:r>
              <a:rPr lang="en-US" dirty="0"/>
              <a:t>&lt;h1 </a:t>
            </a:r>
            <a:r>
              <a:rPr lang="en-US" dirty="0">
                <a:solidFill>
                  <a:schemeClr val="accent6">
                    <a:lumMod val="50000"/>
                  </a:schemeClr>
                </a:solidFill>
              </a:rPr>
              <a:t>style="font-family: Verdana, sans-serif;"</a:t>
            </a:r>
            <a:r>
              <a:rPr lang="en-US" dirty="0"/>
              <a:t>&gt;Heading&lt;/h1&gt;</a:t>
            </a:r>
          </a:p>
          <a:p>
            <a:pPr marL="0" indent="0">
              <a:buNone/>
            </a:pPr>
            <a:endParaRPr lang="en-US" dirty="0"/>
          </a:p>
          <a:p>
            <a:pPr marL="0" indent="0">
              <a:buNone/>
            </a:pPr>
            <a:r>
              <a:rPr lang="en-US" dirty="0"/>
              <a:t>&lt;h1 </a:t>
            </a:r>
            <a:r>
              <a:rPr lang="en-US" dirty="0">
                <a:solidFill>
                  <a:schemeClr val="accent6">
                    <a:lumMod val="50000"/>
                  </a:schemeClr>
                </a:solidFill>
              </a:rPr>
              <a:t>class="headline" </a:t>
            </a:r>
            <a:r>
              <a:rPr lang="en-US" dirty="0"/>
              <a:t>id="</a:t>
            </a:r>
            <a:r>
              <a:rPr lang="en-US" dirty="0" err="1"/>
              <a:t>leadstoryheadline</a:t>
            </a:r>
            <a:r>
              <a:rPr lang="en-US" dirty="0"/>
              <a:t>"&gt;Lead Story Headline&lt;/h1&gt;</a:t>
            </a:r>
          </a:p>
        </p:txBody>
      </p:sp>
    </p:spTree>
    <p:extLst>
      <p:ext uri="{BB962C8B-B14F-4D97-AF65-F5344CB8AC3E}">
        <p14:creationId xmlns:p14="http://schemas.microsoft.com/office/powerpoint/2010/main" val="4286611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TotalTime>
  <Words>2473</Words>
  <Application>Microsoft Office PowerPoint</Application>
  <PresentationFormat>On-screen Show (4:3)</PresentationFormat>
  <Paragraphs>381</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Bahnschrift SemiBold</vt:lpstr>
      <vt:lpstr>Calibri</vt:lpstr>
      <vt:lpstr>Calibri Light</vt:lpstr>
      <vt:lpstr>Office Theme</vt:lpstr>
      <vt:lpstr>HTML &amp; PHP</vt:lpstr>
      <vt:lpstr>What HTML Is (And What It Isn’t)</vt:lpstr>
      <vt:lpstr>What HTML Is (And What It Isn’t)</vt:lpstr>
      <vt:lpstr>Why It Works This Way</vt:lpstr>
      <vt:lpstr>How Markup Works</vt:lpstr>
      <vt:lpstr>Creating Your First HTML Page</vt:lpstr>
      <vt:lpstr>Text Formatting and HTML</vt:lpstr>
      <vt:lpstr>HTML Attributes</vt:lpstr>
      <vt:lpstr>Using the style Attribute</vt:lpstr>
      <vt:lpstr>Structuring Your HTML</vt:lpstr>
      <vt:lpstr>&lt;html&gt; Tag</vt:lpstr>
      <vt:lpstr>&lt;head&gt; Tag</vt:lpstr>
      <vt:lpstr>&lt;body&gt; Tag</vt:lpstr>
      <vt:lpstr>The Title</vt:lpstr>
      <vt:lpstr>Headings</vt:lpstr>
      <vt:lpstr>Paragraphs</vt:lpstr>
      <vt:lpstr>Comments</vt:lpstr>
      <vt:lpstr>Creating a Real HTML Page</vt:lpstr>
      <vt:lpstr>Lists</vt:lpstr>
      <vt:lpstr>Links</vt:lpstr>
      <vt:lpstr>Formatting Text with HTML and CSS</vt:lpstr>
      <vt:lpstr>Formatting Text with HTML and CSS</vt:lpstr>
      <vt:lpstr>Formatting Text with HTML and CSS</vt:lpstr>
      <vt:lpstr>Example</vt:lpstr>
      <vt:lpstr>PowerPoint Presentation</vt:lpstr>
      <vt:lpstr>Changes to Physical Style Tags in HTML5</vt:lpstr>
      <vt:lpstr>Character Formatting Using CSS</vt:lpstr>
      <vt:lpstr>The Text Decoration Property</vt:lpstr>
      <vt:lpstr>Font Properties</vt:lpstr>
      <vt:lpstr>&lt;pre&gt; Tag</vt:lpstr>
      <vt:lpstr>Horizontal Rules (or Thematic Breaks)</vt:lpstr>
      <vt:lpstr>Line Break</vt:lpstr>
      <vt:lpstr>Addresses</vt:lpstr>
      <vt:lpstr>Special Characters</vt:lpstr>
      <vt:lpstr>Fonts and Font Sizes</vt:lpstr>
      <vt:lpstr>Using CSS to Style a Site</vt:lpstr>
      <vt:lpstr>Creating Page-Level Styles</vt:lpstr>
      <vt:lpstr>Selectors</vt:lpstr>
      <vt:lpstr>Contextual Selectors</vt:lpstr>
      <vt:lpstr>Classes and IDs</vt:lpstr>
      <vt:lpstr>Cascading</vt:lpstr>
      <vt:lpstr>EXAMPLE</vt:lpstr>
      <vt:lpstr>Units of Measure</vt:lpstr>
      <vt:lpstr>Specifying Colors</vt:lpstr>
      <vt:lpstr>Specifying Colors</vt:lpstr>
      <vt:lpstr>The Box Model</vt:lpstr>
      <vt:lpstr>The Metrics view in the Chrome Developer Tools.</vt:lpstr>
      <vt:lpstr>&lt;img&gt; Tag</vt:lpstr>
      <vt:lpstr>Text and Image Alignment</vt:lpstr>
      <vt:lpstr>&lt;table&gt; Tag</vt:lpstr>
      <vt:lpstr>The PHP Language</vt:lpstr>
      <vt:lpstr>How PHP Works</vt:lpstr>
      <vt:lpstr>Comments</vt:lpstr>
      <vt:lpstr>Variables</vt:lpstr>
      <vt:lpstr>Conditional Statements</vt:lpstr>
      <vt:lpstr>PHP Conditional Operators</vt:lpstr>
      <vt:lpstr>Loops</vt:lpstr>
      <vt:lpstr>Controlling Loop Execution</vt:lpstr>
      <vt:lpstr>User-Defined Functions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CentOS 7</dc:title>
  <dc:creator>BRU</dc:creator>
  <cp:lastModifiedBy>BRU</cp:lastModifiedBy>
  <cp:revision>47</cp:revision>
  <dcterms:created xsi:type="dcterms:W3CDTF">2019-06-17T03:06:11Z</dcterms:created>
  <dcterms:modified xsi:type="dcterms:W3CDTF">2019-07-09T02:36:59Z</dcterms:modified>
</cp:coreProperties>
</file>