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57" r:id="rId5"/>
    <p:sldId id="258" r:id="rId6"/>
    <p:sldId id="261" r:id="rId7"/>
    <p:sldId id="26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59" r:id="rId17"/>
    <p:sldId id="263" r:id="rId18"/>
    <p:sldId id="264" r:id="rId19"/>
    <p:sldId id="266" r:id="rId20"/>
    <p:sldId id="267" r:id="rId21"/>
    <p:sldId id="265" r:id="rId22"/>
    <p:sldId id="268" r:id="rId23"/>
    <p:sldId id="269" r:id="rId24"/>
    <p:sldId id="270" r:id="rId25"/>
    <p:sldId id="272" r:id="rId26"/>
    <p:sldId id="273" r:id="rId27"/>
    <p:sldId id="274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3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6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4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1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4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3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47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8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CF4B-CF6B-4012-B0CA-DCFCA39E18DC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314D-9067-48CC-8DC8-7D0AE3D0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6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6736" y="1621535"/>
            <a:ext cx="9144000" cy="1071563"/>
          </a:xfrm>
        </p:spPr>
        <p:txBody>
          <a:bodyPr/>
          <a:lstStyle/>
          <a:p>
            <a:r>
              <a:rPr lang="en-US" altLang="zh-CN" dirty="0" err="1" smtClean="0"/>
              <a:t>NettyRPC</a:t>
            </a:r>
            <a:r>
              <a:rPr lang="zh-CN" altLang="en-US" dirty="0" smtClean="0"/>
              <a:t>的设计与实现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47616" y="4267200"/>
            <a:ext cx="25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zhangzhen5@xiaomi.com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6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初始化相关调用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最先执行的是</a:t>
            </a:r>
            <a:r>
              <a:rPr lang="en-US" altLang="zh-CN" dirty="0" err="1"/>
              <a:t>postProcessBeforeInitialization</a:t>
            </a:r>
            <a:r>
              <a:rPr lang="zh-CN" altLang="en-US" dirty="0"/>
              <a:t>，然后是</a:t>
            </a:r>
            <a:r>
              <a:rPr lang="en-US" altLang="zh-CN" dirty="0" err="1"/>
              <a:t>afterPropertiesSet</a:t>
            </a:r>
            <a:r>
              <a:rPr lang="zh-CN" altLang="en-US" dirty="0"/>
              <a:t>，然后是</a:t>
            </a:r>
            <a:r>
              <a:rPr lang="en-US" altLang="zh-CN" dirty="0" err="1"/>
              <a:t>init</a:t>
            </a:r>
            <a:r>
              <a:rPr lang="en-US" altLang="zh-CN" dirty="0"/>
              <a:t>-method</a:t>
            </a:r>
            <a:r>
              <a:rPr lang="zh-CN" altLang="en-US" dirty="0"/>
              <a:t>，然后是</a:t>
            </a:r>
            <a:r>
              <a:rPr lang="en-US" altLang="zh-CN" dirty="0" err="1"/>
              <a:t>postProcessAfterInitialization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Spring </a:t>
            </a:r>
            <a:r>
              <a:rPr lang="en-US" altLang="zh-CN" dirty="0" err="1"/>
              <a:t>afterPropertiesSet</a:t>
            </a:r>
            <a:r>
              <a:rPr lang="zh-CN" altLang="en-US" dirty="0" smtClean="0"/>
              <a:t>方法：</a:t>
            </a:r>
            <a:r>
              <a:rPr lang="en-US" altLang="zh-CN" dirty="0"/>
              <a:t> https://</a:t>
            </a:r>
            <a:r>
              <a:rPr lang="en-US" altLang="zh-CN" dirty="0" smtClean="0"/>
              <a:t>blog.csdn.net/u013013553/article/details/79038702</a:t>
            </a:r>
          </a:p>
          <a:p>
            <a:r>
              <a:rPr lang="en-US" altLang="zh-CN" dirty="0" err="1" smtClean="0"/>
              <a:t>FactoryBean.getObject</a:t>
            </a:r>
            <a:r>
              <a:rPr lang="zh-CN" altLang="en-US" dirty="0" smtClean="0"/>
              <a:t>方法：从</a:t>
            </a:r>
            <a:r>
              <a:rPr lang="en-US" altLang="zh-CN" dirty="0" err="1" smtClean="0"/>
              <a:t>ClassPathXmlApplicationContext.getBean</a:t>
            </a:r>
            <a:r>
              <a:rPr lang="zh-CN" altLang="en-US" dirty="0"/>
              <a:t>中取出对象时，会调用这个</a:t>
            </a:r>
            <a:r>
              <a:rPr lang="zh-CN" altLang="en-US" dirty="0" smtClean="0"/>
              <a:t>方法，实现这个方法可以返回真实对象的代理。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36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</a:t>
            </a:r>
            <a:r>
              <a:rPr lang="zh-CN" altLang="en-US" dirty="0" smtClean="0"/>
              <a:t>、</a:t>
            </a:r>
            <a:r>
              <a:rPr lang="en-US" altLang="zh-CN" b="1" dirty="0"/>
              <a:t> </a:t>
            </a:r>
            <a:r>
              <a:rPr lang="en-US" altLang="zh-CN" b="1" dirty="0" err="1"/>
              <a:t>ListenableFuture</a:t>
            </a:r>
            <a:r>
              <a:rPr lang="zh-CN" altLang="en-US" b="1" dirty="0"/>
              <a:t>的说明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Guava </a:t>
            </a:r>
            <a:r>
              <a:rPr lang="zh-CN" altLang="en-US" dirty="0"/>
              <a:t>定义了 </a:t>
            </a:r>
            <a:r>
              <a:rPr lang="en-US" altLang="zh-CN" dirty="0" err="1"/>
              <a:t>ListenableFuture</a:t>
            </a:r>
            <a:r>
              <a:rPr lang="zh-CN" altLang="en-US" dirty="0"/>
              <a:t>接口并继承了</a:t>
            </a:r>
            <a:r>
              <a:rPr lang="en-US" altLang="zh-CN" dirty="0"/>
              <a:t>JDK concurrent</a:t>
            </a:r>
            <a:r>
              <a:rPr lang="zh-CN" altLang="en-US" dirty="0"/>
              <a:t>包下的</a:t>
            </a:r>
            <a:r>
              <a:rPr lang="en-US" altLang="zh-CN" dirty="0"/>
              <a:t>Future </a:t>
            </a:r>
            <a:r>
              <a:rPr lang="zh-CN" altLang="en-US" dirty="0"/>
              <a:t>接口，</a:t>
            </a:r>
            <a:r>
              <a:rPr lang="en-US" altLang="zh-CN" dirty="0" err="1"/>
              <a:t>ListenableFuture</a:t>
            </a:r>
            <a:r>
              <a:rPr lang="en-US" altLang="zh-CN" dirty="0"/>
              <a:t> </a:t>
            </a:r>
            <a:r>
              <a:rPr lang="zh-CN" altLang="en-US" dirty="0"/>
              <a:t>允许你注册回调方法</a:t>
            </a:r>
            <a:r>
              <a:rPr lang="en-US" altLang="zh-CN" dirty="0"/>
              <a:t>(callbacks)</a:t>
            </a:r>
            <a:r>
              <a:rPr lang="zh-CN" altLang="en-US" dirty="0"/>
              <a:t>，在运算（多线程执行）完成的时候进行调用</a:t>
            </a:r>
            <a:r>
              <a:rPr lang="en-US" altLang="zh-CN" dirty="0"/>
              <a:t>,  </a:t>
            </a:r>
            <a:r>
              <a:rPr lang="zh-CN" altLang="en-US" dirty="0"/>
              <a:t>或者在运算（多线程执行）完成后立即执行。这样简单的改进，使得可以明显的支持更多的操作，这样的功能在</a:t>
            </a:r>
            <a:r>
              <a:rPr lang="en-US" altLang="zh-CN" dirty="0"/>
              <a:t>JDK concurrent</a:t>
            </a:r>
            <a:r>
              <a:rPr lang="zh-CN" altLang="en-US" dirty="0"/>
              <a:t>中的</a:t>
            </a:r>
            <a:r>
              <a:rPr lang="en-US" altLang="zh-CN" dirty="0"/>
              <a:t>Future</a:t>
            </a:r>
            <a:r>
              <a:rPr lang="zh-CN" altLang="en-US" dirty="0"/>
              <a:t>是不支持的。 在高并发并且需要大量</a:t>
            </a:r>
            <a:r>
              <a:rPr lang="en-US" altLang="zh-CN" dirty="0"/>
              <a:t>Future</a:t>
            </a:r>
            <a:r>
              <a:rPr lang="zh-CN" altLang="en-US" dirty="0"/>
              <a:t>对象的情况下，推荐尽量使用</a:t>
            </a:r>
            <a:r>
              <a:rPr lang="en-US" altLang="zh-CN" dirty="0" err="1"/>
              <a:t>ListenableFuture</a:t>
            </a:r>
            <a:r>
              <a:rPr lang="zh-CN" altLang="en-US" dirty="0"/>
              <a:t>来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原生的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ListenableFuture</a:t>
            </a:r>
            <a:r>
              <a:rPr lang="en-US" altLang="zh-CN" dirty="0" smtClean="0"/>
              <a:t> </a:t>
            </a:r>
            <a:r>
              <a:rPr lang="zh-CN" altLang="en-US" dirty="0"/>
              <a:t>中的基础方法是</a:t>
            </a:r>
            <a:r>
              <a:rPr lang="en-US" altLang="zh-CN" dirty="0" err="1"/>
              <a:t>addListener</a:t>
            </a:r>
            <a:r>
              <a:rPr lang="en-US" altLang="zh-CN" dirty="0"/>
              <a:t>(Runnable, Executor), </a:t>
            </a:r>
            <a:r>
              <a:rPr lang="zh-CN" altLang="en-US" dirty="0"/>
              <a:t>该方法会在多线程运算完的时候，在</a:t>
            </a:r>
            <a:r>
              <a:rPr lang="en-US" altLang="zh-CN" dirty="0"/>
              <a:t>Executor</a:t>
            </a:r>
            <a:r>
              <a:rPr lang="zh-CN" altLang="en-US" dirty="0"/>
              <a:t>中执行指定的</a:t>
            </a:r>
            <a:r>
              <a:rPr lang="en-US" altLang="zh-CN" dirty="0"/>
              <a:t>Runnable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www.cnblogs.com/hupengcool/p/3991310.html</a:t>
            </a:r>
          </a:p>
          <a:p>
            <a:r>
              <a:rPr lang="en-US" altLang="zh-CN" dirty="0" smtClean="0"/>
              <a:t>Java8</a:t>
            </a:r>
            <a:r>
              <a:rPr lang="zh-CN" altLang="en-US" dirty="0" smtClean="0"/>
              <a:t>实现了</a:t>
            </a:r>
            <a:r>
              <a:rPr lang="en-US" altLang="zh-CN" dirty="0" err="1" smtClean="0"/>
              <a:t>CompletableFuture</a:t>
            </a:r>
            <a:r>
              <a:rPr lang="zh-CN" altLang="en-US" dirty="0" smtClean="0"/>
              <a:t>，可以实现异步编程，类似于</a:t>
            </a:r>
            <a:r>
              <a:rPr lang="en-US" altLang="zh-CN" dirty="0" smtClean="0"/>
              <a:t>guava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https://blog.csdn.net/zjysource/article/details/54409772</a:t>
            </a:r>
          </a:p>
          <a:p>
            <a:pPr marL="0" indent="0">
              <a:buNone/>
            </a:pPr>
            <a:r>
              <a:rPr lang="en-US" altLang="zh-CN" dirty="0"/>
              <a:t>Java8</a:t>
            </a:r>
            <a:r>
              <a:rPr lang="zh-CN" altLang="en-US" dirty="0"/>
              <a:t>新的异步编程方式 </a:t>
            </a:r>
            <a:r>
              <a:rPr lang="en-US" altLang="zh-CN" dirty="0" err="1"/>
              <a:t>CompletableFuture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/>
              <a:t>https://</a:t>
            </a:r>
            <a:r>
              <a:rPr lang="en-US" altLang="zh-CN" dirty="0" smtClean="0"/>
              <a:t>www.jianshu.com/p/dff9063e1ab6</a:t>
            </a:r>
          </a:p>
          <a:p>
            <a:pPr marL="0" indent="0">
              <a:buNone/>
            </a:pPr>
            <a:r>
              <a:rPr lang="en-US" altLang="zh-CN" sz="2900" dirty="0"/>
              <a:t>Java8</a:t>
            </a:r>
            <a:r>
              <a:rPr lang="zh-CN" altLang="en-US" sz="2900" dirty="0"/>
              <a:t>新特性</a:t>
            </a:r>
            <a:r>
              <a:rPr lang="en-US" altLang="zh-CN" sz="2900" dirty="0"/>
              <a:t>8--</a:t>
            </a:r>
            <a:r>
              <a:rPr lang="zh-CN" altLang="en-US" sz="2900" dirty="0"/>
              <a:t>使用</a:t>
            </a:r>
            <a:r>
              <a:rPr lang="en-US" altLang="zh-CN" sz="2900" dirty="0" err="1"/>
              <a:t>CompletableFuture</a:t>
            </a:r>
            <a:r>
              <a:rPr lang="zh-CN" altLang="en-US" sz="2900" dirty="0"/>
              <a:t>构建异步</a:t>
            </a:r>
            <a:r>
              <a:rPr lang="zh-CN" altLang="en-US" sz="2900" dirty="0" smtClean="0"/>
              <a:t>应用：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www.jianshu.com/p/4897ccdcb278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246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</a:t>
            </a:r>
            <a:r>
              <a:rPr lang="zh-CN" altLang="en-US" dirty="0"/>
              <a:t>、</a:t>
            </a:r>
            <a:r>
              <a:rPr lang="en-US" altLang="zh-CN" b="1" dirty="0" smtClean="0"/>
              <a:t>Guava </a:t>
            </a:r>
            <a:r>
              <a:rPr lang="en-US" altLang="zh-CN" b="1" dirty="0" err="1"/>
              <a:t>ClassToInstanceMap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ClassToInstanceMap</a:t>
            </a:r>
            <a:r>
              <a:rPr lang="zh-CN" altLang="en-US" dirty="0"/>
              <a:t>提供了一种是用</a:t>
            </a:r>
            <a:r>
              <a:rPr lang="en-US" altLang="zh-CN" dirty="0"/>
              <a:t>Class</a:t>
            </a:r>
            <a:r>
              <a:rPr lang="zh-CN" altLang="en-US" dirty="0"/>
              <a:t>作为</a:t>
            </a:r>
            <a:r>
              <a:rPr lang="en-US" altLang="zh-CN" dirty="0"/>
              <a:t>Key, </a:t>
            </a:r>
            <a:r>
              <a:rPr lang="zh-CN" altLang="en-US" dirty="0"/>
              <a:t>对应实例作为</a:t>
            </a:r>
            <a:r>
              <a:rPr lang="en-US" altLang="zh-CN" dirty="0"/>
              <a:t>Value</a:t>
            </a:r>
            <a:r>
              <a:rPr lang="zh-CN" altLang="en-US" dirty="0"/>
              <a:t>的途径</a:t>
            </a:r>
            <a:r>
              <a:rPr lang="en-US" altLang="zh-CN" dirty="0"/>
              <a:t>.</a:t>
            </a:r>
            <a:r>
              <a:rPr lang="zh-CN" altLang="en-US" dirty="0"/>
              <a:t>他定义了</a:t>
            </a:r>
            <a:r>
              <a:rPr lang="en-US" altLang="zh-CN" dirty="0"/>
              <a:t>T </a:t>
            </a:r>
            <a:r>
              <a:rPr lang="en-US" altLang="zh-CN" dirty="0" err="1"/>
              <a:t>getInstance</a:t>
            </a:r>
            <a:r>
              <a:rPr lang="en-US" altLang="zh-CN" dirty="0"/>
              <a:t>(Class&lt;T&gt;)</a:t>
            </a:r>
            <a:r>
              <a:rPr lang="zh-CN" altLang="en-US" dirty="0"/>
              <a:t>和</a:t>
            </a:r>
            <a:r>
              <a:rPr lang="en-US" altLang="zh-CN" dirty="0"/>
              <a:t>T </a:t>
            </a:r>
            <a:r>
              <a:rPr lang="en-US" altLang="zh-CN" dirty="0" err="1"/>
              <a:t>putInstance</a:t>
            </a:r>
            <a:r>
              <a:rPr lang="en-US" altLang="zh-CN" dirty="0"/>
              <a:t>(Class&lt;T&gt; T)</a:t>
            </a:r>
            <a:r>
              <a:rPr lang="zh-CN" altLang="en-US" dirty="0"/>
              <a:t>两个方法</a:t>
            </a:r>
            <a:r>
              <a:rPr lang="en-US" altLang="zh-CN" dirty="0"/>
              <a:t>, </a:t>
            </a:r>
            <a:r>
              <a:rPr lang="zh-CN" altLang="en-US" dirty="0"/>
              <a:t>这两个方法消除了元素类型转换的过程并保证了元素在</a:t>
            </a:r>
            <a:r>
              <a:rPr lang="en-US" altLang="zh-CN" dirty="0"/>
              <a:t>Map</a:t>
            </a:r>
            <a:r>
              <a:rPr lang="zh-CN" altLang="en-US" dirty="0"/>
              <a:t>中是类型安全的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之所以使用</a:t>
            </a:r>
            <a:r>
              <a:rPr lang="en-US" altLang="zh-CN" dirty="0" err="1"/>
              <a:t>ClassToInstanceMap</a:t>
            </a:r>
            <a:r>
              <a:rPr lang="zh-CN" altLang="en-US" dirty="0"/>
              <a:t>而不是使用</a:t>
            </a:r>
            <a:r>
              <a:rPr lang="en-US" altLang="zh-CN" dirty="0"/>
              <a:t>Map&lt;Class, Object&gt;,</a:t>
            </a:r>
            <a:r>
              <a:rPr lang="zh-CN" altLang="en-US" dirty="0"/>
              <a:t>就是因为</a:t>
            </a:r>
            <a:r>
              <a:rPr lang="en-US" altLang="zh-CN" dirty="0" err="1"/>
              <a:t>ClassToInstanceMap</a:t>
            </a:r>
            <a:r>
              <a:rPr lang="zh-CN" altLang="en-US" dirty="0"/>
              <a:t>使用了</a:t>
            </a:r>
            <a:r>
              <a:rPr lang="en-US" altLang="zh-CN" dirty="0" err="1"/>
              <a:t>MapConstraint</a:t>
            </a:r>
            <a:r>
              <a:rPr lang="en-US" altLang="zh-CN" dirty="0"/>
              <a:t>, </a:t>
            </a:r>
            <a:r>
              <a:rPr lang="zh-CN" altLang="en-US" dirty="0"/>
              <a:t>他保证了我们放入的</a:t>
            </a:r>
            <a:r>
              <a:rPr lang="en-US" altLang="zh-CN" dirty="0"/>
              <a:t>Class</a:t>
            </a:r>
            <a:r>
              <a:rPr lang="zh-CN" altLang="en-US" dirty="0"/>
              <a:t>和</a:t>
            </a:r>
            <a:r>
              <a:rPr lang="en-US" altLang="zh-CN" dirty="0"/>
              <a:t>Object</a:t>
            </a:r>
            <a:r>
              <a:rPr lang="zh-CN" altLang="en-US" dirty="0"/>
              <a:t>的类型是对应的</a:t>
            </a:r>
            <a:r>
              <a:rPr lang="en-US" altLang="zh-CN" dirty="0"/>
              <a:t>, </a:t>
            </a:r>
            <a:r>
              <a:rPr lang="zh-CN" altLang="en-US" dirty="0"/>
              <a:t>而不会出现 </a:t>
            </a:r>
            <a:r>
              <a:rPr lang="en-US" altLang="zh-CN" dirty="0"/>
              <a:t>put(</a:t>
            </a:r>
            <a:r>
              <a:rPr lang="en-US" altLang="zh-CN" dirty="0" err="1"/>
              <a:t>Integer.class</a:t>
            </a:r>
            <a:r>
              <a:rPr lang="en-US" altLang="zh-CN" dirty="0"/>
              <a:t>, "string")</a:t>
            </a:r>
            <a:r>
              <a:rPr lang="zh-CN" altLang="en-US" dirty="0"/>
              <a:t>这样的情况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https://www.cnblogs.com/zemliu/p/3335982.html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33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4.8</a:t>
            </a:r>
            <a:r>
              <a:rPr lang="zh-CN" altLang="en-US" dirty="0" smtClean="0"/>
              <a:t>、</a:t>
            </a:r>
            <a:r>
              <a:rPr lang="en-US" altLang="zh-CN" b="1" dirty="0"/>
              <a:t>Google </a:t>
            </a:r>
            <a:r>
              <a:rPr lang="en-US" altLang="zh-CN" b="1" dirty="0" err="1"/>
              <a:t>EventBus</a:t>
            </a:r>
            <a:r>
              <a:rPr lang="en-US" altLang="zh-CN" b="1" dirty="0"/>
              <a:t> 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EventBus</a:t>
            </a:r>
            <a:r>
              <a:rPr lang="zh-CN" altLang="en-US" dirty="0"/>
              <a:t>是</a:t>
            </a:r>
            <a:r>
              <a:rPr lang="en-US" altLang="zh-CN" dirty="0" err="1"/>
              <a:t>Google.Guava</a:t>
            </a:r>
            <a:r>
              <a:rPr lang="zh-CN" altLang="en-US" dirty="0"/>
              <a:t>提供的消息发布</a:t>
            </a:r>
            <a:r>
              <a:rPr lang="en-US" altLang="zh-CN" dirty="0"/>
              <a:t>-</a:t>
            </a:r>
            <a:r>
              <a:rPr lang="zh-CN" altLang="en-US" dirty="0"/>
              <a:t>订阅类库，它实现了观察者设计模式，消息通知负责人通过</a:t>
            </a:r>
            <a:r>
              <a:rPr lang="en-US" altLang="zh-CN" dirty="0" err="1"/>
              <a:t>EventBus</a:t>
            </a:r>
            <a:r>
              <a:rPr lang="zh-CN" altLang="en-US" dirty="0"/>
              <a:t>去注册</a:t>
            </a:r>
            <a:r>
              <a:rPr lang="en-US" altLang="zh-CN" dirty="0"/>
              <a:t>/</a:t>
            </a:r>
            <a:r>
              <a:rPr lang="zh-CN" altLang="en-US" dirty="0"/>
              <a:t>注销观察者，最后由消息通知负责人给观察者发布消息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https://blog.csdn.net/zhglance/article/details/54314823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02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4.9</a:t>
            </a:r>
            <a:r>
              <a:rPr lang="zh-CN" altLang="en-US" dirty="0" smtClean="0"/>
              <a:t>、</a:t>
            </a:r>
            <a:r>
              <a:rPr lang="en-US" altLang="zh-CN" dirty="0" err="1"/>
              <a:t>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比较好的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字节码学习文档：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官方文档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94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CGLib</a:t>
            </a:r>
            <a:r>
              <a:rPr lang="en-US" altLang="zh-CN" dirty="0" smtClean="0"/>
              <a:t> </a:t>
            </a:r>
            <a:r>
              <a:rPr lang="zh-CN" altLang="en-US" dirty="0" smtClean="0"/>
              <a:t>延迟</a:t>
            </a:r>
            <a:r>
              <a:rPr lang="zh-CN" altLang="en-US" dirty="0"/>
              <a:t>加载</a:t>
            </a:r>
            <a:r>
              <a:rPr lang="en-US" altLang="zh-CN" dirty="0" err="1" smtClean="0"/>
              <a:t>LazyLoader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延迟加载原理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需要延迟加载的对象添加代理，在获取该对象属性时先通过代理类回调方法进行对象初始化。</a:t>
            </a:r>
          </a:p>
          <a:p>
            <a:r>
              <a:rPr lang="zh-CN" altLang="en-US" dirty="0"/>
              <a:t>在不需要加载该对象时，只要不去获取该对象内属性，该对象就不会被初始化了（在</a:t>
            </a:r>
            <a:r>
              <a:rPr lang="en-US" altLang="zh-CN" dirty="0" err="1"/>
              <a:t>CGLib</a:t>
            </a:r>
            <a:r>
              <a:rPr lang="zh-CN" altLang="en-US" dirty="0"/>
              <a:t>的实现中只要去访问该对象内属性的</a:t>
            </a:r>
            <a:r>
              <a:rPr lang="en-US" altLang="zh-CN" dirty="0"/>
              <a:t>getter</a:t>
            </a:r>
            <a:r>
              <a:rPr lang="zh-CN" altLang="en-US" dirty="0"/>
              <a:t>方法，就会自动触发代理类回调）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://shensy.iteye.com/blog/1881277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97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zh-CN" altLang="en-US" dirty="0"/>
              <a:t>、实现细节</a:t>
            </a:r>
            <a:r>
              <a:rPr lang="en-US" altLang="zh-CN" dirty="0"/>
              <a:t>--</a:t>
            </a:r>
            <a:r>
              <a:rPr lang="zh-CN" altLang="en-US" dirty="0" smtClean="0"/>
              <a:t>导出服务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服务端：通过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来配置导出服务，自定义</a:t>
            </a:r>
            <a:r>
              <a:rPr lang="en-US" altLang="zh-CN" dirty="0" err="1" smtClean="0"/>
              <a:t>xsd</a:t>
            </a:r>
            <a:r>
              <a:rPr lang="zh-CN" altLang="en-US" dirty="0" smtClean="0"/>
              <a:t>来解析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在启动的时候会解析并加载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中定义的服务。主要是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接口定义和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接口实现类对象的映射关系，以及配置的一些过滤器、监听器等。</a:t>
            </a:r>
            <a:endParaRPr lang="en-US" altLang="zh-CN" dirty="0" smtClean="0"/>
          </a:p>
          <a:p>
            <a:r>
              <a:rPr lang="zh-CN" altLang="en-US" dirty="0"/>
              <a:t>客户端：与服务端类似，也是通过</a:t>
            </a:r>
            <a:r>
              <a:rPr lang="en-US" altLang="zh-CN" dirty="0"/>
              <a:t>spring</a:t>
            </a:r>
            <a:r>
              <a:rPr lang="zh-CN" altLang="en-US" dirty="0"/>
              <a:t>来管理本地可使用的接口，在客户端访问特定接口时，从</a:t>
            </a:r>
            <a:r>
              <a:rPr lang="en-US" altLang="zh-CN" dirty="0"/>
              <a:t>spring</a:t>
            </a:r>
            <a:r>
              <a:rPr lang="zh-CN" altLang="en-US" dirty="0"/>
              <a:t>中取出相应的对象，并调用它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23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</a:t>
            </a:r>
            <a:r>
              <a:rPr lang="zh-CN" altLang="en-US" dirty="0" smtClean="0"/>
              <a:t>、实现细节</a:t>
            </a:r>
            <a:r>
              <a:rPr lang="en-US" altLang="zh-CN" dirty="0" smtClean="0"/>
              <a:t>--</a:t>
            </a:r>
            <a:r>
              <a:rPr lang="zh-CN" altLang="en-US" dirty="0" smtClean="0"/>
              <a:t>如何做到客户端透明使用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在客户端从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中拿到对象后，拿到的其实是真实对象的代理，在发起调用时，代理会发起向服务端的调用请求，将客户端请求的方法、参数等信息封装好后经过序列化等操作发给远端的服务器，客户端在服务端返回前一直阻塞等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7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</a:t>
            </a:r>
            <a:r>
              <a:rPr lang="zh-CN" altLang="en-US" dirty="0" smtClean="0"/>
              <a:t>、实现细节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客户端如何做到非阻塞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客户端在调用时，调用直接返回，在调用处理内部，是另起了一个线程去执行发起请求的操作，而主线程持有一个</a:t>
            </a:r>
            <a:r>
              <a:rPr lang="zh-CN" altLang="en-US" dirty="0"/>
              <a:t>类似</a:t>
            </a:r>
            <a:r>
              <a:rPr lang="zh-CN" altLang="en-US" dirty="0" smtClean="0"/>
              <a:t>于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一样的对象并将这个对象返回给客户端，在以后去使用这个对象时，会被框架拦截以查看调用是否已经返回。这里用到了</a:t>
            </a:r>
            <a:r>
              <a:rPr lang="en-US" altLang="zh-CN" dirty="0" err="1" smtClean="0"/>
              <a:t>cglib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Enhancer</a:t>
            </a:r>
            <a:r>
              <a:rPr lang="zh-CN" altLang="en-US" dirty="0" smtClean="0"/>
              <a:t>来注册对象拦截器。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3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</a:t>
            </a:r>
            <a:r>
              <a:rPr lang="zh-CN" altLang="en-US" dirty="0" smtClean="0"/>
              <a:t>、实现细节</a:t>
            </a:r>
            <a:r>
              <a:rPr lang="en-US" altLang="zh-CN" dirty="0" smtClean="0"/>
              <a:t>--</a:t>
            </a:r>
            <a:r>
              <a:rPr lang="zh-CN" altLang="en-US" dirty="0" smtClean="0"/>
              <a:t>运行时编译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此框架允许客户端发送一段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代码到服务器端编译并运行，统计时使用的是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原生的编译器。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48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、目的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RPC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整体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、相关知识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、实现细节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、收获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问题与讨论</a:t>
            </a:r>
          </a:p>
        </p:txBody>
      </p:sp>
    </p:spTree>
    <p:extLst>
      <p:ext uri="{BB962C8B-B14F-4D97-AF65-F5344CB8AC3E}">
        <p14:creationId xmlns:p14="http://schemas.microsoft.com/office/powerpoint/2010/main" val="227017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</a:t>
            </a:r>
            <a:r>
              <a:rPr lang="zh-CN" altLang="en-US" dirty="0" smtClean="0"/>
              <a:t>、实现细节</a:t>
            </a:r>
            <a:r>
              <a:rPr lang="en-US" altLang="zh-CN" dirty="0" smtClean="0"/>
              <a:t>--</a:t>
            </a:r>
            <a:r>
              <a:rPr lang="zh-CN" altLang="en-US" dirty="0" smtClean="0"/>
              <a:t>热点代码检测与拦截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由于服务器端允许热加载，所以需要对热点代码进行检测，否则可能会执行一些危及服务器的操作。在框架中使用了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来操作字节码，通过生成目标类的子类，在调用周围增加一些检测与拦截代码来保证方法的安全性。（这里仅仅是实现的允许执行某些方法，不允许执行某些方法，并没有实现对字节码的安全性的检测。）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0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5.6</a:t>
            </a:r>
            <a:r>
              <a:rPr lang="zh-CN" altLang="en-US" dirty="0" smtClean="0"/>
              <a:t>、实现细节</a:t>
            </a:r>
            <a:r>
              <a:rPr lang="en-US" altLang="zh-CN" dirty="0" smtClean="0"/>
              <a:t>--JMX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在这里使用了两种实现，一种是基于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jmx</a:t>
            </a:r>
            <a:r>
              <a:rPr lang="zh-CN" altLang="en-US" dirty="0" smtClean="0"/>
              <a:t>管理，用于监控线程池的状态；另一种是原生的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jmx</a:t>
            </a:r>
            <a:r>
              <a:rPr lang="zh-CN" altLang="en-US" dirty="0" smtClean="0"/>
              <a:t>，用于监控调用的统计信息，比如每种方法的总调用数、成功次数、失败次数、最大耗时时间、异常信息等等。</a:t>
            </a:r>
            <a:endParaRPr lang="en-US" altLang="zh-CN" dirty="0" smtClean="0"/>
          </a:p>
          <a:p>
            <a:r>
              <a:rPr lang="zh-CN" altLang="en-US" dirty="0" smtClean="0"/>
              <a:t>在使用</a:t>
            </a:r>
            <a:r>
              <a:rPr lang="en-US" altLang="zh-CN" dirty="0" err="1" smtClean="0"/>
              <a:t>jmx</a:t>
            </a:r>
            <a:r>
              <a:rPr lang="zh-CN" altLang="en-US" dirty="0" smtClean="0"/>
              <a:t>监控调用统计信息时，需要使用锁来防止并发带来的问题，会比较影响系统的性能，后面有优化方法。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20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5.7</a:t>
            </a:r>
            <a:r>
              <a:rPr lang="zh-CN" altLang="en-US" dirty="0" smtClean="0"/>
              <a:t>、实现细节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临界区哈希分片加锁算法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在上一页中提到，</a:t>
            </a:r>
            <a:r>
              <a:rPr lang="en-US" altLang="zh-CN" dirty="0" err="1" smtClean="0"/>
              <a:t>jmx</a:t>
            </a:r>
            <a:r>
              <a:rPr lang="zh-CN" altLang="en-US" dirty="0" smtClean="0"/>
              <a:t>统计调用信息时会因为加锁而导致性能下降，这里作者借鉴了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的实现，通过临界区哈希分片加锁处法，降低锁的粒度，减少</a:t>
            </a:r>
            <a:r>
              <a:rPr lang="en-US" altLang="zh-CN" dirty="0" err="1" smtClean="0"/>
              <a:t>jmx</a:t>
            </a:r>
            <a:r>
              <a:rPr lang="zh-CN" altLang="en-US" dirty="0" smtClean="0"/>
              <a:t>监控对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调用的影响。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441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5.8</a:t>
            </a:r>
            <a:r>
              <a:rPr lang="zh-CN" altLang="en-US" dirty="0" smtClean="0"/>
              <a:t>、实现细节</a:t>
            </a:r>
            <a:r>
              <a:rPr lang="en-US" altLang="zh-CN" dirty="0" smtClean="0"/>
              <a:t>--</a:t>
            </a:r>
            <a:r>
              <a:rPr lang="zh-CN" altLang="en-US" dirty="0"/>
              <a:t>内嵌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服务器，用于展示框架调用监控指标，实现方式是基于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创建了一个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应用，用于处理客户端的访问请求，并返回框架调用统计信息。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336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5.9</a:t>
            </a:r>
            <a:r>
              <a:rPr lang="zh-CN" altLang="en-US" dirty="0" smtClean="0"/>
              <a:t>、实现细</a:t>
            </a:r>
            <a:r>
              <a:rPr lang="en-US" altLang="zh-CN" dirty="0" smtClean="0"/>
              <a:t>--</a:t>
            </a:r>
            <a:r>
              <a:rPr lang="zh-CN" altLang="en-US" dirty="0" smtClean="0"/>
              <a:t>过滤器链和监听器链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在服务器端执行客户端的调用请求时，使用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aop</a:t>
            </a:r>
            <a:r>
              <a:rPr lang="zh-CN" altLang="en-US" dirty="0" smtClean="0"/>
              <a:t>实现了一个简单的拦截，通过这个拦截功能实现的过滤器链与监听器链。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502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、学习如何使用一些不熟悉的技术，对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有更深的了解。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、学习一些做项目的经验。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、刻意去练习。作者在实现一种功能时，会在不同的地方通过不同的方式去实现，是在刻意实践新知识。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17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、问题与讨论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、整体设计上，服务器端目前只能在启动的确定并设置一种序列化方式。 改进：其实可以将多个序列化方式实现的</a:t>
            </a:r>
            <a:r>
              <a:rPr lang="en-US" altLang="zh-CN" dirty="0"/>
              <a:t>handler</a:t>
            </a:r>
            <a:r>
              <a:rPr lang="zh-CN" altLang="en-US" dirty="0"/>
              <a:t>全部放在</a:t>
            </a:r>
            <a:r>
              <a:rPr lang="en-US" altLang="zh-CN" dirty="0"/>
              <a:t>pipeline</a:t>
            </a:r>
            <a:r>
              <a:rPr lang="zh-CN" altLang="en-US" dirty="0"/>
              <a:t>中，然后以某个字段来标识使用哪个来反序列化或者序列化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、多个连接共享一个</a:t>
            </a:r>
            <a:r>
              <a:rPr lang="en-US" altLang="zh-CN" dirty="0" err="1" smtClean="0"/>
              <a:t>EventLoopGroup</a:t>
            </a:r>
            <a:r>
              <a:rPr lang="zh-CN" altLang="en-US" dirty="0" smtClean="0"/>
              <a:t>（作者实现了），还有多个连接也可以共享同一个</a:t>
            </a:r>
            <a:r>
              <a:rPr lang="en-US" altLang="zh-CN" dirty="0" err="1" smtClean="0"/>
              <a:t>MessageSendHandler</a:t>
            </a:r>
            <a:r>
              <a:rPr lang="zh-CN" altLang="en-US" dirty="0" smtClean="0"/>
              <a:t>（作者没实现）。对于共享</a:t>
            </a:r>
            <a:r>
              <a:rPr lang="en-US" altLang="zh-CN" dirty="0" err="1" smtClean="0"/>
              <a:t>MessageSendHandler</a:t>
            </a:r>
            <a:r>
              <a:rPr lang="zh-CN" altLang="en-US" dirty="0" smtClean="0"/>
              <a:t>，正确的做法如下：比如发起了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个连接，这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个连接共享一个</a:t>
            </a:r>
            <a:r>
              <a:rPr lang="en-US" altLang="zh-CN" dirty="0" err="1" smtClean="0"/>
              <a:t>MessageSendHandler</a:t>
            </a:r>
            <a:r>
              <a:rPr lang="zh-CN" altLang="en-US" dirty="0" smtClean="0"/>
              <a:t>时，要确保</a:t>
            </a:r>
            <a:r>
              <a:rPr lang="en-US" altLang="zh-CN" dirty="0" err="1" smtClean="0"/>
              <a:t>MessageSendHandler</a:t>
            </a:r>
            <a:r>
              <a:rPr lang="zh-CN" altLang="en-US" dirty="0" smtClean="0"/>
              <a:t>是线程安全的，这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个连接在共享一个</a:t>
            </a:r>
            <a:r>
              <a:rPr lang="en-US" altLang="zh-CN" dirty="0" err="1" smtClean="0"/>
              <a:t>MessageSendHandler</a:t>
            </a:r>
            <a:r>
              <a:rPr lang="zh-CN" altLang="en-US" dirty="0" smtClean="0"/>
              <a:t>时，依然是并发操作的。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25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2336"/>
            <a:ext cx="10515600" cy="577462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如果客户端启动多个序列化方式，而客户端在发送的时候共用了一个连接，在发送时就会出错， 假如客户端发送成功了，而序列化方式与服务端不同，也会出问题。 目前运行的良好，是因为服务器端与客户端都使用的</a:t>
            </a:r>
            <a:r>
              <a:rPr lang="en-US" altLang="zh-CN" dirty="0" smtClean="0"/>
              <a:t>PROTOSTUFFSERIALIZE</a:t>
            </a:r>
            <a:r>
              <a:rPr lang="zh-CN" altLang="en-US" dirty="0"/>
              <a:t>的序列化方式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如果依赖是以下的情况的话，</a:t>
            </a:r>
            <a:r>
              <a:rPr lang="en-US" altLang="zh-CN" dirty="0"/>
              <a:t>console</a:t>
            </a:r>
            <a:r>
              <a:rPr lang="zh-CN" altLang="en-US" dirty="0"/>
              <a:t>里会显示：</a:t>
            </a:r>
            <a:r>
              <a:rPr lang="en-US" altLang="zh-CN" dirty="0"/>
              <a:t>ERROR </a:t>
            </a:r>
            <a:r>
              <a:rPr lang="en-US" altLang="zh-CN" dirty="0" err="1"/>
              <a:t>StatusLogger</a:t>
            </a:r>
            <a:r>
              <a:rPr lang="en-US" altLang="zh-CN" dirty="0"/>
              <a:t> No log4j2 configuration file found. Using default configuration: logging only errors to the console. </a:t>
            </a:r>
            <a:r>
              <a:rPr lang="zh-CN" altLang="en-US" dirty="0"/>
              <a:t>即：只显示</a:t>
            </a:r>
            <a:r>
              <a:rPr lang="en-US" altLang="zh-CN" dirty="0"/>
              <a:t>error</a:t>
            </a:r>
            <a:r>
              <a:rPr lang="zh-CN" altLang="en-US" dirty="0"/>
              <a:t>，不显示警告。 </a:t>
            </a:r>
            <a:r>
              <a:rPr lang="en-US" altLang="zh-CN" dirty="0"/>
              <a:t>org.slf4j slf4j-api 1.7.12 org.apache.logging.log4j log4j-api 2.4.1 org.apache.logging.log4j log4j-core 2.4.1 org.apache.logging.log4j log4j-slf4j-impl 2.4.1 org.apache.logging.log4j log4j-jcl 2.4.1 org.apache.logging.log4j log4j-jul 2.4.1 org.apache.logging.log4j log4j-web 2.4.1 </a:t>
            </a:r>
            <a:r>
              <a:rPr lang="en-US" altLang="zh-CN" dirty="0" smtClean="0"/>
              <a:t>runtime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但是</a:t>
            </a:r>
            <a:r>
              <a:rPr lang="zh-CN" altLang="en-US" dirty="0"/>
              <a:t>，如果显示警告级别的日志的话，会看到一个重要的警告： 警告</a:t>
            </a:r>
            <a:r>
              <a:rPr lang="en-US" altLang="zh-CN" dirty="0"/>
              <a:t>: An exception was thrown by my.netty.rpc.netty.MessageRecvExecutor$2.operationComplete() </a:t>
            </a:r>
            <a:r>
              <a:rPr lang="en-US" altLang="zh-CN" dirty="0" err="1" smtClean="0"/>
              <a:t>io.netty.util.concurrent.BlockingOperationException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原因见：</a:t>
            </a:r>
            <a:r>
              <a:rPr lang="zh-CN" altLang="en-US" dirty="0"/>
              <a:t>分析 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zh-CN" altLang="en-US" dirty="0"/>
              <a:t>死锁异常 </a:t>
            </a:r>
            <a:r>
              <a:rPr lang="en-US" altLang="zh-CN" dirty="0" err="1" smtClean="0"/>
              <a:t>BlockingOperationException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://www.linkedkeeper.com/detail/blog.action?bid=1027&amp;utm_medium=hao.caibaojian.com&amp;utm_source=hao.caibaojian.com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18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933123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、线程模型分析</a:t>
            </a:r>
            <a:r>
              <a:rPr lang="zh-CN" altLang="en-US" dirty="0"/>
              <a:t>： 服务器端： 主</a:t>
            </a:r>
            <a:r>
              <a:rPr lang="zh-CN" altLang="en-US" dirty="0" smtClean="0"/>
              <a:t>线程、 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/>
              <a:t>worker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threadPoolExecutor</a:t>
            </a:r>
            <a:r>
              <a:rPr lang="en-US" altLang="zh-CN" dirty="0"/>
              <a:t>(</a:t>
            </a:r>
            <a:r>
              <a:rPr lang="zh-CN" altLang="en-US" dirty="0"/>
              <a:t>见</a:t>
            </a:r>
            <a:r>
              <a:rPr lang="en-US" altLang="zh-CN" dirty="0" err="1"/>
              <a:t>MessageRecvExecutor.submit</a:t>
            </a:r>
            <a:r>
              <a:rPr lang="zh-CN" altLang="en-US" dirty="0"/>
              <a:t>，多个任务共用一个线程池，可处理阻塞任务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客户端： 主</a:t>
            </a:r>
            <a:r>
              <a:rPr lang="zh-CN" altLang="en-US" dirty="0" smtClean="0"/>
              <a:t>线程、 </a:t>
            </a:r>
            <a:r>
              <a:rPr lang="en-US" altLang="zh-CN" dirty="0" err="1" smtClean="0"/>
              <a:t>eventLoopGroup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/>
              <a:t>threadPoolExecutor</a:t>
            </a:r>
            <a:r>
              <a:rPr lang="zh-CN" altLang="en-US" dirty="0"/>
              <a:t>（见</a:t>
            </a:r>
            <a:r>
              <a:rPr lang="en-US" altLang="zh-CN" dirty="0" err="1"/>
              <a:t>RpcServerLoader.load</a:t>
            </a:r>
            <a:r>
              <a:rPr lang="zh-CN" altLang="en-US" dirty="0"/>
              <a:t>，用于发起多个连接，最终连接都绑定到</a:t>
            </a:r>
            <a:r>
              <a:rPr lang="en-US" altLang="zh-CN" dirty="0" err="1"/>
              <a:t>eventLoopGroup</a:t>
            </a:r>
            <a:r>
              <a:rPr lang="zh-CN" altLang="en-US" dirty="0"/>
              <a:t>中的线程上</a:t>
            </a:r>
            <a:r>
              <a:rPr lang="zh-CN" altLang="en-US" dirty="0" smtClean="0"/>
              <a:t>）、 </a:t>
            </a:r>
            <a:r>
              <a:rPr lang="en-US" altLang="zh-CN" dirty="0"/>
              <a:t>executor</a:t>
            </a:r>
            <a:r>
              <a:rPr lang="zh-CN" altLang="en-US" dirty="0"/>
              <a:t>（见</a:t>
            </a:r>
            <a:r>
              <a:rPr lang="en-US" altLang="zh-CN" dirty="0" err="1"/>
              <a:t>AsyncInvoker.executor</a:t>
            </a:r>
            <a:r>
              <a:rPr lang="zh-CN" altLang="en-US" dirty="0"/>
              <a:t>，用于客户端向服务器端提交异步执行的任务）</a:t>
            </a:r>
          </a:p>
          <a:p>
            <a:pPr marL="0" indent="0">
              <a:buNone/>
            </a:pPr>
            <a:r>
              <a:rPr lang="zh-CN" altLang="en-US" dirty="0"/>
              <a:t>服务器端耗时任务是在</a:t>
            </a:r>
            <a:r>
              <a:rPr lang="en-US" altLang="zh-CN" dirty="0" err="1"/>
              <a:t>threadPoolExecutor</a:t>
            </a:r>
            <a:r>
              <a:rPr lang="zh-CN" altLang="en-US" dirty="0"/>
              <a:t>中执行的，而客户端对于非异步的且是阻塞执行的任务，阻塞发生在主线程中。</a:t>
            </a:r>
          </a:p>
          <a:p>
            <a:pPr marL="0" indent="0">
              <a:buNone/>
            </a:pPr>
            <a:r>
              <a:rPr lang="zh-CN" altLang="en-US" dirty="0"/>
              <a:t>对于客户端，在发起连接后，</a:t>
            </a:r>
            <a:r>
              <a:rPr lang="en-US" altLang="zh-CN" dirty="0" err="1"/>
              <a:t>threadPoolExecutor</a:t>
            </a:r>
            <a:r>
              <a:rPr lang="zh-CN" altLang="en-US" dirty="0"/>
              <a:t>就会闲置，不如将</a:t>
            </a:r>
            <a:r>
              <a:rPr lang="en-US" altLang="zh-CN" dirty="0"/>
              <a:t>executor</a:t>
            </a:r>
            <a:r>
              <a:rPr lang="zh-CN" altLang="en-US" dirty="0"/>
              <a:t>也替换为</a:t>
            </a:r>
            <a:r>
              <a:rPr lang="en-US" altLang="zh-CN" dirty="0" err="1"/>
              <a:t>threadPoolExecutor</a:t>
            </a:r>
            <a:r>
              <a:rPr lang="zh-CN" altLang="en-US" dirty="0"/>
              <a:t>，这样可以减小客户端的线程数，节约资源。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536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1376"/>
            <a:ext cx="10515600" cy="5835587"/>
          </a:xfrm>
        </p:spPr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 </a:t>
            </a:r>
            <a:r>
              <a:rPr lang="en-US" altLang="zh-CN" dirty="0" err="1"/>
              <a:t>MessageRecvExecutor.handlerMap</a:t>
            </a:r>
            <a:r>
              <a:rPr lang="zh-CN" altLang="en-US" dirty="0"/>
              <a:t>一般是作为单例对象的成员变量使用的，全局只保留一份就可以了，但是目前的实现是在多个类中都保存这个了， 算是资源的浪费，可以优化一下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NettyRpcService.onApplicationEvent</a:t>
            </a:r>
            <a:r>
              <a:rPr lang="zh-CN" altLang="en-US" dirty="0"/>
              <a:t>在程序初始化过程中调用</a:t>
            </a:r>
            <a:r>
              <a:rPr lang="zh-CN" altLang="en-US" dirty="0" smtClean="0"/>
              <a:t>了很多次，可以</a:t>
            </a:r>
            <a:r>
              <a:rPr lang="zh-CN" altLang="en-US" dirty="0"/>
              <a:t>优化一下。 比如小的优化时，先判断</a:t>
            </a:r>
            <a:r>
              <a:rPr lang="en-US" altLang="zh-CN" dirty="0" err="1"/>
              <a:t>MessageRecvExecutor.handlerMap</a:t>
            </a:r>
            <a:r>
              <a:rPr lang="zh-CN" altLang="en-US" dirty="0"/>
              <a:t>是否已存在，如果不存在才加入其中。 深层次的优化是，有多少服务要注册，就调用多少次此方法。</a:t>
            </a:r>
          </a:p>
        </p:txBody>
      </p:sp>
    </p:spTree>
    <p:extLst>
      <p:ext uri="{BB962C8B-B14F-4D97-AF65-F5344CB8AC3E}">
        <p14:creationId xmlns:p14="http://schemas.microsoft.com/office/powerpoint/2010/main" val="250015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我做这个的目的是学习，在掌握知识后能更好地应用到工作中。</a:t>
            </a:r>
            <a:endParaRPr lang="en-US" altLang="zh-CN" dirty="0" smtClean="0"/>
          </a:p>
          <a:p>
            <a:r>
              <a:rPr lang="zh-CN" altLang="en-US" dirty="0" smtClean="0"/>
              <a:t>一是我从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转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的，对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有很多不了解的地方，想去更好的了解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二是我比较喜欢这些东西，想要去了解、掌握它们，去应用它们做一些真正实用的东西把玩一下，比如这个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框架。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2520" y="2898521"/>
            <a:ext cx="2441448" cy="4177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谢谢大家观赏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8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RPC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框架针对网络协议、网络</a:t>
            </a:r>
            <a:r>
              <a:rPr lang="en-US" altLang="zh-CN" dirty="0"/>
              <a:t>I/O</a:t>
            </a:r>
            <a:r>
              <a:rPr lang="zh-CN" altLang="en-US" dirty="0"/>
              <a:t>模型的封装是透明的，对于调用的客户端而言，它就认为自己在调用本地的一个对象。至于传输层上，运用的是</a:t>
            </a:r>
            <a:r>
              <a:rPr lang="en-US" altLang="zh-CN" dirty="0"/>
              <a:t>TCP</a:t>
            </a:r>
            <a:r>
              <a:rPr lang="zh-CN" altLang="en-US" dirty="0"/>
              <a:t>协议、</a:t>
            </a:r>
            <a:r>
              <a:rPr lang="en-US" altLang="zh-CN" dirty="0"/>
              <a:t>UDP</a:t>
            </a:r>
            <a:r>
              <a:rPr lang="zh-CN" altLang="en-US" dirty="0"/>
              <a:t>协议、亦或是</a:t>
            </a:r>
            <a:r>
              <a:rPr lang="en-US" altLang="zh-CN" dirty="0"/>
              <a:t>HTTP</a:t>
            </a:r>
            <a:r>
              <a:rPr lang="zh-CN" altLang="en-US" dirty="0"/>
              <a:t>协议，一概不关心。从网络</a:t>
            </a:r>
            <a:r>
              <a:rPr lang="en-US" altLang="zh-CN" dirty="0"/>
              <a:t>I/O</a:t>
            </a:r>
            <a:r>
              <a:rPr lang="zh-CN" altLang="en-US" dirty="0"/>
              <a:t>模型上来看，是基于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poll</a:t>
            </a:r>
            <a:r>
              <a:rPr lang="zh-CN" altLang="en-US" dirty="0"/>
              <a:t>、</a:t>
            </a:r>
            <a:r>
              <a:rPr lang="en-US" altLang="zh-CN" dirty="0" err="1"/>
              <a:t>epoll</a:t>
            </a:r>
            <a:r>
              <a:rPr lang="zh-CN" altLang="en-US" dirty="0"/>
              <a:t>方式、还是</a:t>
            </a:r>
            <a:r>
              <a:rPr lang="en-US" altLang="zh-CN" dirty="0"/>
              <a:t>IOCP</a:t>
            </a:r>
            <a:r>
              <a:rPr lang="zh-CN" altLang="en-US" dirty="0"/>
              <a:t>（</a:t>
            </a:r>
            <a:r>
              <a:rPr lang="en-US" altLang="zh-CN" dirty="0"/>
              <a:t>I/O Completion Port</a:t>
            </a:r>
            <a:r>
              <a:rPr lang="zh-CN" altLang="en-US" dirty="0"/>
              <a:t>）方式承载实现的，对于调用者而言也不用关心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https://github.com/tang-jie/NettyRPC.git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、整体流程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000" dirty="0"/>
              <a:t>1</a:t>
            </a:r>
            <a:r>
              <a:rPr lang="zh-CN" altLang="en-US" sz="3000" dirty="0"/>
              <a:t>、定义</a:t>
            </a:r>
            <a:r>
              <a:rPr lang="en-US" altLang="zh-CN" sz="3000" dirty="0"/>
              <a:t>RPC</a:t>
            </a:r>
            <a:r>
              <a:rPr lang="zh-CN" altLang="en-US" sz="3000" dirty="0"/>
              <a:t>请求消息、应答消息结构，里面要包括</a:t>
            </a:r>
            <a:r>
              <a:rPr lang="en-US" altLang="zh-CN" sz="3000" dirty="0"/>
              <a:t>RPC</a:t>
            </a:r>
            <a:r>
              <a:rPr lang="zh-CN" altLang="en-US" sz="3000" dirty="0"/>
              <a:t>的接口定义模块、包括远程调用的类名、方法名称、参数结构、参数值等信息。</a:t>
            </a:r>
          </a:p>
          <a:p>
            <a:pPr>
              <a:lnSpc>
                <a:spcPct val="110000"/>
              </a:lnSpc>
            </a:pPr>
            <a:r>
              <a:rPr lang="en-US" altLang="zh-CN" sz="3000" dirty="0" smtClean="0"/>
              <a:t>2</a:t>
            </a:r>
            <a:r>
              <a:rPr lang="zh-CN" altLang="en-US" sz="3000" dirty="0"/>
              <a:t>、服务端初始化的时候通过容器加载</a:t>
            </a:r>
            <a:r>
              <a:rPr lang="en-US" altLang="zh-CN" sz="3000" dirty="0"/>
              <a:t>RPC</a:t>
            </a:r>
            <a:r>
              <a:rPr lang="zh-CN" altLang="en-US" sz="3000" dirty="0"/>
              <a:t>接口定义和</a:t>
            </a:r>
            <a:r>
              <a:rPr lang="en-US" altLang="zh-CN" sz="3000" dirty="0"/>
              <a:t>RPC</a:t>
            </a:r>
            <a:r>
              <a:rPr lang="zh-CN" altLang="en-US" sz="3000" dirty="0"/>
              <a:t>接口实现类对象的映射关系，然后等待客户端发起调用请求。</a:t>
            </a:r>
          </a:p>
          <a:p>
            <a:pPr>
              <a:lnSpc>
                <a:spcPct val="110000"/>
              </a:lnSpc>
            </a:pPr>
            <a:r>
              <a:rPr lang="en-US" altLang="zh-CN" sz="3000" dirty="0" smtClean="0"/>
              <a:t>3</a:t>
            </a:r>
            <a:r>
              <a:rPr lang="zh-CN" altLang="en-US" sz="3000" dirty="0"/>
              <a:t>、客户端发起的</a:t>
            </a:r>
            <a:r>
              <a:rPr lang="en-US" altLang="zh-CN" sz="3000" dirty="0"/>
              <a:t>RPC</a:t>
            </a:r>
            <a:r>
              <a:rPr lang="zh-CN" altLang="en-US" sz="3000" dirty="0"/>
              <a:t>消息里面包含，远程调用的类名、方法名称、参数结构、参数值等信息，通过网络，以字节流的方式送给</a:t>
            </a:r>
            <a:r>
              <a:rPr lang="en-US" altLang="zh-CN" sz="3000" dirty="0"/>
              <a:t>RPC</a:t>
            </a:r>
            <a:r>
              <a:rPr lang="zh-CN" altLang="en-US" sz="3000" dirty="0"/>
              <a:t>服务端，</a:t>
            </a:r>
            <a:r>
              <a:rPr lang="en-US" altLang="zh-CN" sz="3000" dirty="0"/>
              <a:t>RPC</a:t>
            </a:r>
            <a:r>
              <a:rPr lang="zh-CN" altLang="en-US" sz="3000" dirty="0"/>
              <a:t>服务端接收到字节流的请求之后，去对应的容器里面，查找客户端接口映射的具体实现对象。</a:t>
            </a:r>
          </a:p>
          <a:p>
            <a:pPr>
              <a:lnSpc>
                <a:spcPct val="110000"/>
              </a:lnSpc>
            </a:pPr>
            <a:r>
              <a:rPr lang="en-US" altLang="zh-CN" sz="3000" dirty="0" smtClean="0"/>
              <a:t>4</a:t>
            </a:r>
            <a:r>
              <a:rPr lang="zh-CN" altLang="en-US" sz="3000" dirty="0"/>
              <a:t>、</a:t>
            </a:r>
            <a:r>
              <a:rPr lang="en-US" altLang="zh-CN" sz="3000" dirty="0"/>
              <a:t>RPC</a:t>
            </a:r>
            <a:r>
              <a:rPr lang="zh-CN" altLang="en-US" sz="3000" dirty="0"/>
              <a:t>服务端找到实现对象的参数信息，通过反射机制创建该对象的实例，并返回调用处理结果，最后封装成</a:t>
            </a:r>
            <a:r>
              <a:rPr lang="en-US" altLang="zh-CN" sz="3000" dirty="0"/>
              <a:t>RPC</a:t>
            </a:r>
            <a:r>
              <a:rPr lang="zh-CN" altLang="en-US" sz="3000" dirty="0"/>
              <a:t>应答消息通知到客户端。</a:t>
            </a:r>
          </a:p>
          <a:p>
            <a:pPr>
              <a:lnSpc>
                <a:spcPct val="110000"/>
              </a:lnSpc>
            </a:pPr>
            <a:r>
              <a:rPr lang="en-US" altLang="zh-CN" sz="3000" dirty="0" smtClean="0"/>
              <a:t>5</a:t>
            </a:r>
            <a:r>
              <a:rPr lang="zh-CN" altLang="en-US" sz="3000" dirty="0"/>
              <a:t>、客户端通过网络，收到字节流形式的</a:t>
            </a:r>
            <a:r>
              <a:rPr lang="en-US" altLang="zh-CN" sz="3000" dirty="0"/>
              <a:t>RPC</a:t>
            </a:r>
            <a:r>
              <a:rPr lang="zh-CN" altLang="en-US" sz="3000" dirty="0"/>
              <a:t>应答消息，进行拆包、解析之后，显示远程调用结果。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86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、相关知识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为什么使用</a:t>
            </a:r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是对</a:t>
            </a:r>
            <a:r>
              <a:rPr lang="en-US" altLang="zh-CN" dirty="0"/>
              <a:t>JAVA NIO</a:t>
            </a:r>
            <a:r>
              <a:rPr lang="zh-CN" altLang="en-US" dirty="0"/>
              <a:t>框架的再次</a:t>
            </a:r>
            <a:r>
              <a:rPr lang="zh-CN" altLang="en-US" dirty="0" smtClean="0"/>
              <a:t>封装，不需要考虑</a:t>
            </a:r>
            <a:r>
              <a:rPr lang="en-US" altLang="zh-CN" dirty="0"/>
              <a:t>TCP</a:t>
            </a:r>
            <a:r>
              <a:rPr lang="zh-CN" altLang="en-US" dirty="0"/>
              <a:t>粘包、网络通信异常、消息链接处理等等网络通信</a:t>
            </a:r>
            <a:r>
              <a:rPr lang="zh-CN" altLang="en-US" dirty="0" smtClean="0"/>
              <a:t>细节。</a:t>
            </a:r>
            <a:endParaRPr lang="en-US" altLang="zh-CN" dirty="0" smtClean="0"/>
          </a:p>
          <a:p>
            <a:r>
              <a:rPr lang="zh-CN" altLang="en-US" dirty="0"/>
              <a:t>并发</a:t>
            </a:r>
            <a:r>
              <a:rPr lang="zh-CN" altLang="en-US" dirty="0" smtClean="0"/>
              <a:t>高：</a:t>
            </a:r>
            <a:r>
              <a:rPr lang="zh-CN" altLang="en-US" dirty="0"/>
              <a:t>基于</a:t>
            </a:r>
            <a:r>
              <a:rPr lang="en-US" altLang="zh-CN" dirty="0"/>
              <a:t>IO</a:t>
            </a:r>
            <a:r>
              <a:rPr lang="zh-CN" altLang="en-US" dirty="0"/>
              <a:t>多</a:t>
            </a:r>
            <a:r>
              <a:rPr lang="zh-CN" altLang="en-US" dirty="0" smtClean="0"/>
              <a:t>路复用</a:t>
            </a:r>
            <a:r>
              <a:rPr lang="zh-CN" altLang="en-US" dirty="0"/>
              <a:t>以及非阻塞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，连接只由一个线程来处理，不需要考虑并发问题。</a:t>
            </a:r>
            <a:endParaRPr lang="en-US" altLang="zh-CN" dirty="0"/>
          </a:p>
          <a:p>
            <a:r>
              <a:rPr lang="zh-CN" altLang="en-US" dirty="0" smtClean="0"/>
              <a:t>传输快：</a:t>
            </a:r>
            <a:r>
              <a:rPr lang="zh-CN" altLang="en-US" dirty="0"/>
              <a:t>零</a:t>
            </a:r>
            <a:r>
              <a:rPr lang="zh-CN" altLang="en-US" dirty="0" smtClean="0"/>
              <a:t>拷贝。</a:t>
            </a:r>
            <a:endParaRPr lang="zh-CN" altLang="en-US" dirty="0"/>
          </a:p>
          <a:p>
            <a:r>
              <a:rPr lang="zh-CN" altLang="en-US" dirty="0" smtClean="0"/>
              <a:t>封装好：</a:t>
            </a:r>
            <a:r>
              <a:rPr lang="zh-CN" altLang="en-US" dirty="0"/>
              <a:t>阻塞</a:t>
            </a:r>
            <a:r>
              <a:rPr lang="en-US" altLang="zh-CN" dirty="0"/>
              <a:t>IO</a:t>
            </a:r>
            <a:r>
              <a:rPr lang="zh-CN" altLang="en-US" dirty="0"/>
              <a:t>、非阻塞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之间的转换都可能仅仅是换个类名称这么</a:t>
            </a:r>
            <a:r>
              <a:rPr lang="zh-CN" altLang="en-US" dirty="0" smtClean="0"/>
              <a:t>简单，代码框架不需要更改。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84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/>
              <a:t>、相关知识</a:t>
            </a:r>
            <a:r>
              <a:rPr lang="en-US" altLang="zh-CN" dirty="0"/>
              <a:t>-- </a:t>
            </a:r>
            <a:r>
              <a:rPr lang="en-US" altLang="zh-CN" dirty="0" err="1"/>
              <a:t>netty</a:t>
            </a:r>
            <a:r>
              <a:rPr lang="zh-CN" altLang="en-US" dirty="0" smtClean="0"/>
              <a:t>线程模型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7" idx="7"/>
            <a:endCxn id="8" idx="3"/>
          </p:cNvCxnSpPr>
          <p:nvPr/>
        </p:nvCxnSpPr>
        <p:spPr>
          <a:xfrm flipV="1">
            <a:off x="6068659" y="2675749"/>
            <a:ext cx="686307" cy="5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4158419" y="2822166"/>
            <a:ext cx="2413554" cy="1650193"/>
            <a:chOff x="1895059" y="3042394"/>
            <a:chExt cx="2413554" cy="1650193"/>
          </a:xfrm>
        </p:grpSpPr>
        <p:sp>
          <p:nvSpPr>
            <p:cNvPr id="4" name="椭圆 3"/>
            <p:cNvSpPr/>
            <p:nvPr/>
          </p:nvSpPr>
          <p:spPr>
            <a:xfrm>
              <a:off x="1895059" y="3042394"/>
              <a:ext cx="2413554" cy="14584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504660" y="3326296"/>
              <a:ext cx="344556" cy="2517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978425" y="3821522"/>
              <a:ext cx="344556" cy="2517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511202" y="3408909"/>
              <a:ext cx="344556" cy="2303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61172" y="4323255"/>
              <a:ext cx="1534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worker</a:t>
              </a:r>
              <a:r>
                <a:rPr lang="zh-CN" altLang="en-US" dirty="0" smtClean="0"/>
                <a:t>线程池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510004" y="1404259"/>
            <a:ext cx="2479058" cy="1654322"/>
            <a:chOff x="4901426" y="716802"/>
            <a:chExt cx="2479058" cy="1654322"/>
          </a:xfrm>
        </p:grpSpPr>
        <p:sp>
          <p:nvSpPr>
            <p:cNvPr id="53" name="文本框 52"/>
            <p:cNvSpPr txBox="1"/>
            <p:nvPr/>
          </p:nvSpPr>
          <p:spPr>
            <a:xfrm>
              <a:off x="4901426" y="716802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事件循环，</a:t>
              </a:r>
              <a:r>
                <a:rPr lang="en-US" altLang="zh-CN" dirty="0" smtClean="0"/>
                <a:t>IO</a:t>
              </a:r>
              <a:r>
                <a:rPr lang="zh-CN" altLang="en-US" dirty="0" smtClean="0"/>
                <a:t>复用</a:t>
              </a:r>
              <a:endParaRPr lang="zh-CN" altLang="en-US" dirty="0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962503" y="1027906"/>
              <a:ext cx="1417981" cy="1343218"/>
              <a:chOff x="5304182" y="2749622"/>
              <a:chExt cx="1417981" cy="134321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5304182" y="2856880"/>
                <a:ext cx="1255644" cy="9995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986668" y="2817123"/>
                <a:ext cx="278296" cy="19113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457120" y="3501887"/>
                <a:ext cx="265043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412394" y="3109675"/>
                <a:ext cx="278296" cy="19113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618633" y="372350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线程</a:t>
                </a:r>
                <a:endParaRPr lang="zh-CN" altLang="en-US" dirty="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5784573" y="3234149"/>
                <a:ext cx="324677" cy="34065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>
                <a:off x="5329030" y="2749622"/>
                <a:ext cx="455543" cy="48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组合 64"/>
          <p:cNvGrpSpPr/>
          <p:nvPr/>
        </p:nvGrpSpPr>
        <p:grpSpPr>
          <a:xfrm>
            <a:off x="8275905" y="1064727"/>
            <a:ext cx="3913153" cy="2824898"/>
            <a:chOff x="6628635" y="2272210"/>
            <a:chExt cx="4396697" cy="3622689"/>
          </a:xfrm>
        </p:grpSpPr>
        <p:grpSp>
          <p:nvGrpSpPr>
            <p:cNvPr id="62" name="组合 61"/>
            <p:cNvGrpSpPr/>
            <p:nvPr/>
          </p:nvGrpSpPr>
          <p:grpSpPr>
            <a:xfrm>
              <a:off x="6628635" y="3525859"/>
              <a:ext cx="4396697" cy="2369040"/>
              <a:chOff x="4017957" y="4645344"/>
              <a:chExt cx="4396697" cy="236904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017957" y="4645344"/>
                <a:ext cx="4396697" cy="22075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797287" y="5047350"/>
                <a:ext cx="251791" cy="1002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307497" y="5081842"/>
                <a:ext cx="251791" cy="1002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414053" y="5055743"/>
                <a:ext cx="251791" cy="1002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864088" y="5065539"/>
                <a:ext cx="251791" cy="1002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593497" y="5055743"/>
                <a:ext cx="251791" cy="1002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010401" y="5073893"/>
                <a:ext cx="251791" cy="10024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4412974" y="5181600"/>
                <a:ext cx="384313" cy="265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5049078" y="5208104"/>
                <a:ext cx="258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5581685" y="5208104"/>
                <a:ext cx="2824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6115879" y="5208104"/>
                <a:ext cx="2981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6665844" y="5208104"/>
                <a:ext cx="3445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7262192" y="5208104"/>
                <a:ext cx="3313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H="1">
                <a:off x="7262192" y="5857461"/>
                <a:ext cx="331305" cy="13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H="1">
                <a:off x="6679096" y="5824331"/>
                <a:ext cx="3313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>
                <a:off x="6115879" y="5857461"/>
                <a:ext cx="2981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H="1">
                <a:off x="5581685" y="5857461"/>
                <a:ext cx="2824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 flipH="1">
                <a:off x="5049078" y="5824331"/>
                <a:ext cx="258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H="1">
                <a:off x="4412974" y="5824331"/>
                <a:ext cx="3843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/>
              <p:cNvSpPr txBox="1"/>
              <p:nvPr/>
            </p:nvSpPr>
            <p:spPr>
              <a:xfrm>
                <a:off x="5893617" y="6645053"/>
                <a:ext cx="64633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连接</a:t>
                </a:r>
                <a:endParaRPr lang="zh-CN" altLang="en-US" dirty="0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8826983" y="2272210"/>
              <a:ext cx="2128954" cy="473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Handler</a:t>
              </a:r>
              <a:r>
                <a:rPr lang="zh-CN" altLang="en-US" dirty="0" smtClean="0"/>
                <a:t>，可共享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>
              <a:endCxn id="25" idx="0"/>
            </p:cNvCxnSpPr>
            <p:nvPr/>
          </p:nvCxnSpPr>
          <p:spPr>
            <a:xfrm>
              <a:off x="9746973" y="2609324"/>
              <a:ext cx="1" cy="1345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箭头连接符 66"/>
          <p:cNvCxnSpPr>
            <a:stCxn id="10" idx="4"/>
            <a:endCxn id="19" idx="1"/>
          </p:cNvCxnSpPr>
          <p:nvPr/>
        </p:nvCxnSpPr>
        <p:spPr>
          <a:xfrm flipV="1">
            <a:off x="7856541" y="2294395"/>
            <a:ext cx="992432" cy="32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2386592" y="2683174"/>
            <a:ext cx="1033669" cy="2845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987262" y="5353065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监听线程池：</a:t>
            </a:r>
            <a:endParaRPr lang="en-US" altLang="zh-CN" dirty="0" smtClean="0"/>
          </a:p>
          <a:p>
            <a:r>
              <a:rPr lang="zh-CN" altLang="en-US" dirty="0" smtClean="0"/>
              <a:t>一般用于启动多个服务，</a:t>
            </a:r>
            <a:endParaRPr lang="en-US" altLang="zh-CN" dirty="0" smtClean="0"/>
          </a:p>
          <a:p>
            <a:r>
              <a:rPr lang="zh-CN" altLang="en-US" dirty="0" smtClean="0"/>
              <a:t>共用一个监听线程池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stCxn id="74" idx="6"/>
            <a:endCxn id="5" idx="2"/>
          </p:cNvCxnSpPr>
          <p:nvPr/>
        </p:nvCxnSpPr>
        <p:spPr>
          <a:xfrm flipV="1">
            <a:off x="3420261" y="3231964"/>
            <a:ext cx="1347759" cy="87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4" idx="6"/>
            <a:endCxn id="7" idx="2"/>
          </p:cNvCxnSpPr>
          <p:nvPr/>
        </p:nvCxnSpPr>
        <p:spPr>
          <a:xfrm flipV="1">
            <a:off x="3420261" y="3303854"/>
            <a:ext cx="2354301" cy="80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6"/>
            <a:endCxn id="6" idx="2"/>
          </p:cNvCxnSpPr>
          <p:nvPr/>
        </p:nvCxnSpPr>
        <p:spPr>
          <a:xfrm flipV="1">
            <a:off x="3420261" y="3727190"/>
            <a:ext cx="1821524" cy="37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10776" y="3786841"/>
            <a:ext cx="967409" cy="322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10776" y="4506590"/>
            <a:ext cx="967409" cy="322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10776" y="3037694"/>
            <a:ext cx="967409" cy="322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87" idx="3"/>
            <a:endCxn id="74" idx="2"/>
          </p:cNvCxnSpPr>
          <p:nvPr/>
        </p:nvCxnSpPr>
        <p:spPr>
          <a:xfrm>
            <a:off x="1178185" y="3199088"/>
            <a:ext cx="1208407" cy="90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5" idx="3"/>
            <a:endCxn id="74" idx="2"/>
          </p:cNvCxnSpPr>
          <p:nvPr/>
        </p:nvCxnSpPr>
        <p:spPr>
          <a:xfrm>
            <a:off x="1178185" y="3948235"/>
            <a:ext cx="1208407" cy="15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6" idx="3"/>
            <a:endCxn id="74" idx="2"/>
          </p:cNvCxnSpPr>
          <p:nvPr/>
        </p:nvCxnSpPr>
        <p:spPr>
          <a:xfrm flipV="1">
            <a:off x="1178185" y="4106009"/>
            <a:ext cx="1208407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2716696" y="3301874"/>
            <a:ext cx="291547" cy="3506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2691482" y="3948235"/>
            <a:ext cx="293045" cy="4854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2733421" y="4772463"/>
            <a:ext cx="251106" cy="390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/>
          <p:cNvCxnSpPr>
            <a:stCxn id="95" idx="0"/>
          </p:cNvCxnSpPr>
          <p:nvPr/>
        </p:nvCxnSpPr>
        <p:spPr>
          <a:xfrm flipV="1">
            <a:off x="2862470" y="2306391"/>
            <a:ext cx="60509" cy="99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732942" y="176882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具体线程，监听某一特定端口，</a:t>
            </a:r>
            <a:endParaRPr lang="en-US" altLang="zh-CN" dirty="0" smtClean="0"/>
          </a:p>
          <a:p>
            <a:r>
              <a:rPr lang="zh-CN" altLang="en-US" dirty="0" smtClean="0"/>
              <a:t>等待客户端连接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210776" y="2560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8830846" y="3037694"/>
            <a:ext cx="2488686" cy="245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/>
          <p:nvPr/>
        </p:nvCxnSpPr>
        <p:spPr>
          <a:xfrm flipH="1">
            <a:off x="9509043" y="3282972"/>
            <a:ext cx="19934" cy="110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848163" y="4433716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任务队列，用于线程间任务转移，</a:t>
            </a:r>
            <a:endParaRPr lang="en-US" altLang="zh-CN" dirty="0" smtClean="0"/>
          </a:p>
          <a:p>
            <a:r>
              <a:rPr lang="zh-CN" altLang="en-US" dirty="0" smtClean="0"/>
              <a:t>使得同一连接的处理动作都交由绑定的线程来处理，</a:t>
            </a:r>
            <a:endParaRPr lang="en-US" altLang="zh-CN" dirty="0" smtClean="0"/>
          </a:p>
          <a:p>
            <a:r>
              <a:rPr lang="zh-CN" altLang="en-US" dirty="0" smtClean="0"/>
              <a:t>避免并发问题。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67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</a:t>
            </a:r>
            <a:r>
              <a:rPr lang="zh-CN" altLang="en-US" dirty="0" smtClean="0"/>
              <a:t>、</a:t>
            </a:r>
            <a:r>
              <a:rPr lang="zh-CN" altLang="en-US" dirty="0"/>
              <a:t>相关知识</a:t>
            </a:r>
            <a:r>
              <a:rPr lang="en-US" altLang="zh-CN" dirty="0"/>
              <a:t>-- 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BIO/NIO/AIO </a:t>
            </a:r>
            <a:r>
              <a:rPr lang="zh-CN" altLang="en-US" dirty="0" smtClean="0"/>
              <a:t>学习：</a:t>
            </a:r>
            <a:r>
              <a:rPr lang="en-US" altLang="zh-CN" sz="2000" dirty="0"/>
              <a:t>https://www.cnblogs.com/diegodu/p/6823855.html</a:t>
            </a:r>
          </a:p>
          <a:p>
            <a:r>
              <a:rPr lang="zh-CN" altLang="en-US" dirty="0"/>
              <a:t>为什么</a:t>
            </a:r>
            <a:r>
              <a:rPr lang="en-US" altLang="zh-CN" dirty="0" err="1"/>
              <a:t>Netty</a:t>
            </a:r>
            <a:r>
              <a:rPr lang="zh-CN" altLang="en-US" dirty="0"/>
              <a:t>使用</a:t>
            </a:r>
            <a:r>
              <a:rPr lang="en-US" altLang="zh-CN" dirty="0"/>
              <a:t>NIO</a:t>
            </a:r>
            <a:r>
              <a:rPr lang="zh-CN" altLang="en-US" dirty="0"/>
              <a:t>而不是</a:t>
            </a:r>
            <a:r>
              <a:rPr lang="en-US" altLang="zh-CN" dirty="0"/>
              <a:t>AIO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12" y="2761143"/>
            <a:ext cx="7229856" cy="39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</a:t>
            </a:r>
            <a:r>
              <a:rPr lang="zh-CN" altLang="en-US" dirty="0" smtClean="0"/>
              <a:t>、</a:t>
            </a:r>
            <a:r>
              <a:rPr lang="zh-CN" altLang="en-US" dirty="0"/>
              <a:t>相关知识</a:t>
            </a:r>
            <a:r>
              <a:rPr lang="en-US" altLang="zh-CN" dirty="0"/>
              <a:t>-- </a:t>
            </a:r>
            <a:r>
              <a:rPr lang="en-US" altLang="zh-CN" dirty="0" smtClean="0"/>
              <a:t>JMX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JMX</a:t>
            </a:r>
            <a:r>
              <a:rPr lang="zh-CN" altLang="en-US" dirty="0"/>
              <a:t>超详细</a:t>
            </a:r>
            <a:r>
              <a:rPr lang="zh-CN" altLang="en-US" dirty="0" smtClean="0"/>
              <a:t>解读：</a:t>
            </a:r>
            <a:r>
              <a:rPr lang="en-US" altLang="zh-CN" dirty="0"/>
              <a:t>https://</a:t>
            </a:r>
            <a:r>
              <a:rPr lang="en-US" altLang="zh-CN" dirty="0" smtClean="0"/>
              <a:t>www.cnblogs.com/dongguacai/p/5900507.html</a:t>
            </a:r>
            <a:endParaRPr lang="en-US" altLang="zh-CN" dirty="0"/>
          </a:p>
          <a:p>
            <a:r>
              <a:rPr lang="en-US" altLang="zh-CN" dirty="0"/>
              <a:t>Spring JMX</a:t>
            </a:r>
            <a:r>
              <a:rPr lang="zh-CN" altLang="en-US" dirty="0"/>
              <a:t>之一：使用</a:t>
            </a:r>
            <a:r>
              <a:rPr lang="en-US" altLang="zh-CN" dirty="0"/>
              <a:t>JMX</a:t>
            </a:r>
            <a:r>
              <a:rPr lang="zh-CN" altLang="en-US" dirty="0"/>
              <a:t>管理</a:t>
            </a:r>
            <a:r>
              <a:rPr lang="en-US" altLang="zh-CN" dirty="0"/>
              <a:t>Spring 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：</a:t>
            </a:r>
            <a:r>
              <a:rPr lang="en-US" altLang="zh-CN" dirty="0"/>
              <a:t>https://www.cnblogs.com/duanxz/p/3968308.html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80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2439</Words>
  <Application>Microsoft Office PowerPoint</Application>
  <PresentationFormat>宽屏</PresentationFormat>
  <Paragraphs>114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Office 主题</vt:lpstr>
      <vt:lpstr>NettyRPC的设计与实现</vt:lpstr>
      <vt:lpstr>目录</vt:lpstr>
      <vt:lpstr>1、目的</vt:lpstr>
      <vt:lpstr>2、RPC简介</vt:lpstr>
      <vt:lpstr>3、整体流程</vt:lpstr>
      <vt:lpstr>4.1、相关知识--为什么使用netty</vt:lpstr>
      <vt:lpstr>4.2、相关知识-- netty线程模型</vt:lpstr>
      <vt:lpstr>4.3、相关知识-- Netty与Java实现的对比</vt:lpstr>
      <vt:lpstr>4.4、相关知识-- JMX介绍</vt:lpstr>
      <vt:lpstr>4.5、Spring中Bean初始化相关调用</vt:lpstr>
      <vt:lpstr>4.6、 ListenableFuture的说明 </vt:lpstr>
      <vt:lpstr>4.7、Guava ClassToInstanceMap</vt:lpstr>
      <vt:lpstr>4.8、Google EventBus 使用详解</vt:lpstr>
      <vt:lpstr>4.9、asm</vt:lpstr>
      <vt:lpstr>4.10、CGLib 延迟加载LazyLoader</vt:lpstr>
      <vt:lpstr>5.1、实现细节--导出服务</vt:lpstr>
      <vt:lpstr>5.2、实现细节--如何做到客户端透明使用</vt:lpstr>
      <vt:lpstr>5.3、实现细节--客户端如何做到非阻塞</vt:lpstr>
      <vt:lpstr>5.4、实现细节--运行时编译java代码</vt:lpstr>
      <vt:lpstr>5.5、实现细节--热点代码检测与拦截</vt:lpstr>
      <vt:lpstr>5.6、实现细节--JMX的使用</vt:lpstr>
      <vt:lpstr>5.7、实现细节--临界区哈希分片加锁算法</vt:lpstr>
      <vt:lpstr>5.8、实现细节--内嵌HTTP服务器</vt:lpstr>
      <vt:lpstr>5.9、实现细--过滤器链和监听器链</vt:lpstr>
      <vt:lpstr>6、收获</vt:lpstr>
      <vt:lpstr>7、问题与讨论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85</cp:revision>
  <dcterms:created xsi:type="dcterms:W3CDTF">2018-09-04T04:58:30Z</dcterms:created>
  <dcterms:modified xsi:type="dcterms:W3CDTF">2018-09-07T06:25:09Z</dcterms:modified>
</cp:coreProperties>
</file>