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3" r:id="rId2"/>
    <p:sldId id="323" r:id="rId3"/>
    <p:sldId id="304" r:id="rId4"/>
    <p:sldId id="305" r:id="rId5"/>
    <p:sldId id="309" r:id="rId6"/>
    <p:sldId id="324" r:id="rId7"/>
    <p:sldId id="310" r:id="rId8"/>
    <p:sldId id="311" r:id="rId9"/>
    <p:sldId id="325" r:id="rId10"/>
    <p:sldId id="312" r:id="rId11"/>
    <p:sldId id="326" r:id="rId12"/>
    <p:sldId id="327" r:id="rId13"/>
    <p:sldId id="313" r:id="rId14"/>
    <p:sldId id="314" r:id="rId15"/>
    <p:sldId id="328" r:id="rId16"/>
    <p:sldId id="316" r:id="rId17"/>
    <p:sldId id="317" r:id="rId18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1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Defining Formal Elements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are the actions that players can take to achieve their objectives</a:t>
            </a:r>
          </a:p>
          <a:p>
            <a:endParaRPr lang="en-US" dirty="0"/>
          </a:p>
          <a:p>
            <a:r>
              <a:rPr lang="en-US" dirty="0"/>
              <a:t>Rules define the game objects and set limits on the player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79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rules (</a:t>
            </a:r>
            <a:r>
              <a:rPr lang="en-US" dirty="0" err="1"/>
              <a:t>Salen</a:t>
            </a:r>
            <a:r>
              <a:rPr lang="en-US" dirty="0"/>
              <a:t> &amp; Zimmerman):</a:t>
            </a:r>
          </a:p>
          <a:p>
            <a:pPr lvl="1"/>
            <a:r>
              <a:rPr lang="en-US" i="1" u="sng" dirty="0"/>
              <a:t>Setup</a:t>
            </a:r>
            <a:r>
              <a:rPr lang="en-US" dirty="0"/>
              <a:t>: Things to do before beginning to play</a:t>
            </a:r>
          </a:p>
          <a:p>
            <a:pPr lvl="1"/>
            <a:r>
              <a:rPr lang="en-US" i="1" u="sng" dirty="0"/>
              <a:t>Progression of Play</a:t>
            </a:r>
            <a:r>
              <a:rPr lang="en-US" dirty="0"/>
              <a:t>: How play progresses towards the goal during play</a:t>
            </a:r>
          </a:p>
          <a:p>
            <a:pPr lvl="1"/>
            <a:r>
              <a:rPr lang="en-US" i="1" u="sng" dirty="0"/>
              <a:t>Resolution</a:t>
            </a:r>
            <a:r>
              <a:rPr lang="en-US" dirty="0"/>
              <a:t>: How the game resolves / ends</a:t>
            </a:r>
          </a:p>
          <a:p>
            <a:pPr lvl="1"/>
            <a:endParaRPr lang="en-US" dirty="0"/>
          </a:p>
          <a:p>
            <a:r>
              <a:rPr lang="en-US" dirty="0"/>
              <a:t>These, together, are called the </a:t>
            </a:r>
            <a:r>
              <a:rPr lang="en-US" b="1" i="1" dirty="0"/>
              <a:t>Operational Rules</a:t>
            </a:r>
            <a:r>
              <a:rPr lang="en-US" dirty="0"/>
              <a:t>. Are these the only rules of the game?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17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really…there are others:</a:t>
            </a:r>
          </a:p>
          <a:p>
            <a:pPr lvl="1"/>
            <a:r>
              <a:rPr lang="en-US" dirty="0"/>
              <a:t>E.g., In Monopoly, I could just stall and never make my move when losing. No formal rule that stops me from doing this.</a:t>
            </a:r>
          </a:p>
          <a:p>
            <a:pPr lvl="1"/>
            <a:endParaRPr lang="en-US" dirty="0"/>
          </a:p>
          <a:p>
            <a:r>
              <a:rPr lang="en-US" dirty="0"/>
              <a:t>Rules such as this (you can’t stall) are called </a:t>
            </a:r>
            <a:r>
              <a:rPr lang="en-US" b="1" i="1" dirty="0"/>
              <a:t>implied rules</a:t>
            </a:r>
          </a:p>
          <a:p>
            <a:pPr lvl="1"/>
            <a:r>
              <a:rPr lang="en-US" dirty="0"/>
              <a:t>Other examples?</a:t>
            </a:r>
          </a:p>
          <a:p>
            <a:pPr lvl="1"/>
            <a:r>
              <a:rPr lang="en-US" dirty="0"/>
              <a:t>Do you have these in video games?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09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are the elements of the game that hold some value and also by definition have some notion of scarcity</a:t>
            </a:r>
          </a:p>
          <a:p>
            <a:r>
              <a:rPr lang="en-US" dirty="0"/>
              <a:t>Resources can be just about anything:</a:t>
            </a:r>
          </a:p>
          <a:p>
            <a:pPr lvl="1"/>
            <a:r>
              <a:rPr lang="en-US" dirty="0"/>
              <a:t>Lives / Health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Currency</a:t>
            </a:r>
          </a:p>
          <a:p>
            <a:pPr lvl="1"/>
            <a:r>
              <a:rPr lang="en-US" dirty="0"/>
              <a:t>Ammo</a:t>
            </a:r>
          </a:p>
          <a:p>
            <a:r>
              <a:rPr lang="en-US" dirty="0"/>
              <a:t>Resources define the “interesting bits”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83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is not only defined as </a:t>
            </a:r>
            <a:r>
              <a:rPr lang="en-US" dirty="0" err="1"/>
              <a:t>PvP</a:t>
            </a:r>
            <a:endParaRPr lang="en-US" dirty="0"/>
          </a:p>
          <a:p>
            <a:r>
              <a:rPr lang="en-US" dirty="0"/>
              <a:t>It can also be player vs. game and obstacles put up to keep player from the goal</a:t>
            </a:r>
          </a:p>
          <a:p>
            <a:r>
              <a:rPr lang="en-US" dirty="0"/>
              <a:t>The role of the difficulty in the notion of conflict is a tough balancing act</a:t>
            </a:r>
          </a:p>
          <a:p>
            <a:r>
              <a:rPr lang="en-US" dirty="0"/>
              <a:t>Hard enough to promote player interest and play, but easy enough that the goal is eventually reachable (usually)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57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of the game state is visible to each player.</a:t>
            </a:r>
          </a:p>
          <a:p>
            <a:pPr lvl="1"/>
            <a:r>
              <a:rPr lang="en-US" dirty="0"/>
              <a:t>Total Info – everyone knows everything</a:t>
            </a:r>
          </a:p>
          <a:p>
            <a:pPr lvl="1"/>
            <a:r>
              <a:rPr lang="en-US" dirty="0"/>
              <a:t>Some Private – Poker, </a:t>
            </a:r>
            <a:r>
              <a:rPr lang="en-US" dirty="0" err="1"/>
              <a:t>BlackJack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One privileged – One player is “special” and has their own info. Wolf vs Sheep structure.</a:t>
            </a:r>
          </a:p>
          <a:p>
            <a:pPr lvl="1"/>
            <a:r>
              <a:rPr lang="en-US" dirty="0"/>
              <a:t>Game Private – Game itself has private info</a:t>
            </a:r>
          </a:p>
          <a:p>
            <a:pPr lvl="1"/>
            <a:r>
              <a:rPr lang="en-US" dirty="0"/>
              <a:t>Combinations – e.g., “Fog of war” in RTS games. Map is shared, but must have unit present to see.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12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a “finish” of some kind</a:t>
            </a:r>
          </a:p>
          <a:p>
            <a:pPr lvl="1"/>
            <a:r>
              <a:rPr lang="en-US" dirty="0"/>
              <a:t>(Yes, some games don’t finish, but consider player-created outcomes)</a:t>
            </a:r>
          </a:p>
          <a:p>
            <a:r>
              <a:rPr lang="en-US" dirty="0"/>
              <a:t>Some games are zero-sum, some are not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37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Elements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elements provide a framework in which you can begin to formalize your game</a:t>
            </a:r>
          </a:p>
          <a:p>
            <a:r>
              <a:rPr lang="en-US" dirty="0"/>
              <a:t>They are not an end-all, be-all list, but certainly should make you consider things that are important to the game</a:t>
            </a:r>
          </a:p>
          <a:p>
            <a:r>
              <a:rPr lang="en-US" dirty="0"/>
              <a:t>When you analyze games in your critical eyes, consider these things.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/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discussed analyzing game under the MDA lens</a:t>
            </a:r>
          </a:p>
          <a:p>
            <a:endParaRPr lang="en-US" dirty="0"/>
          </a:p>
          <a:p>
            <a:r>
              <a:rPr lang="en-US" dirty="0"/>
              <a:t>MDA is great, but somewhat limited</a:t>
            </a:r>
          </a:p>
          <a:p>
            <a:endParaRPr lang="en-US" dirty="0"/>
          </a:p>
          <a:p>
            <a:r>
              <a:rPr lang="en-US" dirty="0"/>
              <a:t>Let’s add more vocabulary / formal definitions to the elements of games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9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Ludic Structure of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Players – voluntary participation</a:t>
            </a:r>
          </a:p>
          <a:p>
            <a:r>
              <a:rPr lang="en-US" sz="2800" dirty="0"/>
              <a:t>Objectives - goals</a:t>
            </a:r>
          </a:p>
          <a:p>
            <a:r>
              <a:rPr lang="en-US" sz="2800" dirty="0"/>
              <a:t>Procedures – actions of play, limited by rules</a:t>
            </a:r>
          </a:p>
          <a:p>
            <a:r>
              <a:rPr lang="en-US" sz="2800" dirty="0"/>
              <a:t>Rules – define game parameters</a:t>
            </a:r>
          </a:p>
          <a:p>
            <a:r>
              <a:rPr lang="en-US" sz="2800" dirty="0"/>
              <a:t>Resources – valuable objects defined by rules</a:t>
            </a:r>
          </a:p>
          <a:p>
            <a:r>
              <a:rPr lang="en-US" sz="2800" dirty="0"/>
              <a:t>Conflict – hindrances to objective</a:t>
            </a:r>
          </a:p>
          <a:p>
            <a:r>
              <a:rPr lang="en-US" sz="2800" dirty="0"/>
              <a:t>Information – What info available</a:t>
            </a:r>
          </a:p>
          <a:p>
            <a:r>
              <a:rPr lang="en-US" sz="2800" dirty="0"/>
              <a:t>Outcome – uncertainty toward ultimate goal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62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Narrative/Engagement in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– tension to resolve a problem</a:t>
            </a:r>
          </a:p>
          <a:p>
            <a:r>
              <a:rPr lang="en-US" dirty="0"/>
              <a:t>Play – “free movement within a structure”</a:t>
            </a:r>
          </a:p>
          <a:p>
            <a:r>
              <a:rPr lang="en-US" dirty="0"/>
              <a:t>Premise – context</a:t>
            </a:r>
          </a:p>
          <a:p>
            <a:r>
              <a:rPr lang="en-US" dirty="0"/>
              <a:t>Character – vessel for participation and interest</a:t>
            </a:r>
          </a:p>
          <a:p>
            <a:r>
              <a:rPr lang="en-US" dirty="0"/>
              <a:t>Story – narrative within a context</a:t>
            </a:r>
          </a:p>
          <a:p>
            <a:r>
              <a:rPr lang="en-US" dirty="0"/>
              <a:t>Dramatic Elements – climax of game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7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is your player interaction pattern (1 vs. game, </a:t>
            </a:r>
            <a:r>
              <a:rPr lang="en-US" dirty="0" err="1"/>
              <a:t>pvp</a:t>
            </a:r>
            <a:r>
              <a:rPr lang="en-US" dirty="0"/>
              <a:t>, team competition…)</a:t>
            </a:r>
          </a:p>
          <a:p>
            <a:r>
              <a:rPr lang="en-US" dirty="0"/>
              <a:t>Determine what are your player modes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player mode</a:t>
            </a:r>
            <a:r>
              <a:rPr lang="en-US" dirty="0"/>
              <a:t> is a way in which the player interacts with the game</a:t>
            </a:r>
          </a:p>
          <a:p>
            <a:pPr lvl="1"/>
            <a:r>
              <a:rPr lang="en-US" dirty="0"/>
              <a:t>Example: Final Fantasy</a:t>
            </a:r>
          </a:p>
          <a:p>
            <a:pPr lvl="2"/>
            <a:r>
              <a:rPr lang="en-US" dirty="0" err="1"/>
              <a:t>Overworld</a:t>
            </a:r>
            <a:r>
              <a:rPr lang="en-US" dirty="0"/>
              <a:t>, Battle, Status/Inventory</a:t>
            </a:r>
          </a:p>
          <a:p>
            <a:pPr lvl="2"/>
            <a:r>
              <a:rPr lang="en-US" dirty="0"/>
              <a:t>Each behaves differently and has a different purpose</a:t>
            </a:r>
          </a:p>
          <a:p>
            <a:pPr lvl="1"/>
            <a:r>
              <a:rPr lang="en-US" dirty="0"/>
              <a:t>Some simpler games might only have 1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20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Players: More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1026" name="Picture 2" descr="http://onlineblackjackreview.org/wp-content/uploads/2013/10/10983Black_J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19200"/>
            <a:ext cx="35433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0" y="1676400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BlackJack</a:t>
            </a:r>
            <a:r>
              <a:rPr lang="en-US" sz="1100" dirty="0"/>
              <a:t>: Separate Individuals Against System</a:t>
            </a:r>
          </a:p>
        </p:txBody>
      </p:sp>
      <p:pic>
        <p:nvPicPr>
          <p:cNvPr id="1028" name="Picture 4" descr="https://surveyoronline.files.wordpress.com/2014/02/screen-shot-2014-02-03-at-2-34-40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048000"/>
            <a:ext cx="1704975" cy="27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579796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Assassins: Predator-Prey Structure</a:t>
            </a:r>
          </a:p>
        </p:txBody>
      </p:sp>
      <p:pic>
        <p:nvPicPr>
          <p:cNvPr id="1030" name="Picture 6" descr="http://s.thestreet.com/files/tsc/v2008/photos/contrib/uploads/monopoly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65760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95600" y="39347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Monopoly: Free-For-All</a:t>
            </a:r>
          </a:p>
        </p:txBody>
      </p:sp>
      <p:pic>
        <p:nvPicPr>
          <p:cNvPr id="1032" name="Picture 8" descr="http://az648995.vo.msecnd.net/win/2015/05/solitai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5433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95950" y="3766590"/>
            <a:ext cx="297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Solitaire: 1 vs Game</a:t>
            </a:r>
          </a:p>
        </p:txBody>
      </p:sp>
    </p:spTree>
    <p:extLst>
      <p:ext uri="{BB962C8B-B14F-4D97-AF65-F5344CB8AC3E}">
        <p14:creationId xmlns:p14="http://schemas.microsoft.com/office/powerpoint/2010/main" val="221750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the player is striving for</a:t>
            </a:r>
          </a:p>
          <a:p>
            <a:r>
              <a:rPr lang="en-US" dirty="0"/>
              <a:t>Could be:</a:t>
            </a:r>
          </a:p>
          <a:p>
            <a:pPr lvl="1"/>
            <a:r>
              <a:rPr lang="en-US" dirty="0"/>
              <a:t>Primary: main objective of game, “dream”</a:t>
            </a:r>
          </a:p>
          <a:p>
            <a:pPr lvl="1"/>
            <a:r>
              <a:rPr lang="en-US" dirty="0"/>
              <a:t>Secondary: achievements, high score, etc.</a:t>
            </a:r>
          </a:p>
          <a:p>
            <a:pPr lvl="1"/>
            <a:r>
              <a:rPr lang="en-US" dirty="0"/>
              <a:t>Player-driven: your own self-created goal</a:t>
            </a:r>
          </a:p>
          <a:p>
            <a:r>
              <a:rPr lang="en-US" dirty="0"/>
              <a:t>Name some objectives in games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13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Capture: take or destroy something</a:t>
            </a:r>
          </a:p>
          <a:p>
            <a:r>
              <a:rPr lang="en-US" dirty="0"/>
              <a:t>Race: well… race against something</a:t>
            </a:r>
          </a:p>
          <a:p>
            <a:r>
              <a:rPr lang="en-US" dirty="0"/>
              <a:t>Alignment: perfect positioning</a:t>
            </a:r>
          </a:p>
          <a:p>
            <a:r>
              <a:rPr lang="en-US" dirty="0"/>
              <a:t>Rescue/Escape: get out of dungeon</a:t>
            </a:r>
          </a:p>
          <a:p>
            <a:r>
              <a:rPr lang="en-US" dirty="0"/>
              <a:t>Forbidden Act: get someone else to break rules</a:t>
            </a:r>
          </a:p>
          <a:p>
            <a:r>
              <a:rPr lang="en-US" dirty="0"/>
              <a:t>Construction: build something</a:t>
            </a:r>
          </a:p>
          <a:p>
            <a:r>
              <a:rPr lang="en-US" dirty="0"/>
              <a:t>Exploration: uncover all hidden things</a:t>
            </a:r>
          </a:p>
          <a:p>
            <a:r>
              <a:rPr lang="en-US" dirty="0"/>
              <a:t>And so many more!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98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Categories: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2052" name="Picture 4" descr="https://upload.wikimedia.org/wikipedia/commons/6/6f/Chess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197192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31673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Capture / Destroy</a:t>
            </a:r>
          </a:p>
        </p:txBody>
      </p:sp>
      <p:pic>
        <p:nvPicPr>
          <p:cNvPr id="2054" name="Picture 6" descr="http://www.commandpostgames.com/wp-content/uploads/2014/04/g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79" y="1447800"/>
            <a:ext cx="2286521" cy="15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71279" y="296323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Capture / Destroy</a:t>
            </a:r>
          </a:p>
        </p:txBody>
      </p:sp>
      <p:pic>
        <p:nvPicPr>
          <p:cNvPr id="2056" name="Picture 8" descr="http://static.giantbomb.com/uploads/original/18/181336/2482291-sm64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8" y="3679221"/>
            <a:ext cx="185341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5913" y="497462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</a:t>
            </a:r>
          </a:p>
        </p:txBody>
      </p:sp>
      <p:pic>
        <p:nvPicPr>
          <p:cNvPr id="2058" name="Picture 10" descr="http://freepubtrivia.com/media/2014/11/Clued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06" y="4817545"/>
            <a:ext cx="1665987" cy="12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9799" y="4555935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Solve</a:t>
            </a:r>
          </a:p>
        </p:txBody>
      </p:sp>
      <p:pic>
        <p:nvPicPr>
          <p:cNvPr id="2060" name="Picture 12" descr="http://www.robohara.com/pix/blog/smb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06" y="1206199"/>
            <a:ext cx="2244087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480898" y="2653998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Race / Chase / Escape</a:t>
            </a:r>
          </a:p>
        </p:txBody>
      </p:sp>
      <p:pic>
        <p:nvPicPr>
          <p:cNvPr id="2064" name="Picture 16" descr="http://i.kinja-img.com/gawker-media/image/upload/s--lvVKaFxc--/wyzkwkvnieytk0jv6lo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86" y="3387340"/>
            <a:ext cx="1797571" cy="12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971800" y="3847565"/>
            <a:ext cx="729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Build</a:t>
            </a:r>
          </a:p>
        </p:txBody>
      </p:sp>
      <p:pic>
        <p:nvPicPr>
          <p:cNvPr id="2062" name="Picture 14" descr="http://graphics8.nytimes.com/images/2012/12/14/us/14choice-tetris/14choice-tetris-blog48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440262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15000" y="4209118"/>
            <a:ext cx="1022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Alignment</a:t>
            </a:r>
          </a:p>
        </p:txBody>
      </p:sp>
      <p:pic>
        <p:nvPicPr>
          <p:cNvPr id="2066" name="Picture 18" descr="http://sad.hasbro.com/db7312c97e69f2aa2a48e9c156bbc05885942775/e80625c59f576f511fb28aca83719ac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15608"/>
            <a:ext cx="1973834" cy="15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892681" y="4475574"/>
            <a:ext cx="1022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Negation of another goal</a:t>
            </a:r>
          </a:p>
        </p:txBody>
      </p:sp>
    </p:spTree>
    <p:extLst>
      <p:ext uri="{BB962C8B-B14F-4D97-AF65-F5344CB8AC3E}">
        <p14:creationId xmlns:p14="http://schemas.microsoft.com/office/powerpoint/2010/main" val="39594697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6506</TotalTime>
  <Words>758</Words>
  <Application>Microsoft Office PowerPoint</Application>
  <PresentationFormat>On-screen Show (4:3)</PresentationFormat>
  <Paragraphs>125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Calibri</vt:lpstr>
      <vt:lpstr>Blank Presentation</vt:lpstr>
      <vt:lpstr>Defining Formal Elements</vt:lpstr>
      <vt:lpstr>Topics / Goals</vt:lpstr>
      <vt:lpstr>Ludic Structure of Games</vt:lpstr>
      <vt:lpstr>Narrative/Engagement in Games</vt:lpstr>
      <vt:lpstr>Players</vt:lpstr>
      <vt:lpstr>Players: More Examples</vt:lpstr>
      <vt:lpstr>Objectives</vt:lpstr>
      <vt:lpstr>Objective Categories</vt:lpstr>
      <vt:lpstr>Objective Categories: Examples</vt:lpstr>
      <vt:lpstr>Procedures and Rules</vt:lpstr>
      <vt:lpstr>Procedures and Rules</vt:lpstr>
      <vt:lpstr>Procedures and Rules</vt:lpstr>
      <vt:lpstr>Resources</vt:lpstr>
      <vt:lpstr>Conflict</vt:lpstr>
      <vt:lpstr>Information</vt:lpstr>
      <vt:lpstr>Outcome</vt:lpstr>
      <vt:lpstr>Formal Elements Framework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Maya Kumazawa</cp:lastModifiedBy>
  <cp:revision>917</cp:revision>
  <cp:lastPrinted>2009-09-22T17:08:35Z</cp:lastPrinted>
  <dcterms:created xsi:type="dcterms:W3CDTF">2010-02-08T00:29:22Z</dcterms:created>
  <dcterms:modified xsi:type="dcterms:W3CDTF">2016-03-29T17:46:39Z</dcterms:modified>
</cp:coreProperties>
</file>