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3" r:id="rId2"/>
    <p:sldId id="284" r:id="rId3"/>
    <p:sldId id="335" r:id="rId4"/>
    <p:sldId id="317" r:id="rId5"/>
    <p:sldId id="31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36" r:id="rId18"/>
    <p:sldId id="337" r:id="rId19"/>
    <p:sldId id="297" r:id="rId20"/>
    <p:sldId id="339" r:id="rId21"/>
    <p:sldId id="341" r:id="rId22"/>
    <p:sldId id="342" r:id="rId23"/>
    <p:sldId id="343" r:id="rId24"/>
    <p:sldId id="340" r:id="rId25"/>
    <p:sldId id="338" r:id="rId26"/>
    <p:sldId id="298" r:id="rId27"/>
    <p:sldId id="320" r:id="rId28"/>
    <p:sldId id="319" r:id="rId29"/>
    <p:sldId id="299" r:id="rId30"/>
    <p:sldId id="300" r:id="rId31"/>
    <p:sldId id="301" r:id="rId32"/>
    <p:sldId id="325" r:id="rId33"/>
    <p:sldId id="334" r:id="rId34"/>
    <p:sldId id="326" r:id="rId35"/>
    <p:sldId id="327" r:id="rId36"/>
    <p:sldId id="322" r:id="rId37"/>
    <p:sldId id="329" r:id="rId38"/>
    <p:sldId id="330" r:id="rId39"/>
    <p:sldId id="331" r:id="rId40"/>
    <p:sldId id="332" r:id="rId41"/>
    <p:sldId id="333" r:id="rId42"/>
    <p:sldId id="302" r:id="rId43"/>
    <p:sldId id="303" r:id="rId44"/>
    <p:sldId id="304" r:id="rId45"/>
    <p:sldId id="307" r:id="rId46"/>
    <p:sldId id="308" r:id="rId47"/>
    <p:sldId id="309" r:id="rId48"/>
    <p:sldId id="311" r:id="rId49"/>
    <p:sldId id="312" r:id="rId50"/>
    <p:sldId id="313" r:id="rId51"/>
    <p:sldId id="314" r:id="rId52"/>
    <p:sldId id="315" r:id="rId53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6"/>
    <p:restoredTop sz="94713"/>
  </p:normalViewPr>
  <p:slideViewPr>
    <p:cSldViewPr>
      <p:cViewPr varScale="1">
        <p:scale>
          <a:sx n="124" d="100"/>
          <a:sy n="124" d="100"/>
        </p:scale>
        <p:origin x="176" y="10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06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Game Balancing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>
                <a:latin typeface="Calibri" charset="0"/>
              </a:rPr>
              <a:t>Credit: 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for two players to be equally matched?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42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for two players to be equally matched?</a:t>
            </a:r>
          </a:p>
          <a:p>
            <a:pPr lvl="1"/>
            <a:r>
              <a:rPr lang="en-US" dirty="0"/>
              <a:t>Similar heuristics</a:t>
            </a:r>
          </a:p>
          <a:p>
            <a:pPr lvl="1"/>
            <a:r>
              <a:rPr lang="en-US" dirty="0"/>
              <a:t>Ability to search the outcome tree the same distance ahead</a:t>
            </a:r>
          </a:p>
          <a:p>
            <a:pPr lvl="1"/>
            <a:r>
              <a:rPr lang="en-US" dirty="0"/>
              <a:t>Knowledge of probabilities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87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Probability of Winning?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older games</a:t>
            </a:r>
          </a:p>
          <a:p>
            <a:r>
              <a:rPr lang="en-US" dirty="0"/>
              <a:t>Consider modern games</a:t>
            </a:r>
          </a:p>
          <a:p>
            <a:r>
              <a:rPr lang="en-US" dirty="0"/>
              <a:t>What’s the probability of winning?</a:t>
            </a:r>
          </a:p>
          <a:p>
            <a:r>
              <a:rPr lang="en-US" dirty="0"/>
              <a:t>How does save games affect this probability?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87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“Going First”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traditional problem in fairness is the “who goes first” problem</a:t>
            </a:r>
          </a:p>
          <a:p>
            <a:r>
              <a:rPr lang="en-US" dirty="0"/>
              <a:t>Assume you have a game in which the player that goes first wins 2/3 of the time</a:t>
            </a:r>
          </a:p>
          <a:p>
            <a:r>
              <a:rPr lang="en-US" dirty="0"/>
              <a:t>How would you fix this problem?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89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“Going First”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goes first</a:t>
            </a:r>
          </a:p>
          <a:p>
            <a:pPr lvl="1"/>
            <a:r>
              <a:rPr lang="en-US" dirty="0"/>
              <a:t>Who lost last game?</a:t>
            </a:r>
          </a:p>
          <a:p>
            <a:pPr lvl="1"/>
            <a:r>
              <a:rPr lang="en-US" dirty="0"/>
              <a:t>Randomize</a:t>
            </a:r>
          </a:p>
          <a:p>
            <a:pPr lvl="1"/>
            <a:r>
              <a:rPr lang="en-US" dirty="0"/>
              <a:t>Age / skill</a:t>
            </a:r>
          </a:p>
          <a:p>
            <a:r>
              <a:rPr lang="en-US" dirty="0"/>
              <a:t>Disadvantaged player gets some extra resources</a:t>
            </a:r>
          </a:p>
          <a:p>
            <a:r>
              <a:rPr lang="en-US" dirty="0"/>
              <a:t>Reduce effectiveness of the first turn</a:t>
            </a:r>
          </a:p>
          <a:p>
            <a:pPr lvl="1"/>
            <a:r>
              <a:rPr lang="en-US" dirty="0"/>
              <a:t>Limited move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6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 One Player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difficulty of the game over time is called </a:t>
            </a:r>
            <a:r>
              <a:rPr lang="en-US" i="1" dirty="0"/>
              <a:t>pacing</a:t>
            </a:r>
          </a:p>
          <a:p>
            <a:r>
              <a:rPr lang="en-US" dirty="0"/>
              <a:t>How do we measure difficulty?</a:t>
            </a:r>
          </a:p>
          <a:p>
            <a:r>
              <a:rPr lang="en-US" dirty="0"/>
              <a:t>What’s the difference in scale vs. kind for pacing?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20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discussing stability, we need to discuss the general idea of </a:t>
            </a:r>
            <a:r>
              <a:rPr lang="en-US" b="1" i="1" dirty="0"/>
              <a:t>reinforcement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3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players do things in games, we want to either reinforce or punish certain behaviors to establish appropriate balance and pacing</a:t>
            </a:r>
          </a:p>
          <a:p>
            <a:r>
              <a:rPr lang="en-US" dirty="0"/>
              <a:t>Positive feedback encourages a behavior to be repeated in the future</a:t>
            </a:r>
          </a:p>
          <a:p>
            <a:r>
              <a:rPr lang="en-US" dirty="0"/>
              <a:t>Negative feedback discourages a behavior to be repeated in the future</a:t>
            </a:r>
          </a:p>
          <a:p>
            <a:r>
              <a:rPr lang="en-US" dirty="0"/>
              <a:t>Adjusting feedback adjusts the game balance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22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 101: Reinforcement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A6B00-8439-CA49-B9DB-86F16C01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3812"/>
            <a:ext cx="7418798" cy="47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8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Example: Parenting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Positive Reinforcement</a:t>
            </a:r>
            <a:r>
              <a:rPr lang="en-US" dirty="0"/>
              <a:t>: Praise / rewards. Good job on your homework, here is some ice cream.</a:t>
            </a:r>
          </a:p>
          <a:p>
            <a:r>
              <a:rPr lang="en-US" i="1" u="sng" dirty="0"/>
              <a:t>Negative Reinforcement</a:t>
            </a:r>
            <a:r>
              <a:rPr lang="en-US" dirty="0"/>
              <a:t>: I’m taking away your Switch until you clean your room.</a:t>
            </a:r>
          </a:p>
          <a:p>
            <a:endParaRPr lang="en-US" i="1" u="sng" dirty="0"/>
          </a:p>
          <a:p>
            <a:r>
              <a:rPr lang="en-US" i="1" u="sng" dirty="0"/>
              <a:t>Positive Punishment</a:t>
            </a:r>
            <a:r>
              <a:rPr lang="en-US" dirty="0"/>
              <a:t>: Spankings, yelling at your child, etc.</a:t>
            </a:r>
          </a:p>
          <a:p>
            <a:r>
              <a:rPr lang="en-US" i="1" u="sng" dirty="0"/>
              <a:t>Negative Punishment</a:t>
            </a:r>
            <a:r>
              <a:rPr lang="en-US" dirty="0"/>
              <a:t>: Time out. Taking away toys because you pushed your brother,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59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 Up Front!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Game Balancing?</a:t>
            </a:r>
          </a:p>
          <a:p>
            <a:r>
              <a:rPr lang="en-US" dirty="0"/>
              <a:t>What does it mean for a game to be balanced?</a:t>
            </a:r>
          </a:p>
          <a:p>
            <a:r>
              <a:rPr lang="en-US" dirty="0"/>
              <a:t>Is it different for different games?</a:t>
            </a:r>
          </a:p>
          <a:p>
            <a:r>
              <a:rPr lang="en-US" dirty="0"/>
              <a:t>How does this relate to things we’ve discussed?</a:t>
            </a:r>
          </a:p>
          <a:p>
            <a:pPr lvl="1"/>
            <a:r>
              <a:rPr lang="en-US" dirty="0"/>
              <a:t>MDA</a:t>
            </a:r>
          </a:p>
          <a:p>
            <a:pPr lvl="1"/>
            <a:r>
              <a:rPr lang="en-US" dirty="0"/>
              <a:t>Ludic structure of games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15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Games??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come up with an example of each from games?</a:t>
            </a:r>
          </a:p>
          <a:p>
            <a:endParaRPr lang="en-US" i="1" u="sng" dirty="0"/>
          </a:p>
          <a:p>
            <a:r>
              <a:rPr lang="en-US" i="1" u="sng" dirty="0"/>
              <a:t>Positive Reinforcement</a:t>
            </a:r>
            <a:r>
              <a:rPr lang="en-US" dirty="0"/>
              <a:t>: ???</a:t>
            </a:r>
          </a:p>
          <a:p>
            <a:r>
              <a:rPr lang="en-US" i="1" u="sng" dirty="0"/>
              <a:t>Negative Reinforcement</a:t>
            </a:r>
            <a:r>
              <a:rPr lang="en-US" dirty="0"/>
              <a:t>: ???</a:t>
            </a:r>
            <a:endParaRPr lang="en-US" i="1" u="sng" dirty="0"/>
          </a:p>
          <a:p>
            <a:r>
              <a:rPr lang="en-US" i="1" u="sng" dirty="0"/>
              <a:t>Positive Punishment</a:t>
            </a:r>
            <a:r>
              <a:rPr lang="en-US" dirty="0"/>
              <a:t>: ???</a:t>
            </a:r>
          </a:p>
          <a:p>
            <a:r>
              <a:rPr lang="en-US" i="1" u="sng" dirty="0"/>
              <a:t>Negative Punishment</a:t>
            </a:r>
            <a:r>
              <a:rPr lang="en-US" dirty="0"/>
              <a:t>: ???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70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respond differently to reinforcement based on the </a:t>
            </a:r>
            <a:r>
              <a:rPr lang="en-US" b="1" i="1" dirty="0"/>
              <a:t>schedule</a:t>
            </a:r>
          </a:p>
          <a:p>
            <a:endParaRPr lang="en-US" b="1" i="1" dirty="0"/>
          </a:p>
          <a:p>
            <a:r>
              <a:rPr lang="en-US" b="1" i="1" u="sng" dirty="0"/>
              <a:t>Fixed Ratio</a:t>
            </a:r>
            <a:r>
              <a:rPr lang="en-US" dirty="0"/>
              <a:t>: stimulus applied after a specific number of behaviors (kill 5 monsters and get cool item).</a:t>
            </a:r>
          </a:p>
          <a:p>
            <a:r>
              <a:rPr lang="en-US" b="1" i="1" u="sng" dirty="0"/>
              <a:t>Fixed Interval</a:t>
            </a:r>
            <a:r>
              <a:rPr lang="en-US" dirty="0"/>
              <a:t>: stimulus applied after fixed amount of time (play for 10 minutes and get a reward).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36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respond differently to reinforcement based on the </a:t>
            </a:r>
            <a:r>
              <a:rPr lang="en-US" b="1" i="1" dirty="0"/>
              <a:t>schedule</a:t>
            </a:r>
          </a:p>
          <a:p>
            <a:endParaRPr lang="en-US" b="1" i="1" dirty="0"/>
          </a:p>
          <a:p>
            <a:r>
              <a:rPr lang="en-US" b="1" i="1" u="sng" dirty="0"/>
              <a:t>Variable Ratio</a:t>
            </a:r>
            <a:r>
              <a:rPr lang="en-US" dirty="0"/>
              <a:t>: stimulus applied after a variable number of behaviors (slot machines!).</a:t>
            </a:r>
          </a:p>
          <a:p>
            <a:r>
              <a:rPr lang="en-US" b="1" i="1" u="sng" dirty="0"/>
              <a:t>Variable Interval</a:t>
            </a:r>
            <a:r>
              <a:rPr lang="en-US" dirty="0"/>
              <a:t>: stimulus applied after fixed amount of time (boss checks your work periodically, you never know when she is coming).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40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schedule is </a:t>
            </a:r>
            <a:r>
              <a:rPr lang="en-US" b="1" i="1" u="sng" dirty="0"/>
              <a:t>best</a:t>
            </a:r>
            <a:r>
              <a:rPr lang="en-US" dirty="0"/>
              <a:t>? and what does </a:t>
            </a:r>
            <a:r>
              <a:rPr lang="en-US" b="1" i="1" u="sng" dirty="0"/>
              <a:t>best</a:t>
            </a:r>
            <a:r>
              <a:rPr lang="en-US" dirty="0"/>
              <a:t> even mean here?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31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most Game Designers don’t care about the distinction:</a:t>
            </a:r>
          </a:p>
          <a:p>
            <a:endParaRPr lang="en-US" dirty="0"/>
          </a:p>
          <a:p>
            <a:r>
              <a:rPr lang="en-US" b="1" i="1" u="sng" dirty="0"/>
              <a:t>Positive Feedback</a:t>
            </a:r>
            <a:r>
              <a:rPr lang="en-US" dirty="0"/>
              <a:t>: Any mechanic that encourages a player’s behavior (reinforcement)</a:t>
            </a:r>
          </a:p>
          <a:p>
            <a:r>
              <a:rPr lang="en-US" b="1" i="1" u="sng" dirty="0"/>
              <a:t>Negative Feedback</a:t>
            </a:r>
            <a:r>
              <a:rPr lang="en-US" dirty="0"/>
              <a:t>: Any mechanic that discourages a player behavior (punishment)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17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basketball</a:t>
            </a:r>
          </a:p>
          <a:p>
            <a:pPr lvl="1"/>
            <a:r>
              <a:rPr lang="en-US" dirty="0"/>
              <a:t>When you scores, the other team gets the ball</a:t>
            </a:r>
          </a:p>
          <a:p>
            <a:pPr lvl="1"/>
            <a:r>
              <a:rPr lang="en-US" dirty="0"/>
              <a:t>This is negative feedback</a:t>
            </a:r>
          </a:p>
          <a:p>
            <a:pPr lvl="1"/>
            <a:r>
              <a:rPr lang="en-US" dirty="0"/>
              <a:t>We don’t want a team to be able to get ahead too quickly</a:t>
            </a:r>
          </a:p>
          <a:p>
            <a:r>
              <a:rPr lang="en-US" dirty="0"/>
              <a:t>Consider Mario Kart</a:t>
            </a:r>
          </a:p>
          <a:p>
            <a:pPr lvl="1"/>
            <a:r>
              <a:rPr lang="en-US" dirty="0"/>
              <a:t>When you’re in the lead, you get crappy items</a:t>
            </a:r>
          </a:p>
          <a:p>
            <a:pPr lvl="1"/>
            <a:r>
              <a:rPr lang="en-US" dirty="0"/>
              <a:t>This is negative feedback</a:t>
            </a:r>
          </a:p>
          <a:p>
            <a:pPr lvl="1"/>
            <a:r>
              <a:rPr lang="en-US" dirty="0"/>
              <a:t>Rubber-banding is also negative 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17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RPGs</a:t>
            </a:r>
          </a:p>
          <a:p>
            <a:pPr lvl="1"/>
            <a:r>
              <a:rPr lang="en-US" dirty="0"/>
              <a:t>If you use a sword a lot, it might level up</a:t>
            </a:r>
          </a:p>
          <a:p>
            <a:pPr lvl="1"/>
            <a:r>
              <a:rPr lang="en-US" dirty="0"/>
              <a:t>Leveling up a sword makes it hit harder or more accurately</a:t>
            </a:r>
          </a:p>
          <a:p>
            <a:pPr lvl="1"/>
            <a:r>
              <a:rPr lang="en-US" dirty="0"/>
              <a:t>If the sword is better than the axe, you’ll use it more</a:t>
            </a:r>
          </a:p>
          <a:p>
            <a:pPr lvl="1"/>
            <a:r>
              <a:rPr lang="en-US" dirty="0"/>
              <a:t>This is positive 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61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happens if that sword gets too powerful?</a:t>
            </a:r>
          </a:p>
          <a:p>
            <a:r>
              <a:rPr lang="en-US" dirty="0"/>
              <a:t>What does in mean to have “perfect imbalance” in a game?</a:t>
            </a:r>
          </a:p>
          <a:p>
            <a:r>
              <a:rPr lang="en-US" dirty="0"/>
              <a:t>How does it affect the way we look at and adjust the systems in our games?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219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For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actions/verbs of high power can (and should) have low skill requirements</a:t>
            </a:r>
          </a:p>
          <a:p>
            <a:r>
              <a:rPr lang="en-US" dirty="0"/>
              <a:t>However, the progression should promote increasing skill to then move to other actions with power</a:t>
            </a:r>
          </a:p>
          <a:p>
            <a:r>
              <a:rPr lang="en-US" dirty="0"/>
              <a:t>First Order Optimal strategies in gaming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49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types of feedback have their own place in games</a:t>
            </a:r>
          </a:p>
          <a:p>
            <a:r>
              <a:rPr lang="en-US" dirty="0"/>
              <a:t>We use different feedbacks to move players along or to increase challenge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2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for a game to be </a:t>
            </a:r>
            <a:r>
              <a:rPr lang="en-US" b="1" i="1" u="sng" dirty="0"/>
              <a:t>balanced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164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is considered stable if:</a:t>
            </a:r>
          </a:p>
          <a:p>
            <a:pPr lvl="1"/>
            <a:r>
              <a:rPr lang="en-US" dirty="0"/>
              <a:t>Feedback is negative at the opening, slightly positive at midgame, and very positive at endgame</a:t>
            </a:r>
          </a:p>
          <a:p>
            <a:pPr lvl="1"/>
            <a:r>
              <a:rPr lang="en-US" dirty="0"/>
              <a:t>It has multiple viable strategies to win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89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5" name="Picture 4" descr="IMG_17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6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6" name="Picture 5" descr="Screen Shot 2014-02-04 at 2.0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86600" cy="47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6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Feedback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6" name="Picture 5" descr="Screen Shot 2014-02-04 at 2.0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86600" cy="47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52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pic>
        <p:nvPicPr>
          <p:cNvPr id="5" name="Content Placeholder 4" descr="Screen Shot 2014-02-04 at 2.07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3" b="430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138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Little Positive Feedback</a:t>
            </a:r>
          </a:p>
        </p:txBody>
      </p:sp>
      <p:pic>
        <p:nvPicPr>
          <p:cNvPr id="5" name="Content Placeholder 4" descr="Screen Shot 2014-02-04 at 2.07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3" b="430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909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pic>
        <p:nvPicPr>
          <p:cNvPr id="6" name="Content Placeholder 5" descr="Screen Shot 2014-02-04 at 2.0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" b="60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344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Positive Feedback</a:t>
            </a:r>
          </a:p>
        </p:txBody>
      </p:sp>
      <p:pic>
        <p:nvPicPr>
          <p:cNvPr id="6" name="Content Placeholder 5" descr="Screen Shot 2014-02-04 at 2.0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" b="60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5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pic>
        <p:nvPicPr>
          <p:cNvPr id="5" name="Content Placeholder 4" descr="Screen Shot 2014-02-04 at 2.07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" b="46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179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Negative Feedback</a:t>
            </a:r>
          </a:p>
        </p:txBody>
      </p:sp>
      <p:pic>
        <p:nvPicPr>
          <p:cNvPr id="5" name="Content Placeholder 4" descr="Screen Shot 2014-02-04 at 2.07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" b="46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79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D&amp;D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hard should it be for the PCs to overcome the wall?</a:t>
            </a:r>
          </a:p>
          <a:p>
            <a:r>
              <a:rPr lang="en-US" dirty="0"/>
              <a:t>We approximate this in the game world using a Difficulty Class (DC)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83997"/>
              </p:ext>
            </p:extLst>
          </p:nvPr>
        </p:nvGraphicFramePr>
        <p:xfrm>
          <a:off x="1447800" y="3505200"/>
          <a:ext cx="6096000" cy="2225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991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pic>
        <p:nvPicPr>
          <p:cNvPr id="5" name="Content Placeholder 4" descr="Screen Shot 2014-02-04 at 2.07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 b="4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347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</a:t>
            </a:r>
            <a:r>
              <a:rPr lang="en-US"/>
              <a:t>Game Progression</a:t>
            </a:r>
            <a:endParaRPr lang="en-US" dirty="0"/>
          </a:p>
        </p:txBody>
      </p:sp>
      <p:pic>
        <p:nvPicPr>
          <p:cNvPr id="5" name="Content Placeholder 4" descr="Screen Shot 2014-02-04 at 2.07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 b="4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509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good balance (and for engagement), there should be multiple ways to reach the win condition</a:t>
            </a:r>
          </a:p>
          <a:p>
            <a:pPr lvl="1"/>
            <a:r>
              <a:rPr lang="en-US" dirty="0"/>
              <a:t>Doesn’t necessarily mean there needs to be multiple win states, but that can be done as well</a:t>
            </a:r>
          </a:p>
          <a:p>
            <a:r>
              <a:rPr lang="en-US" dirty="0"/>
              <a:t>We can mathematically reason about winning outcomes</a:t>
            </a:r>
          </a:p>
          <a:p>
            <a:r>
              <a:rPr lang="en-US" dirty="0" err="1"/>
              <a:t>Def</a:t>
            </a:r>
            <a:r>
              <a:rPr lang="en-US" dirty="0"/>
              <a:t> of “utility” = anything used to measure progress toward victory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95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Player optimal outcome - my utility is as high as possible</a:t>
            </a:r>
          </a:p>
          <a:p>
            <a:r>
              <a:rPr lang="en-US" sz="2800" dirty="0"/>
              <a:t>Pareto optimal outcome - my utility cannot increase without decreasing another player's</a:t>
            </a:r>
          </a:p>
          <a:p>
            <a:r>
              <a:rPr lang="en-US" sz="2800" dirty="0"/>
              <a:t>Equitable outcome - everyone's utility is the same and as high as it can be</a:t>
            </a:r>
          </a:p>
          <a:p>
            <a:r>
              <a:rPr lang="en-US" sz="2800" dirty="0"/>
              <a:t>Efficient outcome - the sum of everyone's utility is as high as it can be</a:t>
            </a:r>
          </a:p>
          <a:p>
            <a:r>
              <a:rPr lang="en-US" sz="2800" dirty="0"/>
              <a:t>Nash optimal outcome - my utility is as high as it can be, given other players played to their own interests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62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these outcomes are not necessarily feasible for all games</a:t>
            </a:r>
          </a:p>
          <a:p>
            <a:r>
              <a:rPr lang="en-US" dirty="0"/>
              <a:t>Some require at least one player to play to lose</a:t>
            </a:r>
          </a:p>
          <a:p>
            <a:r>
              <a:rPr lang="en-US" dirty="0"/>
              <a:t>Nash optimal is the most common as it assumes all players are playing to win and your ability to win is limited by how well others play (to some degree)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231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who plays to win?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Really!  Who plays a game to win?</a:t>
            </a:r>
          </a:p>
          <a:p>
            <a:r>
              <a:rPr lang="en-US" dirty="0"/>
              <a:t>In a 4 person game, your odds of winning are terrible</a:t>
            </a:r>
          </a:p>
          <a:p>
            <a:r>
              <a:rPr lang="en-US" dirty="0"/>
              <a:t>Do you play a game if you know you’re going to win every time?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096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who plays to win?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play a game for the experience!</a:t>
            </a:r>
          </a:p>
          <a:p>
            <a:r>
              <a:rPr lang="en-US" dirty="0"/>
              <a:t>Games that are unfair or unstable are not engaging</a:t>
            </a:r>
          </a:p>
          <a:p>
            <a:r>
              <a:rPr lang="en-US" dirty="0"/>
              <a:t>Can you think of some examples?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676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One: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establish fairness and balance, you need to establish </a:t>
            </a:r>
            <a:r>
              <a:rPr lang="en-US" i="1" dirty="0"/>
              <a:t>game flow</a:t>
            </a:r>
            <a:endParaRPr lang="en-US" dirty="0"/>
          </a:p>
          <a:p>
            <a:r>
              <a:rPr lang="en-US" dirty="0"/>
              <a:t>Flow is technically a state of mind recognized by psychologists</a:t>
            </a:r>
          </a:p>
          <a:p>
            <a:pPr lvl="1"/>
            <a:r>
              <a:rPr lang="en-US" dirty="0"/>
              <a:t>A challenging activity that requires skill and concentration with a well-defined goal and direct responses</a:t>
            </a:r>
          </a:p>
          <a:p>
            <a:pPr lvl="1"/>
            <a:r>
              <a:rPr lang="en-US" dirty="0"/>
              <a:t>Merging action and awareness that increases self-confidence and a loss of self-consciousness (and sense of time)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304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Parts of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Adversity – things to overcome</a:t>
            </a:r>
          </a:p>
          <a:p>
            <a:r>
              <a:rPr lang="en-US" dirty="0"/>
              <a:t>Desire – the want of something</a:t>
            </a:r>
          </a:p>
          <a:p>
            <a:r>
              <a:rPr lang="en-US" dirty="0"/>
              <a:t>Empowerment – enforcing one’s will</a:t>
            </a:r>
          </a:p>
          <a:p>
            <a:r>
              <a:rPr lang="en-US" dirty="0"/>
              <a:t>Value – something that has meaning</a:t>
            </a:r>
          </a:p>
          <a:p>
            <a:r>
              <a:rPr lang="en-US" dirty="0"/>
              <a:t>Drama – fantasy and storytelling</a:t>
            </a:r>
          </a:p>
          <a:p>
            <a:r>
              <a:rPr lang="en-US" dirty="0"/>
              <a:t>Randomness – relieves the player from having to go too far down the decision tree (try to avoid “analysis paralysis”)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115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Scale vs. Kind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  <a:p>
            <a:r>
              <a:rPr lang="en-US" dirty="0"/>
              <a:t>How does this play into engagement?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47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D&amp;D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– not trivial, but simple; reasonable challenge for untrained character</a:t>
            </a:r>
          </a:p>
          <a:p>
            <a:r>
              <a:rPr lang="en-US" dirty="0"/>
              <a:t>Medium – requires training, ability, or luck</a:t>
            </a:r>
          </a:p>
          <a:p>
            <a:r>
              <a:rPr lang="en-US" dirty="0"/>
              <a:t>Hard – designed to test characters focused on a skill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31009"/>
              </p:ext>
            </p:extLst>
          </p:nvPr>
        </p:nvGraphicFramePr>
        <p:xfrm>
          <a:off x="2209800" y="3505200"/>
          <a:ext cx="6096000" cy="2225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050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for Real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playing to win is good…</a:t>
            </a:r>
          </a:p>
          <a:p>
            <a:r>
              <a:rPr lang="en-US" dirty="0"/>
              <a:t>… but “successful” play must merge with “enjoyable” play</a:t>
            </a:r>
          </a:p>
          <a:p>
            <a:r>
              <a:rPr lang="en-US" dirty="0"/>
              <a:t>Camping is a great strategy</a:t>
            </a:r>
          </a:p>
          <a:p>
            <a:pPr lvl="1"/>
            <a:r>
              <a:rPr lang="en-US" dirty="0"/>
              <a:t>But it can be boring</a:t>
            </a:r>
          </a:p>
          <a:p>
            <a:pPr lvl="1"/>
            <a:r>
              <a:rPr lang="en-US" dirty="0"/>
              <a:t>And it can really piss off other people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484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for Real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strategies that lead to a player winning to also be strategies that result in all players being entertained and achieving social harmony</a:t>
            </a:r>
          </a:p>
          <a:p>
            <a:r>
              <a:rPr lang="en-US" dirty="0"/>
              <a:t>If both players camp in an FPS, this is technically a player optimal </a:t>
            </a:r>
            <a:r>
              <a:rPr lang="en-US"/>
              <a:t>outcome but </a:t>
            </a:r>
            <a:r>
              <a:rPr lang="en-US" dirty="0"/>
              <a:t>it really isn’t fun</a:t>
            </a:r>
          </a:p>
          <a:p>
            <a:r>
              <a:rPr lang="en-US" dirty="0"/>
              <a:t>A Pareto outcome here (both non-camp) is more optimal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116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for Real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we need to decrease the utility of camping to increase the likelihood of non-camping</a:t>
            </a:r>
          </a:p>
          <a:p>
            <a:r>
              <a:rPr lang="en-US" dirty="0"/>
              <a:t>How are you balancing </a:t>
            </a:r>
            <a:r>
              <a:rPr lang="en-US"/>
              <a:t>your game?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4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a game is can be quite the black art</a:t>
            </a:r>
          </a:p>
          <a:p>
            <a:r>
              <a:rPr lang="en-US" dirty="0"/>
              <a:t>A typical player playing a game involves intuition, fantasy, and luck – it’s qualitative</a:t>
            </a:r>
          </a:p>
          <a:p>
            <a:r>
              <a:rPr lang="en-US" dirty="0"/>
              <a:t>A game designer playing a game… it’s quantitative</a:t>
            </a:r>
          </a:p>
          <a:p>
            <a:pPr lvl="1"/>
            <a:r>
              <a:rPr lang="en-US" dirty="0"/>
              <a:t>They see the systems behind the game and this can actually “ruin” the game a bit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3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  <a:p>
            <a:pPr lvl="1"/>
            <a:r>
              <a:rPr lang="en-US" dirty="0"/>
              <a:t>Build a game for creativity’s sake first</a:t>
            </a:r>
          </a:p>
          <a:p>
            <a:pPr lvl="1"/>
            <a:r>
              <a:rPr lang="en-US" dirty="0"/>
              <a:t>Build a game for particular mechanics</a:t>
            </a:r>
          </a:p>
          <a:p>
            <a:pPr lvl="1"/>
            <a:r>
              <a:rPr lang="en-US" dirty="0"/>
              <a:t>Build a game for particular aesthetics</a:t>
            </a:r>
          </a:p>
          <a:p>
            <a:r>
              <a:rPr lang="en-US" dirty="0"/>
              <a:t>Then, after all that…</a:t>
            </a:r>
          </a:p>
          <a:p>
            <a:pPr lvl="1"/>
            <a:r>
              <a:rPr lang="en-US" dirty="0"/>
              <a:t>Then balance</a:t>
            </a:r>
          </a:p>
          <a:p>
            <a:pPr lvl="1"/>
            <a:r>
              <a:rPr lang="en-US" dirty="0"/>
              <a:t>Complexity can be added and removed if needed</a:t>
            </a:r>
          </a:p>
          <a:p>
            <a:pPr lvl="1"/>
            <a:r>
              <a:rPr lang="en-US" dirty="0"/>
              <a:t>Other levers can be pulled</a:t>
            </a:r>
          </a:p>
          <a:p>
            <a:r>
              <a:rPr lang="en-US" dirty="0"/>
              <a:t>Complexity vs. Depth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27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game balanced?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evaluating a game for balance, we typically look at three aspects:</a:t>
            </a:r>
          </a:p>
          <a:p>
            <a:pPr lvl="1"/>
            <a:r>
              <a:rPr lang="en-US" dirty="0"/>
              <a:t>Fairness</a:t>
            </a:r>
          </a:p>
          <a:p>
            <a:pPr lvl="1"/>
            <a:r>
              <a:rPr lang="en-US" dirty="0"/>
              <a:t>Stability</a:t>
            </a:r>
          </a:p>
          <a:p>
            <a:pPr lvl="1"/>
            <a:r>
              <a:rPr lang="en-US" dirty="0"/>
              <a:t>Engagement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05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is considered fair if each of an evenly matched group of players has an a priori equal chance of winning for any given starting position</a:t>
            </a:r>
          </a:p>
          <a:p>
            <a:r>
              <a:rPr lang="en-US" dirty="0"/>
              <a:t>In a normal fair game for two players, each player should win about 50% of the time with both players playing at the same level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164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7055</TotalTime>
  <Words>1724</Words>
  <Application>Microsoft Macintosh PowerPoint</Application>
  <PresentationFormat>On-screen Show (4:3)</PresentationFormat>
  <Paragraphs>305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ＭＳ Ｐゴシック</vt:lpstr>
      <vt:lpstr>Arial</vt:lpstr>
      <vt:lpstr>Calibri</vt:lpstr>
      <vt:lpstr>Blank Presentation</vt:lpstr>
      <vt:lpstr>Game Balancing</vt:lpstr>
      <vt:lpstr>Main Point Up Front!</vt:lpstr>
      <vt:lpstr>Question!</vt:lpstr>
      <vt:lpstr>Probabilities of D&amp;D</vt:lpstr>
      <vt:lpstr>Probabilities of D&amp;D</vt:lpstr>
      <vt:lpstr>Balancing</vt:lpstr>
      <vt:lpstr>Building Balance</vt:lpstr>
      <vt:lpstr>What makes a game balanced?</vt:lpstr>
      <vt:lpstr>Fairness</vt:lpstr>
      <vt:lpstr>Fairness</vt:lpstr>
      <vt:lpstr>Fairness</vt:lpstr>
      <vt:lpstr>What’s the Probability of Winning?</vt:lpstr>
      <vt:lpstr>The “Going First” Problem</vt:lpstr>
      <vt:lpstr>The “Going First” Problem</vt:lpstr>
      <vt:lpstr>Balancing a One Player Game</vt:lpstr>
      <vt:lpstr>Stability</vt:lpstr>
      <vt:lpstr>Reinforcing Behaviors</vt:lpstr>
      <vt:lpstr>Psych 101: Reinforcement</vt:lpstr>
      <vt:lpstr>Classic Example: Parenting</vt:lpstr>
      <vt:lpstr>Examples in Games??</vt:lpstr>
      <vt:lpstr>Reinforcement Schedules</vt:lpstr>
      <vt:lpstr>Reinforcement Schedules</vt:lpstr>
      <vt:lpstr>Reinforcement Schedules</vt:lpstr>
      <vt:lpstr>Do we care?</vt:lpstr>
      <vt:lpstr>Reinforcing Behaviors</vt:lpstr>
      <vt:lpstr>Reinforcing Behaviors</vt:lpstr>
      <vt:lpstr>Perfect Imbalance</vt:lpstr>
      <vt:lpstr>Balancing For Skill</vt:lpstr>
      <vt:lpstr>Reinforcing Behaviors</vt:lpstr>
      <vt:lpstr>Stability</vt:lpstr>
      <vt:lpstr>Stability Curve</vt:lpstr>
      <vt:lpstr>Curve of Progression</vt:lpstr>
      <vt:lpstr>No Feedback Provided</vt:lpstr>
      <vt:lpstr>Curve of Progression</vt:lpstr>
      <vt:lpstr>Too Little Positive Feedback</vt:lpstr>
      <vt:lpstr>Curve of Progression</vt:lpstr>
      <vt:lpstr>Too Much Positive Feedback</vt:lpstr>
      <vt:lpstr>Curve of Progression</vt:lpstr>
      <vt:lpstr>Powerful Negative Feedback</vt:lpstr>
      <vt:lpstr>Curve of Progression</vt:lpstr>
      <vt:lpstr>Ideal Game Progression</vt:lpstr>
      <vt:lpstr>Multiple Strategies</vt:lpstr>
      <vt:lpstr>Multiple Strategies</vt:lpstr>
      <vt:lpstr>Multiple Outcomes</vt:lpstr>
      <vt:lpstr>But who plays to win?</vt:lpstr>
      <vt:lpstr>But who plays to win?</vt:lpstr>
      <vt:lpstr>Last One: Engagement</vt:lpstr>
      <vt:lpstr>Other Parts of Engagement</vt:lpstr>
      <vt:lpstr>Differences in Scale vs. Kind</vt:lpstr>
      <vt:lpstr>Optimizing for Real People</vt:lpstr>
      <vt:lpstr>Optimizing for Real People</vt:lpstr>
      <vt:lpstr>Optimizing for Real People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946</cp:revision>
  <cp:lastPrinted>2014-01-29T00:37:43Z</cp:lastPrinted>
  <dcterms:created xsi:type="dcterms:W3CDTF">2010-02-08T00:29:22Z</dcterms:created>
  <dcterms:modified xsi:type="dcterms:W3CDTF">2020-11-17T15:11:19Z</dcterms:modified>
</cp:coreProperties>
</file>