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83" r:id="rId2"/>
    <p:sldId id="286" r:id="rId3"/>
    <p:sldId id="287" r:id="rId4"/>
    <p:sldId id="288" r:id="rId5"/>
    <p:sldId id="289" r:id="rId6"/>
  </p:sldIdLst>
  <p:sldSz cx="9144000" cy="6858000" type="screen4x3"/>
  <p:notesSz cx="7099300" cy="93853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6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58F"/>
    <a:srgbClr val="66FF33"/>
    <a:srgbClr val="FF0000"/>
    <a:srgbClr val="0000FF"/>
    <a:srgbClr val="9A000D"/>
    <a:srgbClr val="B8B8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12"/>
    <p:restoredTop sz="94475"/>
  </p:normalViewPr>
  <p:slideViewPr>
    <p:cSldViewPr>
      <p:cViewPr varScale="1">
        <p:scale>
          <a:sx n="150" d="100"/>
          <a:sy n="150" d="100"/>
        </p:scale>
        <p:origin x="117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1788" y="-102"/>
      </p:cViewPr>
      <p:guideLst>
        <p:guide orient="horz" pos="2956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13813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8913813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F54C6FB-68DE-4B07-B6EA-856A8564D9C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99936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t" anchorCtr="0" compatLnSpc="1">
            <a:prstTxWarp prst="textNoShape">
              <a:avLst/>
            </a:prstTxWarp>
          </a:bodyPr>
          <a:lstStyle>
            <a:lvl1pPr defTabSz="941388"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t" anchorCtr="0" compatLnSpc="1">
            <a:prstTxWarp prst="textNoShape">
              <a:avLst/>
            </a:prstTxWarp>
          </a:bodyPr>
          <a:lstStyle>
            <a:lvl1pPr algn="r" defTabSz="941388"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3325" y="703263"/>
            <a:ext cx="4692650" cy="35194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457700"/>
            <a:ext cx="5207000" cy="422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1540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b" anchorCtr="0" compatLnSpc="1">
            <a:prstTxWarp prst="textNoShape">
              <a:avLst/>
            </a:prstTxWarp>
          </a:bodyPr>
          <a:lstStyle>
            <a:lvl1pPr defTabSz="941388"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891540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b" anchorCtr="0" compatLnSpc="1">
            <a:prstTxWarp prst="textNoShape">
              <a:avLst/>
            </a:prstTxWarp>
          </a:bodyPr>
          <a:lstStyle>
            <a:lvl1pPr algn="r" defTabSz="941388">
              <a:defRPr sz="1200"/>
            </a:lvl1pPr>
          </a:lstStyle>
          <a:p>
            <a:fld id="{FE061C16-56D9-455B-A146-2A84C0109F5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72919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623A90-AAB2-4E1F-810E-42AB8D66212A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CN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 userDrawn="1"/>
        </p:nvSpPr>
        <p:spPr bwMode="auto">
          <a:xfrm>
            <a:off x="381000" y="685800"/>
            <a:ext cx="8382000" cy="76200"/>
          </a:xfrm>
          <a:prstGeom prst="rect">
            <a:avLst/>
          </a:prstGeom>
          <a:solidFill>
            <a:srgbClr val="00458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381000" y="6096000"/>
            <a:ext cx="8382000" cy="76200"/>
          </a:xfrm>
          <a:prstGeom prst="rect">
            <a:avLst/>
          </a:prstGeom>
          <a:solidFill>
            <a:srgbClr val="00458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6" name="Picture 11" descr="University of Virginia Department of Computer Science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04800" y="6248400"/>
            <a:ext cx="25701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 userDrawn="1"/>
        </p:nvSpPr>
        <p:spPr>
          <a:xfrm>
            <a:off x="7579262" y="6248400"/>
            <a:ext cx="118373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CS 4730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6002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124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 dirty="0"/>
              <a:t>Click to edit Master subtitle style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B2F9A7-9283-4D8B-9F6C-3A209942084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304800"/>
            <a:ext cx="2095500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04800"/>
            <a:ext cx="613410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D83C48-FFF1-4AEA-9073-49209B234D3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820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143000"/>
            <a:ext cx="411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11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EA8893-BB50-418D-87EF-CE854790302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357299-C40C-42AB-B0C0-2E6E0A5A7F6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2F35AA-A946-4799-AE91-DFCF9FD1ED3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41148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1148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D479DE-F942-4FD0-8CAF-21BC2CE5C1C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B3082-F798-4B73-9568-E1035691E4C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3E5E0F-F894-4775-8178-1A4251DDCCE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D87575-2D68-4047-9720-BE9B5A1ADAD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7995AC-4451-497A-81AB-7CB5E20C8AD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49935E-8D12-4537-8C77-C33ADB8F587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04800"/>
            <a:ext cx="8382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143000"/>
            <a:ext cx="8382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24600"/>
            <a:ext cx="3124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fld id="{81DEC360-6AEE-4CC6-B4A7-44FE5C125199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381000" y="6096000"/>
            <a:ext cx="8382000" cy="76200"/>
          </a:xfrm>
          <a:prstGeom prst="rect">
            <a:avLst/>
          </a:prstGeom>
          <a:solidFill>
            <a:srgbClr val="00458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5" name="Rectangle 11"/>
          <p:cNvSpPr>
            <a:spLocks noChangeArrowheads="1"/>
          </p:cNvSpPr>
          <p:nvPr userDrawn="1"/>
        </p:nvSpPr>
        <p:spPr bwMode="auto">
          <a:xfrm>
            <a:off x="381000" y="990600"/>
            <a:ext cx="8382000" cy="76200"/>
          </a:xfrm>
          <a:prstGeom prst="rect">
            <a:avLst/>
          </a:prstGeom>
          <a:solidFill>
            <a:srgbClr val="00458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31" name="Picture 5" descr="University of Virginia Department of Computer Science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304800" y="6248400"/>
            <a:ext cx="25701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 userDrawn="1"/>
        </p:nvSpPr>
        <p:spPr>
          <a:xfrm>
            <a:off x="7579262" y="6248400"/>
            <a:ext cx="118373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CS 4730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/>
          <a:ea typeface="+mj-ea"/>
          <a:cs typeface="Calibri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charset="0"/>
          <a:ea typeface="ＭＳ Ｐゴシック" pitchFamily="-106" charset="-128"/>
          <a:cs typeface="ＭＳ Ｐゴシック" pitchFamily="-106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charset="0"/>
          <a:ea typeface="ＭＳ Ｐゴシック" pitchFamily="-106" charset="-128"/>
          <a:cs typeface="ＭＳ Ｐゴシック" pitchFamily="-106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charset="0"/>
          <a:ea typeface="ＭＳ Ｐゴシック" pitchFamily="-106" charset="-128"/>
          <a:cs typeface="ＭＳ Ｐゴシック" pitchFamily="-106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charset="0"/>
          <a:ea typeface="ＭＳ Ｐゴシック" pitchFamily="-106" charset="-128"/>
          <a:cs typeface="ＭＳ Ｐゴシック" pitchFamily="-106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/>
          <a:ea typeface="+mn-ea"/>
          <a:cs typeface="Calibri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/>
          <a:ea typeface="+mn-ea"/>
          <a:cs typeface="Calibri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/>
          <a:ea typeface="+mn-ea"/>
          <a:cs typeface="Calibri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/>
          <a:ea typeface="+mn-ea"/>
          <a:cs typeface="Calibri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/>
          <a:ea typeface="+mn-ea"/>
          <a:cs typeface="Calibri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57200" y="1905000"/>
            <a:ext cx="8153400" cy="1219200"/>
          </a:xfrm>
        </p:spPr>
        <p:txBody>
          <a:bodyPr/>
          <a:lstStyle/>
          <a:p>
            <a:pPr eaLnBrk="1" hangingPunct="1"/>
            <a:r>
              <a:rPr lang="en-US" sz="3200" b="1" dirty="0">
                <a:latin typeface="Calibri" charset="0"/>
              </a:rPr>
              <a:t>CS4730: Computer Game Design</a:t>
            </a:r>
          </a:p>
        </p:txBody>
      </p:sp>
      <p:sp>
        <p:nvSpPr>
          <p:cNvPr id="1638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572000"/>
            <a:ext cx="6400800" cy="1447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000" b="1" dirty="0">
                <a:latin typeface="Calibri" charset="0"/>
              </a:rPr>
              <a:t>Daily Announcements</a:t>
            </a:r>
          </a:p>
          <a:p>
            <a:pPr eaLnBrk="1" hangingPunct="1">
              <a:lnSpc>
                <a:spcPct val="80000"/>
              </a:lnSpc>
            </a:pPr>
            <a:endParaRPr lang="en-US" altLang="zh-CN" sz="2000" dirty="0">
              <a:latin typeface="Calibri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Wednesday, January 15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There is now a </a:t>
            </a:r>
            <a:r>
              <a:rPr lang="en-US" sz="2600" b="1" i="1" dirty="0"/>
              <a:t>calendar</a:t>
            </a:r>
            <a:r>
              <a:rPr lang="en-US" sz="2600" dirty="0"/>
              <a:t> linked on the course webpage. Shows OH for </a:t>
            </a:r>
            <a:r>
              <a:rPr lang="en-US" sz="2600" dirty="0" err="1"/>
              <a:t>Floryan</a:t>
            </a:r>
            <a:r>
              <a:rPr lang="en-US" sz="2600" dirty="0"/>
              <a:t> and </a:t>
            </a:r>
            <a:r>
              <a:rPr lang="en-US" sz="2600" dirty="0" err="1"/>
              <a:t>Tas</a:t>
            </a:r>
            <a:endParaRPr lang="en-US" sz="2600" dirty="0"/>
          </a:p>
          <a:p>
            <a:r>
              <a:rPr lang="en-US" sz="2600" dirty="0"/>
              <a:t>All </a:t>
            </a:r>
            <a:r>
              <a:rPr lang="en-US" sz="2600" b="1" i="1" dirty="0"/>
              <a:t>assignments</a:t>
            </a:r>
            <a:r>
              <a:rPr lang="en-US" sz="2600" dirty="0"/>
              <a:t> are up on Collab and are open now</a:t>
            </a:r>
          </a:p>
          <a:p>
            <a:pPr lvl="1"/>
            <a:r>
              <a:rPr lang="en-US" sz="2200" dirty="0"/>
              <a:t>in case folks end up deciding to do any early.</a:t>
            </a:r>
          </a:p>
          <a:p>
            <a:pPr lvl="1"/>
            <a:r>
              <a:rPr lang="en-US" sz="2200" dirty="0"/>
              <a:t>assignments all due on Friday of the given week @ 6pm</a:t>
            </a:r>
          </a:p>
          <a:p>
            <a:r>
              <a:rPr lang="en-US" sz="2600" dirty="0"/>
              <a:t>Enrollment: 13 people added to early lab were already notified. If spaces start to open up, I’ll keep notifying people.</a:t>
            </a:r>
          </a:p>
          <a:p>
            <a:r>
              <a:rPr lang="en-US" sz="2600" b="1" i="1" dirty="0"/>
              <a:t>Lab this week</a:t>
            </a:r>
            <a:r>
              <a:rPr lang="en-US" sz="2600" dirty="0"/>
              <a:t>, come prepared to:</a:t>
            </a:r>
          </a:p>
          <a:p>
            <a:pPr lvl="1"/>
            <a:r>
              <a:rPr lang="en-US" sz="2200" dirty="0"/>
              <a:t>Give a 2-3 minute pitch for your game idea. </a:t>
            </a:r>
          </a:p>
          <a:p>
            <a:pPr lvl="1"/>
            <a:r>
              <a:rPr lang="en-US" sz="2200" dirty="0"/>
              <a:t>We will vote on projects we are interested in and get into groups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8064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Wednesday, January 22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First </a:t>
            </a:r>
            <a:r>
              <a:rPr lang="en-US" sz="2600" b="1" i="1" dirty="0"/>
              <a:t>assignments</a:t>
            </a:r>
            <a:r>
              <a:rPr lang="en-US" sz="2600" dirty="0"/>
              <a:t> is due this Friday</a:t>
            </a:r>
          </a:p>
          <a:p>
            <a:pPr lvl="1"/>
            <a:r>
              <a:rPr lang="en-US" sz="2200" dirty="0"/>
              <a:t>Installing SDL2 can be a pain, please start early</a:t>
            </a:r>
          </a:p>
          <a:p>
            <a:pPr lvl="1"/>
            <a:r>
              <a:rPr lang="en-US" sz="2200" dirty="0"/>
              <a:t>Update for windows users</a:t>
            </a:r>
          </a:p>
          <a:p>
            <a:pPr lvl="2"/>
            <a:r>
              <a:rPr lang="en-US" sz="1800" dirty="0"/>
              <a:t>The intention was for everyone to use </a:t>
            </a:r>
            <a:r>
              <a:rPr lang="en-US" sz="1800" dirty="0" err="1"/>
              <a:t>unix</a:t>
            </a:r>
            <a:r>
              <a:rPr lang="en-US" sz="1800" dirty="0"/>
              <a:t>.</a:t>
            </a:r>
          </a:p>
          <a:p>
            <a:r>
              <a:rPr lang="en-US" sz="2600" b="1" i="1" dirty="0"/>
              <a:t>Groups</a:t>
            </a:r>
            <a:r>
              <a:rPr lang="en-US" sz="2600" dirty="0"/>
              <a:t>: If you don’t have a group, we need to figure that out by end of lab this week. Contact your TA in lab.</a:t>
            </a:r>
          </a:p>
          <a:p>
            <a:r>
              <a:rPr lang="en-US" sz="2600" b="1" i="1" dirty="0"/>
              <a:t>Lab this week</a:t>
            </a:r>
            <a:r>
              <a:rPr lang="en-US" sz="2600" dirty="0"/>
              <a:t>, come prepared to:</a:t>
            </a:r>
          </a:p>
          <a:p>
            <a:pPr lvl="1"/>
            <a:r>
              <a:rPr lang="en-US" sz="2200" dirty="0"/>
              <a:t>Polish any issues with the groups</a:t>
            </a:r>
          </a:p>
          <a:p>
            <a:pPr lvl="1"/>
            <a:r>
              <a:rPr lang="en-US" sz="2200" dirty="0"/>
              <a:t>Work on first homework</a:t>
            </a:r>
          </a:p>
          <a:p>
            <a:pPr lvl="1"/>
            <a:r>
              <a:rPr lang="en-US" sz="2200" dirty="0"/>
              <a:t>You can leave once you show TA working solution</a:t>
            </a:r>
          </a:p>
          <a:p>
            <a:r>
              <a:rPr lang="en-US" sz="2600" dirty="0"/>
              <a:t>Today we will finish sprites, affine transforms, etc.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0205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Monday, January 27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First </a:t>
            </a:r>
            <a:r>
              <a:rPr lang="en-US" sz="2600" b="1" i="1" dirty="0"/>
              <a:t>assignment</a:t>
            </a:r>
            <a:r>
              <a:rPr lang="en-US" sz="2600" dirty="0"/>
              <a:t> is due Tuesday</a:t>
            </a:r>
          </a:p>
          <a:p>
            <a:pPr lvl="1"/>
            <a:r>
              <a:rPr lang="en-US" sz="2200" dirty="0"/>
              <a:t>Does anyone still not have SDL2 running?</a:t>
            </a:r>
          </a:p>
          <a:p>
            <a:r>
              <a:rPr lang="en-US" sz="2600" b="1" i="1" dirty="0"/>
              <a:t>Groups</a:t>
            </a:r>
            <a:r>
              <a:rPr lang="en-US" sz="2600" dirty="0"/>
              <a:t>: Anybody not have one?</a:t>
            </a:r>
          </a:p>
          <a:p>
            <a:r>
              <a:rPr lang="en-US" sz="2600" b="1" i="1" dirty="0"/>
              <a:t>HW2</a:t>
            </a:r>
            <a:r>
              <a:rPr lang="en-US" sz="2600" dirty="0"/>
              <a:t> is due this Friday (will go over it today)</a:t>
            </a:r>
          </a:p>
          <a:p>
            <a:r>
              <a:rPr lang="en-US" sz="2600" b="1" i="1" dirty="0"/>
              <a:t>Lab this week</a:t>
            </a:r>
            <a:r>
              <a:rPr lang="en-US" sz="2600" dirty="0"/>
              <a:t>, come prepared to:</a:t>
            </a:r>
          </a:p>
          <a:p>
            <a:pPr lvl="1"/>
            <a:r>
              <a:rPr lang="en-US" sz="2200" dirty="0"/>
              <a:t>Lab this week is just working on homework and getting everyone up to speed.</a:t>
            </a:r>
          </a:p>
          <a:p>
            <a:pPr lvl="1"/>
            <a:r>
              <a:rPr lang="en-US" sz="2200" dirty="0"/>
              <a:t>Next week will be our first big push on the projects</a:t>
            </a:r>
          </a:p>
          <a:p>
            <a:r>
              <a:rPr lang="en-US" sz="2600" dirty="0"/>
              <a:t>Today we will finish sprites quickly and do display trees.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7634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Wednesday, January 29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First </a:t>
            </a:r>
            <a:r>
              <a:rPr lang="en-US" sz="2600" b="1" i="1" dirty="0"/>
              <a:t>assignment</a:t>
            </a:r>
            <a:r>
              <a:rPr lang="en-US" sz="2600" dirty="0"/>
              <a:t> was due yesterday.</a:t>
            </a:r>
          </a:p>
          <a:p>
            <a:pPr lvl="1"/>
            <a:r>
              <a:rPr lang="en-US" sz="2200" dirty="0"/>
              <a:t>Everything go ok?</a:t>
            </a:r>
          </a:p>
          <a:p>
            <a:r>
              <a:rPr lang="en-US" sz="2600" b="1" i="1" dirty="0"/>
              <a:t>Groups</a:t>
            </a:r>
            <a:r>
              <a:rPr lang="en-US" sz="2600" dirty="0"/>
              <a:t>: Anybody not have one?</a:t>
            </a:r>
          </a:p>
          <a:p>
            <a:r>
              <a:rPr lang="en-US" sz="2600" b="1" i="1" dirty="0"/>
              <a:t>HW2</a:t>
            </a:r>
            <a:r>
              <a:rPr lang="en-US" sz="2600" dirty="0"/>
              <a:t> is due this Friday. Display Trees!</a:t>
            </a:r>
          </a:p>
          <a:p>
            <a:r>
              <a:rPr lang="en-US" sz="2600" b="1" i="1" dirty="0"/>
              <a:t>Lab this week</a:t>
            </a:r>
            <a:r>
              <a:rPr lang="en-US" sz="2600" dirty="0"/>
              <a:t>, come prepared to:</a:t>
            </a:r>
          </a:p>
          <a:p>
            <a:pPr lvl="1"/>
            <a:r>
              <a:rPr lang="en-US" sz="2200" dirty="0"/>
              <a:t>Last chance for groups. Let us know if there have been drops.</a:t>
            </a:r>
          </a:p>
          <a:p>
            <a:pPr lvl="1"/>
            <a:r>
              <a:rPr lang="en-US" sz="2200" dirty="0"/>
              <a:t>Lab this week is just working on homework etc.</a:t>
            </a:r>
          </a:p>
          <a:p>
            <a:pPr lvl="1"/>
            <a:r>
              <a:rPr lang="en-US" sz="2200" dirty="0"/>
              <a:t>Next week will be our first big push on the projects</a:t>
            </a:r>
          </a:p>
          <a:p>
            <a:r>
              <a:rPr lang="en-US" sz="2600"/>
              <a:t>Poison!!</a:t>
            </a:r>
            <a:endParaRPr lang="en-US" sz="2600" dirty="0"/>
          </a:p>
          <a:p>
            <a:r>
              <a:rPr lang="en-US" sz="2600" dirty="0"/>
              <a:t>Today we will a very quick lecture on observer design pattern and start our first game design side lecture.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2556573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6" charset="0"/>
            <a:ea typeface="ＭＳ Ｐゴシック" pitchFamily="-106" charset="-128"/>
            <a:cs typeface="ＭＳ Ｐゴシック" pitchFamily="-106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6" charset="0"/>
            <a:ea typeface="ＭＳ Ｐゴシック" pitchFamily="-106" charset="-128"/>
            <a:cs typeface="ＭＳ Ｐゴシック" pitchFamily="-106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7523</TotalTime>
  <Words>395</Words>
  <Application>Microsoft Macintosh PowerPoint</Application>
  <PresentationFormat>On-screen Show (4:3)</PresentationFormat>
  <Paragraphs>47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ＭＳ Ｐゴシック</vt:lpstr>
      <vt:lpstr>Arial</vt:lpstr>
      <vt:lpstr>Calibri</vt:lpstr>
      <vt:lpstr>Blank Presentation</vt:lpstr>
      <vt:lpstr>CS4730: Computer Game Design</vt:lpstr>
      <vt:lpstr>Wednesday, January 15</vt:lpstr>
      <vt:lpstr>Wednesday, January 22</vt:lpstr>
      <vt:lpstr>Monday, January 27</vt:lpstr>
      <vt:lpstr>Wednesday, January 29</vt:lpstr>
    </vt:vector>
  </TitlesOfParts>
  <Company>North Carolina State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Jiang Zheng</dc:creator>
  <cp:lastModifiedBy>Microsoft Office User</cp:lastModifiedBy>
  <cp:revision>970</cp:revision>
  <cp:lastPrinted>2009-09-22T17:08:35Z</cp:lastPrinted>
  <dcterms:created xsi:type="dcterms:W3CDTF">2010-02-08T00:29:22Z</dcterms:created>
  <dcterms:modified xsi:type="dcterms:W3CDTF">2020-01-29T14:47:12Z</dcterms:modified>
</cp:coreProperties>
</file>