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83" r:id="rId2"/>
    <p:sldId id="284" r:id="rId3"/>
    <p:sldId id="315" r:id="rId4"/>
    <p:sldId id="285" r:id="rId5"/>
    <p:sldId id="286" r:id="rId6"/>
    <p:sldId id="287" r:id="rId7"/>
    <p:sldId id="288" r:id="rId8"/>
    <p:sldId id="289" r:id="rId9"/>
    <p:sldId id="291" r:id="rId10"/>
    <p:sldId id="317" r:id="rId11"/>
    <p:sldId id="318" r:id="rId12"/>
    <p:sldId id="292" r:id="rId13"/>
    <p:sldId id="319" r:id="rId14"/>
    <p:sldId id="293" r:id="rId15"/>
    <p:sldId id="320" r:id="rId16"/>
    <p:sldId id="294" r:id="rId17"/>
    <p:sldId id="300" r:id="rId18"/>
    <p:sldId id="316" r:id="rId19"/>
    <p:sldId id="325" r:id="rId20"/>
    <p:sldId id="295" r:id="rId21"/>
    <p:sldId id="321" r:id="rId22"/>
    <p:sldId id="322" r:id="rId23"/>
    <p:sldId id="323" r:id="rId24"/>
    <p:sldId id="324" r:id="rId25"/>
    <p:sldId id="331" r:id="rId26"/>
    <p:sldId id="333" r:id="rId27"/>
    <p:sldId id="334" r:id="rId28"/>
    <p:sldId id="335" r:id="rId29"/>
    <p:sldId id="336" r:id="rId30"/>
    <p:sldId id="332" r:id="rId31"/>
    <p:sldId id="305" r:id="rId32"/>
    <p:sldId id="338" r:id="rId33"/>
    <p:sldId id="339" r:id="rId34"/>
    <p:sldId id="340" r:id="rId35"/>
    <p:sldId id="341" r:id="rId36"/>
    <p:sldId id="342" r:id="rId37"/>
    <p:sldId id="337" r:id="rId38"/>
    <p:sldId id="306" r:id="rId39"/>
    <p:sldId id="327" r:id="rId40"/>
    <p:sldId id="326" r:id="rId41"/>
    <p:sldId id="328" r:id="rId42"/>
    <p:sldId id="307" r:id="rId43"/>
    <p:sldId id="329" r:id="rId44"/>
    <p:sldId id="330" r:id="rId45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3399"/>
    <a:srgbClr val="00458F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6" autoAdjust="0"/>
    <p:restoredTop sz="94586"/>
  </p:normalViewPr>
  <p:slideViewPr>
    <p:cSldViewPr>
      <p:cViewPr varScale="1">
        <p:scale>
          <a:sx n="151" d="100"/>
          <a:sy n="151" d="100"/>
        </p:scale>
        <p:origin x="2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68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61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8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67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imbal_lock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905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 eaLnBrk="1" hangingPunct="1"/>
            <a:r>
              <a:rPr lang="en-US" sz="3200" b="1" dirty="0">
                <a:latin typeface="Calibri" charset="0"/>
              </a:rPr>
              <a:t>Sprite Graphics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371600" y="45720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*Some slide material courtesy Walker White (Cornell)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Sprite has the following fields:</a:t>
            </a:r>
          </a:p>
          <a:p>
            <a:pPr lvl="1"/>
            <a:r>
              <a:rPr lang="en-US" sz="2000" dirty="0"/>
              <a:t>id: unique string identifier</a:t>
            </a:r>
          </a:p>
          <a:p>
            <a:pPr lvl="1"/>
            <a:r>
              <a:rPr lang="en-US" sz="2000" dirty="0" err="1"/>
              <a:t>displayImage</a:t>
            </a:r>
            <a:r>
              <a:rPr lang="en-US" sz="2000" dirty="0"/>
              <a:t>: the image being drawn</a:t>
            </a:r>
          </a:p>
          <a:p>
            <a:pPr lvl="1"/>
            <a:r>
              <a:rPr lang="en-US" sz="2000" dirty="0"/>
              <a:t>Visible: true </a:t>
            </a:r>
            <a:r>
              <a:rPr lang="en-US" sz="2000" dirty="0" err="1"/>
              <a:t>iff</a:t>
            </a:r>
            <a:r>
              <a:rPr lang="en-US" sz="2000" dirty="0"/>
              <a:t> sprite is visible and should be drawn</a:t>
            </a:r>
          </a:p>
          <a:p>
            <a:pPr lvl="1"/>
            <a:r>
              <a:rPr lang="en-US" sz="2000" dirty="0"/>
              <a:t>Position: X,Y coordinates of this sprite</a:t>
            </a:r>
          </a:p>
          <a:p>
            <a:pPr lvl="1"/>
            <a:r>
              <a:rPr lang="en-US" sz="2000" dirty="0" err="1"/>
              <a:t>PivotPoint</a:t>
            </a:r>
            <a:r>
              <a:rPr lang="en-US" sz="2000" dirty="0"/>
              <a:t>: rotation point (more on this later)</a:t>
            </a:r>
          </a:p>
          <a:p>
            <a:pPr lvl="1"/>
            <a:r>
              <a:rPr lang="en-US" sz="2000" dirty="0" err="1"/>
              <a:t>scaleX</a:t>
            </a:r>
            <a:r>
              <a:rPr lang="en-US" sz="2000" dirty="0"/>
              <a:t>/</a:t>
            </a:r>
            <a:r>
              <a:rPr lang="en-US" sz="2000" dirty="0" err="1"/>
              <a:t>scaleY</a:t>
            </a:r>
            <a:r>
              <a:rPr lang="en-US" sz="2000" dirty="0"/>
              <a:t>: How much to scale image by</a:t>
            </a:r>
          </a:p>
          <a:p>
            <a:pPr lvl="1"/>
            <a:r>
              <a:rPr lang="en-US" sz="2000" dirty="0"/>
              <a:t>Rotation: How much to rotate image</a:t>
            </a:r>
          </a:p>
          <a:p>
            <a:pPr lvl="1"/>
            <a:r>
              <a:rPr lang="en-US" sz="2000" dirty="0"/>
              <a:t>Alpha: amount of transparency of this image</a:t>
            </a:r>
          </a:p>
          <a:p>
            <a:pPr lvl="1"/>
            <a:r>
              <a:rPr lang="en-US" sz="2000" dirty="0"/>
              <a:t>Parent: another sprite that is my parent (more on this in next slide deck)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40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vs. </a:t>
            </a:r>
            <a:r>
              <a:rPr lang="en-US" dirty="0" err="1"/>
              <a:t>DisplayObject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038600" cy="49530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dirty="0" err="1"/>
              <a:t>DisplayObject</a:t>
            </a:r>
            <a:r>
              <a:rPr lang="en-US" sz="2000" dirty="0"/>
              <a:t> is going to represent anything that can be on the screen and drawn</a:t>
            </a:r>
          </a:p>
          <a:p>
            <a:endParaRPr lang="en-US" sz="2000" dirty="0"/>
          </a:p>
          <a:p>
            <a:r>
              <a:rPr lang="en-US" sz="2000" dirty="0"/>
              <a:t>So…</a:t>
            </a:r>
            <a:r>
              <a:rPr lang="en-US" sz="2000" b="1" dirty="0"/>
              <a:t>all of the fields and associated functionality on the previous slide will go in our </a:t>
            </a:r>
            <a:r>
              <a:rPr lang="en-US" sz="2000" b="1" dirty="0" err="1"/>
              <a:t>DisplayObject</a:t>
            </a:r>
            <a:r>
              <a:rPr lang="en-US" sz="2000" b="1" dirty="0"/>
              <a:t> class in </a:t>
            </a:r>
            <a:r>
              <a:rPr lang="en-US" sz="2000" b="1" dirty="0" err="1"/>
              <a:t>hw</a:t>
            </a:r>
            <a:r>
              <a:rPr lang="en-US" sz="2000" b="1" dirty="0"/>
              <a:t> 1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19600" y="1176130"/>
            <a:ext cx="403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/>
              <a:t>Sprite will extend </a:t>
            </a:r>
            <a:r>
              <a:rPr lang="en-US" sz="2000" kern="0" dirty="0" err="1"/>
              <a:t>DisplayObject</a:t>
            </a:r>
            <a:endParaRPr lang="en-US" sz="2000" kern="0" dirty="0"/>
          </a:p>
          <a:p>
            <a:endParaRPr lang="en-US" sz="2000" kern="0" dirty="0"/>
          </a:p>
          <a:p>
            <a:pPr marL="0" indent="0">
              <a:buNone/>
            </a:pPr>
            <a:r>
              <a:rPr lang="en-US" sz="2000" kern="0" dirty="0" err="1"/>
              <a:t>DisplayObject</a:t>
            </a:r>
            <a:endParaRPr lang="en-US" sz="2000" kern="0" dirty="0"/>
          </a:p>
          <a:p>
            <a:pPr marL="0" indent="0">
              <a:buNone/>
            </a:pPr>
            <a:r>
              <a:rPr lang="en-US" sz="2000" kern="0" dirty="0"/>
              <a:t>Sprite extends </a:t>
            </a:r>
            <a:r>
              <a:rPr lang="en-US" sz="2000" kern="0" dirty="0" err="1"/>
              <a:t>DisplayObject</a:t>
            </a:r>
            <a:endParaRPr lang="en-US" sz="2000" kern="0" dirty="0"/>
          </a:p>
          <a:p>
            <a:endParaRPr lang="en-US" sz="2000" kern="0" dirty="0"/>
          </a:p>
          <a:p>
            <a:r>
              <a:rPr lang="en-US" sz="2000" kern="0" dirty="0"/>
              <a:t>Sprite will initially be a pretty much empty class.</a:t>
            </a:r>
          </a:p>
          <a:p>
            <a:endParaRPr lang="en-US" sz="2000" kern="0" dirty="0"/>
          </a:p>
          <a:p>
            <a:r>
              <a:rPr lang="en-US" sz="2000" kern="0" dirty="0"/>
              <a:t>Why are we doing this? This will be become clear next week. I promise!</a:t>
            </a:r>
          </a:p>
          <a:p>
            <a:endParaRPr lang="en-US" sz="2000" kern="0" dirty="0"/>
          </a:p>
          <a:p>
            <a:r>
              <a:rPr lang="en-US" sz="2000" kern="0" dirty="0"/>
              <a:t>We are going to be putting another class between these two.</a:t>
            </a:r>
          </a:p>
          <a:p>
            <a:endParaRPr lang="en-US" sz="2000" kern="0" dirty="0"/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6262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DisplayObject</a:t>
            </a:r>
            <a:r>
              <a:rPr lang="en-US" dirty="0"/>
              <a:t> </a:t>
            </a:r>
            <a:r>
              <a:rPr lang="en-US" dirty="0" err="1"/>
              <a:t>Psuedo</a:t>
            </a:r>
            <a:r>
              <a:rPr lang="en-US" dirty="0"/>
              <a:t>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/*NOTICE THIS IS JAVA-LIKE, BUT NOT EXACTLY VALID JAVA*/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Also notice that this draws only a single Disp. Obj. as it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is within the Disp. Obj. class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Private Image </a:t>
            </a:r>
            <a:r>
              <a:rPr lang="en-US" sz="1400" dirty="0" err="1">
                <a:latin typeface="Courier New"/>
                <a:cs typeface="Courier New"/>
              </a:rPr>
              <a:t>displayImage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Draw(</a:t>
            </a:r>
            <a:r>
              <a:rPr lang="en-US" sz="1400" dirty="0" err="1">
                <a:latin typeface="Courier New"/>
                <a:cs typeface="Courier New"/>
              </a:rPr>
              <a:t>AffineTransform</a:t>
            </a:r>
            <a:r>
              <a:rPr lang="en-US" sz="1400" dirty="0">
                <a:latin typeface="Courier New"/>
                <a:cs typeface="Courier New"/>
              </a:rPr>
              <a:t> g)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/*Private method that applies rotations, translations, etc.*/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applyTransformations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g.drawImage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displayImage</a:t>
            </a:r>
            <a:r>
              <a:rPr lang="en-US" sz="1400" dirty="0">
                <a:latin typeface="Courier New"/>
                <a:cs typeface="Courier New"/>
              </a:rPr>
              <a:t>, 0, 0, </a:t>
            </a:r>
            <a:r>
              <a:rPr lang="en-US" sz="1400" dirty="0" err="1">
                <a:latin typeface="Courier New"/>
                <a:cs typeface="Courier New"/>
              </a:rPr>
              <a:t>this.getWidth</a:t>
            </a:r>
            <a:r>
              <a:rPr lang="en-US" sz="1400" dirty="0">
                <a:latin typeface="Courier New"/>
                <a:cs typeface="Courier New"/>
              </a:rPr>
              <a:t>(), </a:t>
            </a:r>
            <a:r>
              <a:rPr lang="en-US" sz="1400" dirty="0" err="1">
                <a:latin typeface="Courier New"/>
                <a:cs typeface="Courier New"/>
              </a:rPr>
              <a:t>this.getHeight</a:t>
            </a:r>
            <a:r>
              <a:rPr lang="en-US" sz="1400" dirty="0"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/*Reverse the transformations. Why? Because we don’t want this…*/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/*Object’s rotation and translation to be applied to other images*/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reverseTransformations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56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 dirty="0" err="1"/>
              <a:t>Psuedo</a:t>
            </a:r>
            <a:r>
              <a:rPr lang="en-US" dirty="0"/>
              <a:t>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/*NOTICE THIS IS JAVA-LIKE, BUT NOT EXACTLY VALID JAVA*/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/*Suppose my game stores all the sprites in the game in a list*/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Private </a:t>
            </a:r>
            <a:r>
              <a:rPr lang="en-US" sz="1400" dirty="0" err="1">
                <a:latin typeface="Courier New"/>
                <a:cs typeface="Courier New"/>
              </a:rPr>
              <a:t>ArrayList</a:t>
            </a:r>
            <a:r>
              <a:rPr lang="en-US" sz="1400" dirty="0">
                <a:latin typeface="Courier New"/>
                <a:cs typeface="Courier New"/>
              </a:rPr>
              <a:t>&lt;Sprite&gt; </a:t>
            </a:r>
            <a:r>
              <a:rPr lang="en-US" sz="1400" dirty="0" err="1">
                <a:latin typeface="Courier New"/>
                <a:cs typeface="Courier New"/>
              </a:rPr>
              <a:t>allSpritesInGame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Your MAIN game loop’s draw method might be something like:*/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Draw(</a:t>
            </a:r>
            <a:r>
              <a:rPr lang="en-US" sz="1400" dirty="0" err="1">
                <a:latin typeface="Courier New"/>
                <a:cs typeface="Courier New"/>
              </a:rPr>
              <a:t>AffineTransform</a:t>
            </a:r>
            <a:r>
              <a:rPr lang="en-US" sz="1400" dirty="0">
                <a:latin typeface="Courier New"/>
                <a:cs typeface="Courier New"/>
              </a:rPr>
              <a:t> g)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for(Sprite </a:t>
            </a:r>
            <a:r>
              <a:rPr lang="en-US" sz="1400" dirty="0" err="1">
                <a:latin typeface="Courier New"/>
                <a:cs typeface="Courier New"/>
              </a:rPr>
              <a:t>sprite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dirty="0" err="1">
                <a:latin typeface="Courier New"/>
                <a:cs typeface="Courier New"/>
              </a:rPr>
              <a:t>allSpritesInGame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</a:t>
            </a:r>
            <a:r>
              <a:rPr lang="en-US" sz="1400" dirty="0" err="1">
                <a:latin typeface="Courier New"/>
                <a:cs typeface="Courier New"/>
              </a:rPr>
              <a:t>sprite.draw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/*EUREKA! That was such an easy method!!!*/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20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order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Does it matter what order I draw my sprites in?</a:t>
            </a:r>
          </a:p>
          <a:p>
            <a:pPr lvl="1"/>
            <a:r>
              <a:rPr lang="en-US" sz="2000" dirty="0"/>
              <a:t>YES! </a:t>
            </a:r>
          </a:p>
          <a:p>
            <a:endParaRPr lang="en-US" sz="2000" dirty="0"/>
          </a:p>
          <a:p>
            <a:r>
              <a:rPr lang="en-US" sz="2000" dirty="0"/>
              <a:t>In 2D engines, we have two options:</a:t>
            </a:r>
          </a:p>
          <a:p>
            <a:pPr lvl="1"/>
            <a:r>
              <a:rPr lang="en-US" sz="2000" b="1" i="1" dirty="0"/>
              <a:t>Most recently drawn sprite</a:t>
            </a:r>
            <a:r>
              <a:rPr lang="en-US" sz="2000" dirty="0"/>
              <a:t> always in front</a:t>
            </a:r>
          </a:p>
          <a:p>
            <a:pPr lvl="2"/>
            <a:r>
              <a:rPr lang="en-US" sz="2000" dirty="0"/>
              <a:t>This is the most common way to handle this (at least in my experience).</a:t>
            </a:r>
          </a:p>
          <a:p>
            <a:pPr lvl="2"/>
            <a:r>
              <a:rPr lang="en-US" sz="2000" dirty="0"/>
              <a:t>So programmer must think about the order things are drawn. We will deal with this in more detail next time.</a:t>
            </a:r>
          </a:p>
          <a:p>
            <a:pPr lvl="1"/>
            <a:r>
              <a:rPr lang="en-US" sz="2400" dirty="0"/>
              <a:t>Sprites contain a </a:t>
            </a:r>
            <a:r>
              <a:rPr lang="en-US" sz="2400" b="1" i="1" dirty="0"/>
              <a:t>field called Z</a:t>
            </a:r>
          </a:p>
          <a:p>
            <a:pPr lvl="2"/>
            <a:r>
              <a:rPr lang="en-US" sz="2000" dirty="0"/>
              <a:t>Z value determines depth of the image.</a:t>
            </a:r>
          </a:p>
          <a:p>
            <a:pPr lvl="2"/>
            <a:r>
              <a:rPr lang="en-US" sz="2000" dirty="0"/>
              <a:t>Sprites with higher Z are drawn in front of Sprites with lower Z (Notice there is not actual depth here, e.g., further sprites are not drawn smaller, just behind)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74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38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Sprites are an abstraction of all graphical content</a:t>
            </a:r>
          </a:p>
          <a:p>
            <a:endParaRPr lang="en-US" sz="2800" dirty="0"/>
          </a:p>
          <a:p>
            <a:r>
              <a:rPr lang="en-US" sz="2800" dirty="0"/>
              <a:t>Three kinds of coordinates: world, screen, and object</a:t>
            </a:r>
          </a:p>
          <a:p>
            <a:endParaRPr lang="en-US" sz="2800" dirty="0"/>
          </a:p>
          <a:p>
            <a:r>
              <a:rPr lang="en-US" sz="2800" dirty="0"/>
              <a:t>We can manipulate sprites using linear algebra</a:t>
            </a:r>
          </a:p>
          <a:p>
            <a:pPr lvl="1"/>
            <a:r>
              <a:rPr lang="en-US" dirty="0"/>
              <a:t>Some examples include translation, scaling, and rotation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37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and world coordinates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6" t="26662" r="29756" b="12003"/>
          <a:stretch/>
        </p:blipFill>
        <p:spPr bwMode="auto">
          <a:xfrm>
            <a:off x="609600" y="1235274"/>
            <a:ext cx="6990961" cy="479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flipH="1" flipV="1">
            <a:off x="8762999" y="6096000"/>
            <a:ext cx="45719" cy="76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0766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Points!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0"/>
            <a:ext cx="83820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i="1" dirty="0"/>
              <a:t>Pivot point</a:t>
            </a:r>
            <a:r>
              <a:rPr lang="en-US" sz="2400" dirty="0"/>
              <a:t> changes which point around which a Sprite is rotated. Thus, every </a:t>
            </a:r>
            <a:r>
              <a:rPr lang="en-US" sz="2400" dirty="0" err="1"/>
              <a:t>DisplayObject</a:t>
            </a:r>
            <a:r>
              <a:rPr lang="en-US" sz="2400" dirty="0"/>
              <a:t> (and thus Sprite) will need a pivot point field and react accordingly.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1026" name="Picture 2" descr="Note how moving the pivot point changes how the object rotates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5334000" cy="28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34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67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Sprites</a:t>
            </a:r>
          </a:p>
          <a:p>
            <a:r>
              <a:rPr lang="en-US" dirty="0" err="1"/>
              <a:t>Spritesheets</a:t>
            </a:r>
            <a:r>
              <a:rPr lang="en-US" dirty="0"/>
              <a:t>, animation, etc.</a:t>
            </a:r>
          </a:p>
          <a:p>
            <a:r>
              <a:rPr lang="en-US" dirty="0"/>
              <a:t>Affine Transforms / moving objects in space</a:t>
            </a:r>
          </a:p>
          <a:p>
            <a:pPr lvl="1"/>
            <a:r>
              <a:rPr lang="en-US" dirty="0"/>
              <a:t>2D and 3D</a:t>
            </a:r>
          </a:p>
          <a:p>
            <a:r>
              <a:rPr lang="en-US" dirty="0"/>
              <a:t>Coordinate systems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49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</a:t>
            </a:r>
            <a:r>
              <a:rPr lang="en-US" i="1" dirty="0"/>
              <a:t>T : </a:t>
            </a:r>
          </a:p>
          <a:p>
            <a:pPr lvl="1"/>
            <a:r>
              <a:rPr lang="en-US" dirty="0"/>
              <a:t>Moves one set of points to another set of points</a:t>
            </a:r>
          </a:p>
          <a:p>
            <a:pPr lvl="1"/>
            <a:r>
              <a:rPr lang="en-US" dirty="0"/>
              <a:t>Transforms one coordinate system to another</a:t>
            </a:r>
          </a:p>
          <a:p>
            <a:pPr lvl="1"/>
            <a:r>
              <a:rPr lang="en-US" dirty="0"/>
              <a:t>The new coordinate system is the distortion</a:t>
            </a:r>
          </a:p>
          <a:p>
            <a:r>
              <a:rPr lang="en-US" dirty="0"/>
              <a:t>The Idea: Draw then “distort” it</a:t>
            </a:r>
          </a:p>
          <a:p>
            <a:pPr lvl="1"/>
            <a:r>
              <a:rPr lang="en-US" dirty="0"/>
              <a:t>Examples: Stretching, rotating, reflecting</a:t>
            </a:r>
          </a:p>
          <a:p>
            <a:pPr lvl="1"/>
            <a:r>
              <a:rPr lang="en-US" dirty="0"/>
              <a:t>Allows us to get multiple images for free! (i.e. character facing both directions)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87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the size of an object by scalar multiplication</a:t>
            </a:r>
          </a:p>
          <a:p>
            <a:r>
              <a:rPr lang="en-US" dirty="0"/>
              <a:t>Can be uniform or non-uniform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21</a:t>
            </a:fld>
            <a:endParaRPr lang="en-US" altLang="zh-CN"/>
          </a:p>
        </p:txBody>
      </p:sp>
      <p:grpSp>
        <p:nvGrpSpPr>
          <p:cNvPr id="10" name="Group 9"/>
          <p:cNvGrpSpPr/>
          <p:nvPr/>
        </p:nvGrpSpPr>
        <p:grpSpPr>
          <a:xfrm>
            <a:off x="381000" y="2944585"/>
            <a:ext cx="8534400" cy="2383971"/>
            <a:chOff x="381000" y="2944585"/>
            <a:chExt cx="8534400" cy="2383971"/>
          </a:xfrm>
        </p:grpSpPr>
        <p:sp>
          <p:nvSpPr>
            <p:cNvPr id="2" name="Smiley Face 1"/>
            <p:cNvSpPr/>
            <p:nvPr/>
          </p:nvSpPr>
          <p:spPr bwMode="auto">
            <a:xfrm>
              <a:off x="381000" y="3298370"/>
              <a:ext cx="1752600" cy="1676400"/>
            </a:xfrm>
            <a:prstGeom prst="smileyFac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7" name="Smiley Face 6"/>
            <p:cNvSpPr/>
            <p:nvPr/>
          </p:nvSpPr>
          <p:spPr bwMode="auto">
            <a:xfrm>
              <a:off x="6248400" y="3516085"/>
              <a:ext cx="2667000" cy="1240970"/>
            </a:xfrm>
            <a:prstGeom prst="smileyFac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8" name="Smiley Face 7"/>
            <p:cNvSpPr/>
            <p:nvPr/>
          </p:nvSpPr>
          <p:spPr bwMode="auto">
            <a:xfrm>
              <a:off x="3048000" y="2944585"/>
              <a:ext cx="2492333" cy="2383971"/>
            </a:xfrm>
            <a:prstGeom prst="smileyFac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2362200" y="3869870"/>
              <a:ext cx="533400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5638800" y="3869870"/>
              <a:ext cx="533400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45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72766"/>
          </a:xfrm>
        </p:spPr>
        <p:txBody>
          <a:bodyPr/>
          <a:lstStyle/>
          <a:p>
            <a:r>
              <a:rPr lang="en-US" dirty="0"/>
              <a:t>Moves each point around an axis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grpSp>
        <p:nvGrpSpPr>
          <p:cNvPr id="8" name="Group 7"/>
          <p:cNvGrpSpPr/>
          <p:nvPr/>
        </p:nvGrpSpPr>
        <p:grpSpPr>
          <a:xfrm>
            <a:off x="2667000" y="1752600"/>
            <a:ext cx="4800600" cy="1768642"/>
            <a:chOff x="1295400" y="2514600"/>
            <a:chExt cx="5791200" cy="2133600"/>
          </a:xfrm>
        </p:grpSpPr>
        <p:sp>
          <p:nvSpPr>
            <p:cNvPr id="5" name="Smiley Face 4"/>
            <p:cNvSpPr/>
            <p:nvPr/>
          </p:nvSpPr>
          <p:spPr bwMode="auto">
            <a:xfrm>
              <a:off x="1295400" y="2590800"/>
              <a:ext cx="2133600" cy="1981200"/>
            </a:xfrm>
            <a:prstGeom prst="smileyFace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6" name="Smiley Face 5"/>
            <p:cNvSpPr/>
            <p:nvPr/>
          </p:nvSpPr>
          <p:spPr bwMode="auto">
            <a:xfrm rot="2777172">
              <a:off x="5029200" y="2590800"/>
              <a:ext cx="2133600" cy="1981200"/>
            </a:xfrm>
            <a:prstGeom prst="smileyFace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3810000" y="3314700"/>
              <a:ext cx="832774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71600" y="3458076"/>
            <a:ext cx="3064042" cy="2561724"/>
            <a:chOff x="1371600" y="3458076"/>
            <a:chExt cx="3064042" cy="2561724"/>
          </a:xfrm>
        </p:grpSpPr>
        <p:sp>
          <p:nvSpPr>
            <p:cNvPr id="10" name="L-Shape 9"/>
            <p:cNvSpPr/>
            <p:nvPr/>
          </p:nvSpPr>
          <p:spPr bwMode="auto">
            <a:xfrm>
              <a:off x="1371600" y="3458076"/>
              <a:ext cx="3064042" cy="2561724"/>
            </a:xfrm>
            <a:prstGeom prst="corner">
              <a:avLst>
                <a:gd name="adj1" fmla="val 2972"/>
                <a:gd name="adj2" fmla="val 2951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1382486" y="4840514"/>
              <a:ext cx="2156660" cy="1143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1418772" y="4078514"/>
              <a:ext cx="1106714" cy="1905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1752600" y="5253335"/>
              <a:ext cx="390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2472347" y="4038600"/>
              <a:ext cx="118454" cy="112486"/>
            </a:xfrm>
            <a:prstGeom prst="ellipse">
              <a:avLst/>
            </a:prstGeom>
            <a:solidFill>
              <a:srgbClr val="66FF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3462946" y="4764314"/>
              <a:ext cx="118454" cy="11248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67000" y="384357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x’,y</a:t>
              </a:r>
              <a:r>
                <a:rPr lang="en-US" dirty="0"/>
                <a:t>’)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4738938"/>
              <a:ext cx="778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x,y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53000" y="41510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 = x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) – y sin(</a:t>
            </a:r>
            <a:r>
              <a:rPr lang="el-GR" dirty="0"/>
              <a:t>θ</a:t>
            </a:r>
            <a:r>
              <a:rPr lang="en-US" dirty="0"/>
              <a:t>)</a:t>
            </a:r>
          </a:p>
          <a:p>
            <a:r>
              <a:rPr lang="en-US" dirty="0"/>
              <a:t>y’ = x sin(</a:t>
            </a:r>
            <a:r>
              <a:rPr lang="el-GR" dirty="0"/>
              <a:t>θ</a:t>
            </a:r>
            <a:r>
              <a:rPr lang="en-US" dirty="0"/>
              <a:t>) + y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114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Moves a point within one plane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" name="Smiley Face 4"/>
          <p:cNvSpPr/>
          <p:nvPr/>
        </p:nvSpPr>
        <p:spPr bwMode="auto">
          <a:xfrm>
            <a:off x="1676400" y="2895600"/>
            <a:ext cx="2286000" cy="2286000"/>
          </a:xfrm>
          <a:prstGeom prst="smileyFac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6" name="Smiley Face 5"/>
          <p:cNvSpPr/>
          <p:nvPr/>
        </p:nvSpPr>
        <p:spPr bwMode="auto">
          <a:xfrm>
            <a:off x="6172200" y="1952171"/>
            <a:ext cx="2286000" cy="2286000"/>
          </a:xfrm>
          <a:prstGeom prst="smileyFac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20794592">
            <a:off x="4386942" y="3269276"/>
            <a:ext cx="14478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Matrices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Problem</a:t>
            </a:r>
            <a:r>
              <a:rPr lang="en-US" dirty="0"/>
              <a:t>: Want a quick way to convert between standard coordinates and transformed coordinates.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Solution</a:t>
            </a:r>
            <a:r>
              <a:rPr lang="en-US" dirty="0"/>
              <a:t>: Represent the transformations in a matrix. Multiple any </a:t>
            </a:r>
            <a:r>
              <a:rPr lang="en-US" dirty="0" err="1"/>
              <a:t>x,y</a:t>
            </a:r>
            <a:r>
              <a:rPr lang="en-US" dirty="0"/>
              <a:t> point by the matrix in standard coordinates to get the transformed point location.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635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3x3 Matrix representing transformations in Sprite’s local coordinate system.</a:t>
            </a:r>
          </a:p>
          <a:p>
            <a:endParaRPr lang="en-US" dirty="0"/>
          </a:p>
          <a:p>
            <a:r>
              <a:rPr lang="en-US" dirty="0"/>
              <a:t>Begin with identify matrix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24400" y="2460590"/>
                <a:ext cx="4267200" cy="1228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1 0 0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0 1 0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460590"/>
                <a:ext cx="4267200" cy="1228926"/>
              </a:xfrm>
              <a:prstGeom prst="rect">
                <a:avLst/>
              </a:prstGeom>
              <a:blipFill>
                <a:blip r:embed="rId2"/>
                <a:stretch>
                  <a:fillRect t="-204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214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transform a point, multiply the coordinates by the matrix. Identity matrix will never change the point</a:t>
            </a:r>
          </a:p>
          <a:p>
            <a:endParaRPr lang="en-US" dirty="0"/>
          </a:p>
          <a:p>
            <a:r>
              <a:rPr lang="en-US" dirty="0"/>
              <a:t>Begin with identify matrix</a:t>
            </a:r>
          </a:p>
          <a:p>
            <a:endParaRPr lang="en-US" dirty="0"/>
          </a:p>
          <a:p>
            <a:r>
              <a:rPr lang="en-US" dirty="0"/>
              <a:t>So far, not too interesting.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48200" y="3038274"/>
                <a:ext cx="4267200" cy="1268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1 0 0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0 1 0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038274"/>
                <a:ext cx="4267200" cy="1268937"/>
              </a:xfrm>
              <a:prstGeom prst="rect">
                <a:avLst/>
              </a:prstGeom>
              <a:blipFill>
                <a:blip r:embed="rId2"/>
                <a:stretch>
                  <a:fillRect t="-1980" b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54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Transforms: Translation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</a:t>
            </a:r>
            <a:r>
              <a:rPr lang="en-US" b="1" i="1" dirty="0"/>
              <a:t>translation</a:t>
            </a:r>
            <a:r>
              <a:rPr lang="en-US" dirty="0"/>
              <a:t>, use set a[0][2] and a[1][2] to the offset values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  <a:blipFill>
                <a:blip r:embed="rId2"/>
                <a:stretch>
                  <a:fillRect t="-202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E573790-A724-DB4A-8C32-2969D18DD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25057"/>
            <a:ext cx="2209800" cy="19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74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Transforms: Scaling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</a:t>
            </a:r>
            <a:r>
              <a:rPr lang="en-US" b="1" i="1" dirty="0"/>
              <a:t>scaling</a:t>
            </a:r>
            <a:r>
              <a:rPr lang="en-US" dirty="0"/>
              <a:t>, use set a[0][0] and a[1][1] to the scaling multipliers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i="1" dirty="0"/>
              <a:t>*Note scaling occurs in and out from 0,0 (pivot point / origin)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0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  <a:blipFill>
                <a:blip r:embed="rId2"/>
                <a:stretch>
                  <a:fillRect t="-202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FE8B24F-BB16-2C4E-A7A5-12ADF20C8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62200"/>
            <a:ext cx="2362200" cy="246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2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Transforms: Rotation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</a:t>
            </a:r>
            <a:r>
              <a:rPr lang="en-US" b="1" i="1" dirty="0"/>
              <a:t>rotation</a:t>
            </a:r>
            <a:r>
              <a:rPr lang="en-US" dirty="0"/>
              <a:t>, set the transformation matrix as seen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i="1" dirty="0"/>
              <a:t>*Note rotation occurs around the origin / pivot point of the Sprite, so the picture above assumes origin was move to the center of the square, unlike the previous slide.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81400" y="2449238"/>
                <a:ext cx="5105400" cy="2503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 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     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0                  0                1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𝑦𝑠𝑖𝑛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𝑥𝑠𝑖𝑛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𝑦𝑐𝑜𝑠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449238"/>
                <a:ext cx="5105400" cy="2503762"/>
              </a:xfrm>
              <a:prstGeom prst="rect">
                <a:avLst/>
              </a:prstGeom>
              <a:blipFill>
                <a:blip r:embed="rId2"/>
                <a:stretch>
                  <a:fillRect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013ED5-40A9-EB4F-91A5-2E4D207C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67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5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Pretty, Pretty Pictures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“Though still rooted in the work of the first two games, X improves on the visuals even more and features impressive graphical effects.” </a:t>
            </a:r>
          </a:p>
          <a:p>
            <a:r>
              <a:rPr lang="en-US" dirty="0"/>
              <a:t>“And despite all of their saccharin-sweet cuteness, the graphics are magnificent. X's dream of producing an interactive cartoon has been fully realized -- the animation is lavish, the textures rich, and even the most superfluous touches have been completely executed.”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12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Rotate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45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dirty="0"/>
                  <a:t> around the x axis, translate 10 units up y, and scale x by 0.5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you have multiple transformations, just multiply the individual transformations!</a:t>
                </a:r>
              </a:p>
              <a:p>
                <a:pPr lvl="1"/>
                <a:r>
                  <a:rPr lang="en-US" dirty="0"/>
                  <a:t>Beware of order!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5" t="-1535" r="-211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400" y="2460590"/>
                <a:ext cx="9296400" cy="1283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(45)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⁡(45)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⁡(45)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⁡(45)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460590"/>
                <a:ext cx="9296400" cy="1283941"/>
              </a:xfrm>
              <a:prstGeom prst="rect">
                <a:avLst/>
              </a:prstGeom>
              <a:blipFill>
                <a:blip r:embed="rId3"/>
                <a:stretch>
                  <a:fillRect t="-980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769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Some Transforms!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can be tough</a:t>
            </a:r>
          </a:p>
          <a:p>
            <a:r>
              <a:rPr lang="en-US" dirty="0"/>
              <a:t>If you up-scale an image, you are increasing the number of pixels, but not the amount of information</a:t>
            </a:r>
          </a:p>
          <a:p>
            <a:r>
              <a:rPr lang="en-US" dirty="0"/>
              <a:t>This leads to “</a:t>
            </a:r>
            <a:r>
              <a:rPr lang="en-US" dirty="0" err="1"/>
              <a:t>jaggies</a:t>
            </a:r>
            <a:r>
              <a:rPr lang="en-US" dirty="0"/>
              <a:t>” or blocky images</a:t>
            </a:r>
          </a:p>
          <a:p>
            <a:r>
              <a:rPr lang="en-US" dirty="0"/>
              <a:t>Scaling down is okay (usually)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387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3D Games?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Transforms work in 3D too!!</a:t>
            </a:r>
          </a:p>
          <a:p>
            <a:pPr lvl="1"/>
            <a:r>
              <a:rPr lang="en-US" dirty="0"/>
              <a:t>Simply add a new row and column: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D6D10-3AEC-8945-B81A-8F311731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24019"/>
            <a:ext cx="6858000" cy="38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65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3D Games?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Transforms work in 3D too!!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33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DB12B-F079-3E42-B04B-B6AFF85E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52600"/>
            <a:ext cx="55626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26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3D Games?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BEWARE! Rotations in 3D are very finnicky because the ORDER of the rotations matter.</a:t>
            </a:r>
          </a:p>
          <a:p>
            <a:pPr lvl="1"/>
            <a:r>
              <a:rPr lang="en-US" b="1" dirty="0"/>
              <a:t>Euler’s rotation theorem</a:t>
            </a:r>
            <a:r>
              <a:rPr lang="en-US" dirty="0"/>
              <a:t>: Any rotation of a 3D object can be broken down into three rotations (one along each axis). Also states that any configuration is one rotation around some axis.</a:t>
            </a:r>
          </a:p>
          <a:p>
            <a:pPr lvl="1"/>
            <a:r>
              <a:rPr lang="en-US" dirty="0"/>
              <a:t>However, when using </a:t>
            </a:r>
            <a:r>
              <a:rPr lang="en-US" b="1" dirty="0"/>
              <a:t>Affine Transforms</a:t>
            </a:r>
            <a:r>
              <a:rPr lang="en-US" dirty="0"/>
              <a:t>, the order in which. We multiply the three rotations can affect the outcome.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186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3D Games?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Gimbal Lock:</a:t>
            </a:r>
          </a:p>
          <a:p>
            <a:pPr lvl="1"/>
            <a:r>
              <a:rPr lang="en-US" dirty="0"/>
              <a:t>A situation in which one rotation causes two of the other rotation axes to become aligned.</a:t>
            </a:r>
          </a:p>
          <a:p>
            <a:pPr lvl="1"/>
            <a:r>
              <a:rPr lang="en-US" dirty="0">
                <a:hlinkClick r:id="rId2"/>
              </a:rPr>
              <a:t>https://en.wikipedia.org/wiki/Gimbal_lock</a:t>
            </a:r>
            <a:endParaRPr lang="en-US" dirty="0"/>
          </a:p>
          <a:p>
            <a:pPr lvl="1"/>
            <a:r>
              <a:rPr lang="en-US" dirty="0"/>
              <a:t>Is unavoidable when you have a set rotation multiply order.</a:t>
            </a:r>
          </a:p>
          <a:p>
            <a:pPr lvl="2"/>
            <a:r>
              <a:rPr lang="en-US" dirty="0"/>
              <a:t>Unity uses y-rotation, then x, then z</a:t>
            </a:r>
          </a:p>
          <a:p>
            <a:pPr lvl="1"/>
            <a:r>
              <a:rPr lang="en-US" dirty="0"/>
              <a:t>You can “FIX” Gimbal Locks by altering the multiply order on the fly, but very cumbersome and difficult to implement.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54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3D Games?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Gimbal Lock:</a:t>
            </a:r>
          </a:p>
          <a:p>
            <a:pPr lvl="1"/>
            <a:r>
              <a:rPr lang="en-US" dirty="0"/>
              <a:t>How to avoid?</a:t>
            </a:r>
          </a:p>
          <a:p>
            <a:pPr lvl="1"/>
            <a:r>
              <a:rPr lang="en-US" dirty="0"/>
              <a:t>If using affine transforms, unavoidable. Best to know about them and consider rotations carefully</a:t>
            </a:r>
          </a:p>
          <a:p>
            <a:pPr lvl="1"/>
            <a:r>
              <a:rPr lang="en-US" dirty="0"/>
              <a:t>Or…you can use </a:t>
            </a:r>
            <a:r>
              <a:rPr lang="en-US" b="1" i="1" u="sng" dirty="0"/>
              <a:t>Quaternions</a:t>
            </a:r>
            <a:r>
              <a:rPr lang="en-US" dirty="0"/>
              <a:t>. A rotation scheme that uses a complex number coordinate space. </a:t>
            </a:r>
          </a:p>
          <a:p>
            <a:pPr lvl="2"/>
            <a:r>
              <a:rPr lang="en-US" dirty="0"/>
              <a:t>We won’t go over these today.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083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107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animation is simply a Sprite that has multiple images that cycle through.</a:t>
            </a:r>
          </a:p>
          <a:p>
            <a:endParaRPr lang="en-US" dirty="0"/>
          </a:p>
          <a:p>
            <a:r>
              <a:rPr lang="en-US" dirty="0"/>
              <a:t>So, we might have a new class: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AnimatedSprite</a:t>
            </a:r>
            <a:r>
              <a:rPr lang="en-US" dirty="0"/>
              <a:t> extends Sprite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692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AnimatedSprite</a:t>
            </a:r>
            <a:r>
              <a:rPr lang="en-US" sz="2400" dirty="0"/>
              <a:t> should contain:</a:t>
            </a:r>
          </a:p>
          <a:p>
            <a:pPr lvl="1"/>
            <a:r>
              <a:rPr lang="en-US" sz="2400" b="1" i="1" dirty="0"/>
              <a:t>Playing</a:t>
            </a:r>
            <a:r>
              <a:rPr lang="en-US" sz="2400" dirty="0"/>
              <a:t>: true </a:t>
            </a:r>
            <a:r>
              <a:rPr lang="en-US" sz="2400" dirty="0" err="1"/>
              <a:t>iff</a:t>
            </a:r>
            <a:r>
              <a:rPr lang="en-US" sz="2400" dirty="0"/>
              <a:t> this animation is currently playing</a:t>
            </a:r>
          </a:p>
          <a:p>
            <a:pPr lvl="1"/>
            <a:r>
              <a:rPr lang="en-US" sz="2400" b="1" i="1" dirty="0"/>
              <a:t>Frames</a:t>
            </a:r>
            <a:r>
              <a:rPr lang="en-US" sz="2400" dirty="0"/>
              <a:t>: List of images of all of the frames</a:t>
            </a:r>
          </a:p>
          <a:p>
            <a:pPr lvl="1"/>
            <a:r>
              <a:rPr lang="en-US" sz="2400" b="1" i="1" dirty="0" err="1"/>
              <a:t>currentFrame</a:t>
            </a:r>
            <a:r>
              <a:rPr lang="en-US" sz="2400" b="1" i="1" dirty="0"/>
              <a:t>/</a:t>
            </a:r>
            <a:r>
              <a:rPr lang="en-US" sz="2400" b="1" i="1" dirty="0" err="1"/>
              <a:t>startFrame</a:t>
            </a:r>
            <a:r>
              <a:rPr lang="en-US" sz="2400" b="1" i="1" dirty="0"/>
              <a:t>/</a:t>
            </a:r>
            <a:r>
              <a:rPr lang="en-US" sz="2400" b="1" i="1" dirty="0" err="1"/>
              <a:t>endFrame</a:t>
            </a:r>
            <a:r>
              <a:rPr lang="en-US" sz="2400" dirty="0"/>
              <a:t>: indices for which frame is playing, etc.</a:t>
            </a:r>
          </a:p>
          <a:p>
            <a:pPr lvl="1"/>
            <a:r>
              <a:rPr lang="en-US" sz="2400" b="1" i="1" dirty="0" err="1"/>
              <a:t>animationSpeed</a:t>
            </a:r>
            <a:r>
              <a:rPr lang="en-US" sz="2400" dirty="0"/>
              <a:t>: How fast/often the frames switch</a:t>
            </a:r>
          </a:p>
          <a:p>
            <a:pPr lvl="1"/>
            <a:r>
              <a:rPr lang="en-US" sz="2400" dirty="0"/>
              <a:t>Anything else?</a:t>
            </a:r>
          </a:p>
          <a:p>
            <a:pPr lvl="1"/>
            <a:r>
              <a:rPr lang="en-US" sz="2400" dirty="0"/>
              <a:t>Remember this extends Sprite, so already has that functionality. </a:t>
            </a:r>
            <a:r>
              <a:rPr lang="en-US" sz="2400" dirty="0" err="1"/>
              <a:t>DisplayObject</a:t>
            </a:r>
            <a:r>
              <a:rPr lang="en-US" sz="2400" dirty="0"/>
              <a:t> will need a </a:t>
            </a:r>
            <a:r>
              <a:rPr lang="en-US" sz="2400" dirty="0" err="1"/>
              <a:t>setImage</a:t>
            </a:r>
            <a:r>
              <a:rPr lang="en-US" sz="2400" dirty="0"/>
              <a:t>() method that allows us to switch the image of this sprite.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55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Pretty, Pretty Pictures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Castlevania</a:t>
            </a:r>
            <a:r>
              <a:rPr lang="en-US" dirty="0"/>
              <a:t> 3 (NES)		Super Mario 64 (N64)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So… it’s all relative, huh?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1026" name="Picture 2" descr="http://images.eurogamer.net/2014/usgamer/castlevania3-spot1.gif/EG11/resize/608x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399"/>
            <a:ext cx="35814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.mprd.se/media/images/40261-Super_Mario_64_(USA)-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6399"/>
            <a:ext cx="4405691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44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</a:t>
            </a:r>
            <a:r>
              <a:rPr lang="en-US" dirty="0" err="1"/>
              <a:t>Psuedo</a:t>
            </a:r>
            <a:r>
              <a:rPr lang="en-US" dirty="0"/>
              <a:t>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/*NOTICE THIS IS JAVA-LIKE, BUT NOT EXACTLY VALID JAVA*/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Update(){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if(playing){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if(</a:t>
            </a:r>
            <a:r>
              <a:rPr lang="en-US" sz="1400" dirty="0" err="1">
                <a:latin typeface="Courier New"/>
                <a:cs typeface="Courier New"/>
              </a:rPr>
              <a:t>clock.elapsedTime</a:t>
            </a:r>
            <a:r>
              <a:rPr lang="en-US" sz="1400" dirty="0">
                <a:latin typeface="Courier New"/>
                <a:cs typeface="Courier New"/>
              </a:rPr>
              <a:t> &gt;= </a:t>
            </a:r>
            <a:r>
              <a:rPr lang="en-US" sz="1400" dirty="0" err="1">
                <a:latin typeface="Courier New"/>
                <a:cs typeface="Courier New"/>
              </a:rPr>
              <a:t>animationSpeed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    </a:t>
            </a:r>
            <a:r>
              <a:rPr lang="en-US" sz="1400" dirty="0" err="1">
                <a:latin typeface="Courier New"/>
                <a:cs typeface="Courier New"/>
              </a:rPr>
              <a:t>currentFrame</a:t>
            </a:r>
            <a:r>
              <a:rPr lang="en-US" sz="1400" dirty="0">
                <a:latin typeface="Courier New"/>
                <a:cs typeface="Courier New"/>
              </a:rPr>
              <a:t>++; //need </a:t>
            </a:r>
            <a:r>
              <a:rPr lang="en-US" sz="1400" dirty="0" err="1">
                <a:latin typeface="Courier New"/>
                <a:cs typeface="Courier New"/>
              </a:rPr>
              <a:t>currentFrame</a:t>
            </a:r>
            <a:r>
              <a:rPr lang="en-US" sz="1400" dirty="0">
                <a:latin typeface="Courier New"/>
                <a:cs typeface="Courier New"/>
              </a:rPr>
              <a:t> to wrap, so this is buggy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    </a:t>
            </a:r>
            <a:r>
              <a:rPr lang="en-US" sz="1400" dirty="0" err="1">
                <a:latin typeface="Courier New"/>
                <a:cs typeface="Courier New"/>
              </a:rPr>
              <a:t>super.setImage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frames.get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currentFrame</a:t>
            </a:r>
            <a:r>
              <a:rPr lang="en-US" sz="1400" dirty="0"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Notice that draw does not need to do anything differently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Draw(Graphics g)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 Call the super draw method in </a:t>
            </a:r>
            <a:r>
              <a:rPr lang="en-US" sz="1400" dirty="0" err="1">
                <a:latin typeface="Courier New"/>
                <a:cs typeface="Courier New"/>
              </a:rPr>
              <a:t>DisplayObject</a:t>
            </a:r>
            <a:r>
              <a:rPr lang="en-US" sz="1400" dirty="0">
                <a:latin typeface="Courier New"/>
                <a:cs typeface="Courier New"/>
              </a:rPr>
              <a:t> class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super.draw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868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: Different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Sometimes, an </a:t>
            </a:r>
            <a:r>
              <a:rPr lang="en-US" sz="2400" dirty="0" err="1"/>
              <a:t>AnimatedSprite</a:t>
            </a:r>
            <a:r>
              <a:rPr lang="en-US" sz="2400" dirty="0"/>
              <a:t> should contain different types of animations</a:t>
            </a:r>
          </a:p>
          <a:p>
            <a:pPr lvl="1"/>
            <a:r>
              <a:rPr lang="en-US" sz="2000" dirty="0"/>
              <a:t>E.g., a walking animation and a jumping animation.</a:t>
            </a:r>
          </a:p>
          <a:p>
            <a:pPr lvl="1"/>
            <a:r>
              <a:rPr lang="en-US" sz="2000" dirty="0"/>
              <a:t>Thus, you class should support this. I should be able to say:</a:t>
            </a:r>
          </a:p>
          <a:p>
            <a:pPr lvl="2"/>
            <a:r>
              <a:rPr lang="en-US" sz="1600" dirty="0" err="1"/>
              <a:t>Object.setAnimation</a:t>
            </a:r>
            <a:r>
              <a:rPr lang="en-US" sz="1600" dirty="0"/>
              <a:t>(“jumping”)</a:t>
            </a:r>
          </a:p>
          <a:p>
            <a:pPr lvl="2"/>
            <a:r>
              <a:rPr lang="en-US" sz="1600" dirty="0" err="1"/>
              <a:t>Object.play</a:t>
            </a:r>
            <a:r>
              <a:rPr lang="en-US" sz="1600" dirty="0"/>
              <a:t>()</a:t>
            </a:r>
          </a:p>
          <a:p>
            <a:pPr lvl="1"/>
            <a:r>
              <a:rPr lang="en-US" sz="2000" dirty="0"/>
              <a:t>…and have the jump animation play.</a:t>
            </a:r>
          </a:p>
          <a:p>
            <a:pPr lvl="2"/>
            <a:r>
              <a:rPr lang="en-US" sz="1600" dirty="0"/>
              <a:t>How might this work in code?</a:t>
            </a:r>
          </a:p>
          <a:p>
            <a:pPr lvl="2"/>
            <a:r>
              <a:rPr lang="en-US" sz="1600" dirty="0"/>
              <a:t>Let’s discuss? There are several ways we could implement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089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Sheets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42</a:t>
            </a:fld>
            <a:endParaRPr lang="en-US" altLang="zh-CN"/>
          </a:p>
        </p:txBody>
      </p:sp>
      <p:pic>
        <p:nvPicPr>
          <p:cNvPr id="5" name="Picture 4" descr="runningGr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430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34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343400" cy="4876800"/>
          </a:xfrm>
        </p:spPr>
        <p:txBody>
          <a:bodyPr/>
          <a:lstStyle/>
          <a:p>
            <a:r>
              <a:rPr lang="en-US" sz="2000" dirty="0"/>
              <a:t>Sprite sheets always come paired with an xml document.</a:t>
            </a:r>
          </a:p>
          <a:p>
            <a:pPr lvl="1"/>
            <a:r>
              <a:rPr lang="en-US" sz="1600" dirty="0"/>
              <a:t>This describes:</a:t>
            </a:r>
          </a:p>
          <a:p>
            <a:pPr lvl="2"/>
            <a:r>
              <a:rPr lang="en-US" sz="1200" dirty="0"/>
              <a:t>A) what the unique animations are (jumping, etc.)</a:t>
            </a:r>
          </a:p>
          <a:p>
            <a:pPr lvl="2"/>
            <a:r>
              <a:rPr lang="en-US" sz="1200" dirty="0"/>
              <a:t>B) Where each frame of that animation is located in the sprite sheet (upper left corner in image and width height from there).</a:t>
            </a:r>
          </a:p>
          <a:p>
            <a:pPr lvl="1"/>
            <a:r>
              <a:rPr lang="en-US" sz="1600" dirty="0"/>
              <a:t>Engine takes this information and parses it out, find the appropriate cutout from the </a:t>
            </a:r>
            <a:r>
              <a:rPr lang="en-US" sz="1600" dirty="0" err="1"/>
              <a:t>spritesheet</a:t>
            </a:r>
            <a:r>
              <a:rPr lang="en-US" sz="1600" dirty="0"/>
              <a:t>, etc.</a:t>
            </a:r>
          </a:p>
          <a:p>
            <a:pPr lvl="1"/>
            <a:r>
              <a:rPr lang="en-US" sz="1600" dirty="0"/>
              <a:t>Good because we only have to load one image into memory and just use subsets of that one image. Only good if compact.</a:t>
            </a:r>
          </a:p>
          <a:p>
            <a:endParaRPr lang="en-US" sz="2000" dirty="0"/>
          </a:p>
          <a:p>
            <a:r>
              <a:rPr lang="en-US" sz="2000" dirty="0"/>
              <a:t>Your engine does not need to support this. Individual images for each frame is fine.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43</a:t>
            </a:fld>
            <a:endParaRPr lang="en-US" altLang="zh-CN"/>
          </a:p>
        </p:txBody>
      </p:sp>
      <p:pic>
        <p:nvPicPr>
          <p:cNvPr id="5" name="Picture 4" descr="runningGr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7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Classes You will be writing for your lab:</a:t>
            </a:r>
          </a:p>
          <a:p>
            <a:endParaRPr lang="en-US" sz="1600" dirty="0"/>
          </a:p>
          <a:p>
            <a:r>
              <a:rPr lang="en-US" sz="1600" dirty="0" err="1"/>
              <a:t>DisplayObject</a:t>
            </a:r>
            <a:r>
              <a:rPr lang="en-US" sz="1600" dirty="0"/>
              <a:t>: A thing that can be drawn on the screen. Contains draw() and update methods. Everything on the screen MUST extend </a:t>
            </a:r>
            <a:r>
              <a:rPr lang="en-US" sz="1600" dirty="0" err="1"/>
              <a:t>DisplayObject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????? There will be another class we put here between </a:t>
            </a:r>
            <a:r>
              <a:rPr lang="en-US" sz="1600" dirty="0" err="1"/>
              <a:t>DisplayObject</a:t>
            </a:r>
            <a:r>
              <a:rPr lang="en-US" sz="1600" dirty="0"/>
              <a:t> and Sprite. See next slide deck for details.</a:t>
            </a:r>
          </a:p>
          <a:p>
            <a:endParaRPr lang="en-US" sz="1600" dirty="0"/>
          </a:p>
          <a:p>
            <a:r>
              <a:rPr lang="en-US" sz="1600" dirty="0"/>
              <a:t>Sprite extends </a:t>
            </a:r>
            <a:r>
              <a:rPr lang="en-US" sz="1600" dirty="0" err="1"/>
              <a:t>DisplayObject</a:t>
            </a:r>
            <a:r>
              <a:rPr lang="en-US" sz="1600" dirty="0"/>
              <a:t>: Placeholder for now. Contains basically no code but useful for programmer (i.e., new Sprite() instead of new </a:t>
            </a:r>
            <a:r>
              <a:rPr lang="en-US" sz="1600" dirty="0" err="1"/>
              <a:t>DisplayObject</a:t>
            </a:r>
            <a:r>
              <a:rPr lang="en-US" sz="1600" dirty="0"/>
              <a:t>()). Will have extra functionality once the mystery class above is filled in.</a:t>
            </a:r>
          </a:p>
          <a:p>
            <a:endParaRPr lang="en-US" sz="1600" dirty="0"/>
          </a:p>
          <a:p>
            <a:r>
              <a:rPr lang="en-US" sz="1600" dirty="0" err="1"/>
              <a:t>AnimatedSprite</a:t>
            </a:r>
            <a:r>
              <a:rPr lang="en-US" sz="1600" dirty="0"/>
              <a:t> extends Sprite: Just like a sprite, but changes its image rapidly to give the appearance of animation.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40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(most times) you don’t have to have AMAZING graphics</a:t>
            </a:r>
          </a:p>
          <a:p>
            <a:r>
              <a:rPr lang="en-US" dirty="0"/>
              <a:t>You need to have the RIGHT graphics</a:t>
            </a:r>
          </a:p>
          <a:p>
            <a:r>
              <a:rPr lang="en-US" dirty="0"/>
              <a:t>Tetris wouldn’t be “better” with sweet bump mapping</a:t>
            </a:r>
          </a:p>
          <a:p>
            <a:r>
              <a:rPr lang="en-US" dirty="0"/>
              <a:t>Just because we’re using 2D, that doesn’t mean you’re being held 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91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5" name="Picture 4" descr="gsmarena_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8382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0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5" name="Picture 4" descr="pp_2012awards_thom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5" name="Picture 4" descr="vvvvvv_screenshot_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1"/>
            <a:ext cx="7467600" cy="466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4867" y="572666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*</a:t>
            </a:r>
            <a:r>
              <a:rPr lang="en-US" sz="1800" i="1" dirty="0" err="1"/>
              <a:t>vvvvvv</a:t>
            </a:r>
            <a:r>
              <a:rPr lang="en-US" sz="1800" i="1" dirty="0"/>
              <a:t>; 2010</a:t>
            </a:r>
          </a:p>
        </p:txBody>
      </p:sp>
    </p:spTree>
    <p:extLst>
      <p:ext uri="{BB962C8B-B14F-4D97-AF65-F5344CB8AC3E}">
        <p14:creationId xmlns:p14="http://schemas.microsoft.com/office/powerpoint/2010/main" val="328776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Sprite?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Sprite is a single image (or entity) in your game scene or level.</a:t>
            </a:r>
          </a:p>
          <a:p>
            <a:pPr lvl="1"/>
            <a:r>
              <a:rPr lang="en-US" dirty="0"/>
              <a:t>Usually a </a:t>
            </a:r>
            <a:r>
              <a:rPr lang="en-US" dirty="0" err="1"/>
              <a:t>png</a:t>
            </a:r>
            <a:r>
              <a:rPr lang="en-US" dirty="0"/>
              <a:t> or something that supports transparent pixels</a:t>
            </a:r>
          </a:p>
          <a:p>
            <a:pPr lvl="1"/>
            <a:r>
              <a:rPr lang="en-US" dirty="0"/>
              <a:t>Usually many sprites on a single screen that move independently, etc.</a:t>
            </a:r>
          </a:p>
          <a:p>
            <a:r>
              <a:rPr lang="en-US" dirty="0"/>
              <a:t>With each frame, we need to clear the screen, update the sprites, then draw them all to the screen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18454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11161</TotalTime>
  <Words>2125</Words>
  <Application>Microsoft Macintosh PowerPoint</Application>
  <PresentationFormat>On-screen Show (4:3)</PresentationFormat>
  <Paragraphs>321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ＭＳ Ｐゴシック</vt:lpstr>
      <vt:lpstr>Arial</vt:lpstr>
      <vt:lpstr>Calibri</vt:lpstr>
      <vt:lpstr>Cambria Math</vt:lpstr>
      <vt:lpstr>Courier New</vt:lpstr>
      <vt:lpstr>Blank Presentation</vt:lpstr>
      <vt:lpstr>PowerPoint Presentation</vt:lpstr>
      <vt:lpstr>Topics</vt:lpstr>
      <vt:lpstr>Pretty, Pretty Pictures</vt:lpstr>
      <vt:lpstr>Pretty, Pretty Pictures</vt:lpstr>
      <vt:lpstr>Graphics vs. Visual Design</vt:lpstr>
      <vt:lpstr>Graphics vs. Visual Design</vt:lpstr>
      <vt:lpstr>Graphics vs. Visual Design</vt:lpstr>
      <vt:lpstr>Graphics vs. Visual Design</vt:lpstr>
      <vt:lpstr>What is a Sprite?</vt:lpstr>
      <vt:lpstr>Sprite Properties</vt:lpstr>
      <vt:lpstr>Sprite vs. DisplayObject</vt:lpstr>
      <vt:lpstr>DisplayObject Psuedo-code</vt:lpstr>
      <vt:lpstr>Game Psuedo-Code</vt:lpstr>
      <vt:lpstr>Does order matter?</vt:lpstr>
      <vt:lpstr>Coordinates</vt:lpstr>
      <vt:lpstr>Sprite Coordinates</vt:lpstr>
      <vt:lpstr>Screen and world coordinates</vt:lpstr>
      <vt:lpstr>Pivot Points!</vt:lpstr>
      <vt:lpstr>Transformations</vt:lpstr>
      <vt:lpstr>2D Transformations</vt:lpstr>
      <vt:lpstr>Scaling</vt:lpstr>
      <vt:lpstr>Rotation</vt:lpstr>
      <vt:lpstr>Translation</vt:lpstr>
      <vt:lpstr>Transformation Matrices</vt:lpstr>
      <vt:lpstr>Affine Transforms</vt:lpstr>
      <vt:lpstr>Affine Transforms</vt:lpstr>
      <vt:lpstr>Affine Transforms: Translation</vt:lpstr>
      <vt:lpstr>Affine Transforms: Scaling</vt:lpstr>
      <vt:lpstr>Affine Transforms: Rotation</vt:lpstr>
      <vt:lpstr>Combining Transformations</vt:lpstr>
      <vt:lpstr>Beware Some Transforms!</vt:lpstr>
      <vt:lpstr>What about 3D Games?</vt:lpstr>
      <vt:lpstr>What about 3D Games?</vt:lpstr>
      <vt:lpstr>What about 3D Games?</vt:lpstr>
      <vt:lpstr>What about 3D Games?</vt:lpstr>
      <vt:lpstr>What about 3D Games?</vt:lpstr>
      <vt:lpstr>Animations</vt:lpstr>
      <vt:lpstr>Animation</vt:lpstr>
      <vt:lpstr>AnimatedSprite</vt:lpstr>
      <vt:lpstr>AnimatedSprite Psuedo-code</vt:lpstr>
      <vt:lpstr>AnimatedSprite: Different Animations</vt:lpstr>
      <vt:lpstr>Sprite Sheets</vt:lpstr>
      <vt:lpstr>Sprite Sheets</vt:lpstr>
      <vt:lpstr>Summary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961</cp:revision>
  <cp:lastPrinted>2009-09-22T17:08:35Z</cp:lastPrinted>
  <dcterms:created xsi:type="dcterms:W3CDTF">2010-02-08T00:29:22Z</dcterms:created>
  <dcterms:modified xsi:type="dcterms:W3CDTF">2020-09-29T16:15:26Z</dcterms:modified>
</cp:coreProperties>
</file>