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83" r:id="rId2"/>
    <p:sldId id="323" r:id="rId3"/>
    <p:sldId id="304" r:id="rId4"/>
    <p:sldId id="305" r:id="rId5"/>
    <p:sldId id="309" r:id="rId6"/>
    <p:sldId id="324" r:id="rId7"/>
    <p:sldId id="310" r:id="rId8"/>
    <p:sldId id="311" r:id="rId9"/>
    <p:sldId id="325" r:id="rId10"/>
    <p:sldId id="312" r:id="rId11"/>
    <p:sldId id="326" r:id="rId12"/>
    <p:sldId id="327" r:id="rId13"/>
    <p:sldId id="313" r:id="rId14"/>
    <p:sldId id="314" r:id="rId15"/>
    <p:sldId id="328" r:id="rId16"/>
    <p:sldId id="316" r:id="rId17"/>
    <p:sldId id="317" r:id="rId18"/>
  </p:sldIdLst>
  <p:sldSz cx="9144000" cy="6858000" type="screen4x3"/>
  <p:notesSz cx="7099300" cy="93853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6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00458F"/>
    <a:srgbClr val="66FF33"/>
    <a:srgbClr val="FF0000"/>
    <a:srgbClr val="0000FF"/>
    <a:srgbClr val="9A000D"/>
    <a:srgbClr val="B8B8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45"/>
    <p:restoredTop sz="94692"/>
  </p:normalViewPr>
  <p:slideViewPr>
    <p:cSldViewPr>
      <p:cViewPr varScale="1">
        <p:scale>
          <a:sx n="157" d="100"/>
          <a:sy n="157" d="100"/>
        </p:scale>
        <p:origin x="1768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1788" y="-102"/>
      </p:cViewPr>
      <p:guideLst>
        <p:guide orient="horz" pos="2956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13813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8913813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F54C6FB-68DE-4B07-B6EA-856A8564D9C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99936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t" anchorCtr="0" compatLnSpc="1">
            <a:prstTxWarp prst="textNoShape">
              <a:avLst/>
            </a:prstTxWarp>
          </a:bodyPr>
          <a:lstStyle>
            <a:lvl1pPr defTabSz="941388"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t" anchorCtr="0" compatLnSpc="1">
            <a:prstTxWarp prst="textNoShape">
              <a:avLst/>
            </a:prstTxWarp>
          </a:bodyPr>
          <a:lstStyle>
            <a:lvl1pPr algn="r" defTabSz="941388"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3325" y="703263"/>
            <a:ext cx="4692650" cy="35194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457700"/>
            <a:ext cx="5207000" cy="422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1540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b" anchorCtr="0" compatLnSpc="1">
            <a:prstTxWarp prst="textNoShape">
              <a:avLst/>
            </a:prstTxWarp>
          </a:bodyPr>
          <a:lstStyle>
            <a:lvl1pPr defTabSz="941388"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891540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b" anchorCtr="0" compatLnSpc="1">
            <a:prstTxWarp prst="textNoShape">
              <a:avLst/>
            </a:prstTxWarp>
          </a:bodyPr>
          <a:lstStyle>
            <a:lvl1pPr algn="r" defTabSz="941388">
              <a:defRPr sz="1200"/>
            </a:lvl1pPr>
          </a:lstStyle>
          <a:p>
            <a:fld id="{FE061C16-56D9-455B-A146-2A84C0109F5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72919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623A90-AAB2-4E1F-810E-42AB8D66212A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CN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 userDrawn="1"/>
        </p:nvSpPr>
        <p:spPr bwMode="auto">
          <a:xfrm>
            <a:off x="381000" y="685800"/>
            <a:ext cx="8382000" cy="76200"/>
          </a:xfrm>
          <a:prstGeom prst="rect">
            <a:avLst/>
          </a:prstGeom>
          <a:solidFill>
            <a:srgbClr val="00458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381000" y="6096000"/>
            <a:ext cx="8382000" cy="76200"/>
          </a:xfrm>
          <a:prstGeom prst="rect">
            <a:avLst/>
          </a:prstGeom>
          <a:solidFill>
            <a:srgbClr val="00458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6" name="Picture 11" descr="University of Virginia Department of Computer Science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04800" y="6248400"/>
            <a:ext cx="25701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 userDrawn="1"/>
        </p:nvSpPr>
        <p:spPr>
          <a:xfrm>
            <a:off x="7579262" y="6248400"/>
            <a:ext cx="118373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CS 4730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6002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124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 dirty="0"/>
              <a:t>Click to edit Master subtitle style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B2F9A7-9283-4D8B-9F6C-3A209942084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304800"/>
            <a:ext cx="2095500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04800"/>
            <a:ext cx="613410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D83C48-FFF1-4AEA-9073-49209B234D3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820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143000"/>
            <a:ext cx="411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11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EA8893-BB50-418D-87EF-CE854790302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357299-C40C-42AB-B0C0-2E6E0A5A7F6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2F35AA-A946-4799-AE91-DFCF9FD1ED3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41148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1148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D479DE-F942-4FD0-8CAF-21BC2CE5C1C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B3082-F798-4B73-9568-E1035691E4C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3E5E0F-F894-4775-8178-1A4251DDCCE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D87575-2D68-4047-9720-BE9B5A1ADAD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7995AC-4451-497A-81AB-7CB5E20C8AD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49935E-8D12-4537-8C77-C33ADB8F587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04800"/>
            <a:ext cx="8382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143000"/>
            <a:ext cx="8382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24600"/>
            <a:ext cx="3124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fld id="{81DEC360-6AEE-4CC6-B4A7-44FE5C125199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381000" y="6096000"/>
            <a:ext cx="8382000" cy="76200"/>
          </a:xfrm>
          <a:prstGeom prst="rect">
            <a:avLst/>
          </a:prstGeom>
          <a:solidFill>
            <a:srgbClr val="00458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5" name="Rectangle 11"/>
          <p:cNvSpPr>
            <a:spLocks noChangeArrowheads="1"/>
          </p:cNvSpPr>
          <p:nvPr userDrawn="1"/>
        </p:nvSpPr>
        <p:spPr bwMode="auto">
          <a:xfrm>
            <a:off x="381000" y="990600"/>
            <a:ext cx="8382000" cy="76200"/>
          </a:xfrm>
          <a:prstGeom prst="rect">
            <a:avLst/>
          </a:prstGeom>
          <a:solidFill>
            <a:srgbClr val="00458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31" name="Picture 5" descr="University of Virginia Department of Computer Science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304800" y="6248400"/>
            <a:ext cx="25701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 userDrawn="1"/>
        </p:nvSpPr>
        <p:spPr>
          <a:xfrm>
            <a:off x="7579262" y="6248400"/>
            <a:ext cx="118373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CS 4730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/>
          <a:ea typeface="+mj-ea"/>
          <a:cs typeface="Calibri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charset="0"/>
          <a:ea typeface="ＭＳ Ｐゴシック" pitchFamily="-106" charset="-128"/>
          <a:cs typeface="ＭＳ Ｐゴシック" pitchFamily="-106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charset="0"/>
          <a:ea typeface="ＭＳ Ｐゴシック" pitchFamily="-106" charset="-128"/>
          <a:cs typeface="ＭＳ Ｐゴシック" pitchFamily="-106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charset="0"/>
          <a:ea typeface="ＭＳ Ｐゴシック" pitchFamily="-106" charset="-128"/>
          <a:cs typeface="ＭＳ Ｐゴシック" pitchFamily="-106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charset="0"/>
          <a:ea typeface="ＭＳ Ｐゴシック" pitchFamily="-106" charset="-128"/>
          <a:cs typeface="ＭＳ Ｐゴシック" pitchFamily="-106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/>
          <a:ea typeface="+mn-ea"/>
          <a:cs typeface="Calibri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/>
          <a:ea typeface="+mn-ea"/>
          <a:cs typeface="Calibri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/>
          <a:ea typeface="+mn-ea"/>
          <a:cs typeface="Calibri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/>
          <a:ea typeface="+mn-ea"/>
          <a:cs typeface="Calibri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/>
          <a:ea typeface="+mn-ea"/>
          <a:cs typeface="Calibri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57200" y="1905000"/>
            <a:ext cx="8153400" cy="1219200"/>
          </a:xfrm>
        </p:spPr>
        <p:txBody>
          <a:bodyPr/>
          <a:lstStyle/>
          <a:p>
            <a:pPr eaLnBrk="1" hangingPunct="1"/>
            <a:r>
              <a:rPr lang="en-US" sz="3200" b="1" dirty="0">
                <a:latin typeface="Calibri" charset="0"/>
              </a:rPr>
              <a:t>Defining Formal Elements</a:t>
            </a:r>
          </a:p>
        </p:txBody>
      </p:sp>
      <p:sp>
        <p:nvSpPr>
          <p:cNvPr id="1638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572000"/>
            <a:ext cx="6400800" cy="1447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000" b="1" dirty="0">
                <a:latin typeface="Calibri" charset="0"/>
              </a:rPr>
              <a:t>CS 4730 – Computer Game Design</a:t>
            </a:r>
          </a:p>
          <a:p>
            <a:pPr eaLnBrk="1" hangingPunct="1">
              <a:lnSpc>
                <a:spcPct val="80000"/>
              </a:lnSpc>
            </a:pPr>
            <a:endParaRPr lang="en-US" altLang="zh-CN" sz="2000" dirty="0">
              <a:latin typeface="Calibri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Procedures and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Procedures are the actions that players can take to achieve their objectives</a:t>
            </a:r>
          </a:p>
          <a:p>
            <a:endParaRPr lang="en-US" dirty="0"/>
          </a:p>
          <a:p>
            <a:r>
              <a:rPr lang="en-US" dirty="0"/>
              <a:t>Rules define the game objects and set limits on the player procedures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1794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Procedures and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types of rules (</a:t>
            </a:r>
            <a:r>
              <a:rPr lang="en-US" dirty="0" err="1"/>
              <a:t>Salen</a:t>
            </a:r>
            <a:r>
              <a:rPr lang="en-US" dirty="0"/>
              <a:t> &amp; Zimmerman):</a:t>
            </a:r>
          </a:p>
          <a:p>
            <a:pPr lvl="1"/>
            <a:r>
              <a:rPr lang="en-US" i="1" u="sng" dirty="0"/>
              <a:t>Setup</a:t>
            </a:r>
            <a:r>
              <a:rPr lang="en-US" dirty="0"/>
              <a:t>: Things to do before beginning to play</a:t>
            </a:r>
          </a:p>
          <a:p>
            <a:pPr lvl="1"/>
            <a:r>
              <a:rPr lang="en-US" i="1" u="sng" dirty="0"/>
              <a:t>Progression of Play</a:t>
            </a:r>
            <a:r>
              <a:rPr lang="en-US" dirty="0"/>
              <a:t>: How play progresses towards the goal during play</a:t>
            </a:r>
          </a:p>
          <a:p>
            <a:pPr lvl="1"/>
            <a:r>
              <a:rPr lang="en-US" i="1" u="sng" dirty="0"/>
              <a:t>Resolution</a:t>
            </a:r>
            <a:r>
              <a:rPr lang="en-US" dirty="0"/>
              <a:t>: How the game resolves / ends</a:t>
            </a:r>
          </a:p>
          <a:p>
            <a:pPr lvl="1"/>
            <a:endParaRPr lang="en-US" dirty="0"/>
          </a:p>
          <a:p>
            <a:r>
              <a:rPr lang="en-US" dirty="0"/>
              <a:t>These, together, are called the </a:t>
            </a:r>
            <a:r>
              <a:rPr lang="en-US" b="1" i="1" dirty="0"/>
              <a:t>Operational Rules</a:t>
            </a:r>
            <a:r>
              <a:rPr lang="en-US" dirty="0"/>
              <a:t>. Are these the only rules of the game?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0175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Procedures and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really…there are others:</a:t>
            </a:r>
          </a:p>
          <a:p>
            <a:pPr lvl="1"/>
            <a:r>
              <a:rPr lang="en-US" dirty="0"/>
              <a:t>E.g., In Monopoly, I could just stall and never make my move when losing. No formal rule that stops me from doing this.</a:t>
            </a:r>
          </a:p>
          <a:p>
            <a:pPr lvl="1"/>
            <a:endParaRPr lang="en-US" dirty="0"/>
          </a:p>
          <a:p>
            <a:r>
              <a:rPr lang="en-US" dirty="0"/>
              <a:t>Rules such as this (you can’t stall) are called </a:t>
            </a:r>
            <a:r>
              <a:rPr lang="en-US" b="1" i="1" dirty="0"/>
              <a:t>implied rules</a:t>
            </a:r>
          </a:p>
          <a:p>
            <a:pPr lvl="1"/>
            <a:r>
              <a:rPr lang="en-US" dirty="0"/>
              <a:t>Other examples?</a:t>
            </a:r>
          </a:p>
          <a:p>
            <a:pPr lvl="1"/>
            <a:r>
              <a:rPr lang="en-US" dirty="0"/>
              <a:t>Do you have these in video games?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8095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Resources are the elements of the game that hold some value and also by definition have some notion of scarcity</a:t>
            </a:r>
          </a:p>
          <a:p>
            <a:r>
              <a:rPr lang="en-US" dirty="0"/>
              <a:t>Resources can be just about anything:</a:t>
            </a:r>
          </a:p>
          <a:p>
            <a:pPr lvl="1"/>
            <a:r>
              <a:rPr lang="en-US" dirty="0"/>
              <a:t>Lives / Health</a:t>
            </a:r>
          </a:p>
          <a:p>
            <a:pPr lvl="1"/>
            <a:r>
              <a:rPr lang="en-US" dirty="0"/>
              <a:t>Time</a:t>
            </a:r>
          </a:p>
          <a:p>
            <a:pPr lvl="1"/>
            <a:r>
              <a:rPr lang="en-US" dirty="0"/>
              <a:t>Currency</a:t>
            </a:r>
          </a:p>
          <a:p>
            <a:pPr lvl="1"/>
            <a:r>
              <a:rPr lang="en-US" dirty="0"/>
              <a:t>Ammo</a:t>
            </a:r>
          </a:p>
          <a:p>
            <a:r>
              <a:rPr lang="en-US" dirty="0"/>
              <a:t>Resources define the “interesting bits”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58382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Conflict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Conflict is not only defined as </a:t>
            </a:r>
            <a:r>
              <a:rPr lang="en-US" dirty="0" err="1"/>
              <a:t>PvP</a:t>
            </a:r>
            <a:endParaRPr lang="en-US" dirty="0"/>
          </a:p>
          <a:p>
            <a:r>
              <a:rPr lang="en-US" dirty="0"/>
              <a:t>It can also be player vs. game and obstacles put up to keep player from the goal</a:t>
            </a:r>
          </a:p>
          <a:p>
            <a:r>
              <a:rPr lang="en-US" dirty="0"/>
              <a:t>The role of the difficulty in the notion of conflict is a tough balancing act</a:t>
            </a:r>
          </a:p>
          <a:p>
            <a:r>
              <a:rPr lang="en-US" dirty="0"/>
              <a:t>Hard enough to promote player interest and play, but easy enough that the goal is eventually reachable (usually)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05702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much of the game state is visible to each player.</a:t>
            </a:r>
          </a:p>
          <a:p>
            <a:pPr lvl="1"/>
            <a:r>
              <a:rPr lang="en-US" dirty="0"/>
              <a:t>Total Info – everyone knows everything</a:t>
            </a:r>
          </a:p>
          <a:p>
            <a:pPr lvl="1"/>
            <a:r>
              <a:rPr lang="en-US" dirty="0"/>
              <a:t>Some Private – Poker, </a:t>
            </a:r>
            <a:r>
              <a:rPr lang="en-US" dirty="0" err="1"/>
              <a:t>BlackJack</a:t>
            </a:r>
            <a:r>
              <a:rPr lang="en-US" dirty="0"/>
              <a:t>, etc.</a:t>
            </a:r>
          </a:p>
          <a:p>
            <a:pPr lvl="1"/>
            <a:r>
              <a:rPr lang="en-US" dirty="0"/>
              <a:t>One privileged – One player is “special” and has their own info. Wolf vs Sheep structure.</a:t>
            </a:r>
          </a:p>
          <a:p>
            <a:pPr lvl="1"/>
            <a:r>
              <a:rPr lang="en-US" dirty="0"/>
              <a:t>Game Private – Game itself has private info</a:t>
            </a:r>
          </a:p>
          <a:p>
            <a:pPr lvl="1"/>
            <a:r>
              <a:rPr lang="en-US" dirty="0"/>
              <a:t>Combinations – e.g., “Fog of war” in RTS games. Map is shared, but must have unit present to see.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41241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Outcome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must be a “finish” of some kind</a:t>
            </a:r>
          </a:p>
          <a:p>
            <a:pPr lvl="1"/>
            <a:r>
              <a:rPr lang="en-US" dirty="0"/>
              <a:t>(Yes, some games don’t finish, but consider player-created outcomes)</a:t>
            </a:r>
          </a:p>
          <a:p>
            <a:r>
              <a:rPr lang="en-US" dirty="0"/>
              <a:t>Some games are zero-sum, some are not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43702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 Elements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elements provide a framework in which you can begin to formalize your game</a:t>
            </a:r>
          </a:p>
          <a:p>
            <a:r>
              <a:rPr lang="en-US" dirty="0"/>
              <a:t>They are not an end-all, be-all list, but certainly should make you consider things that are important to the game</a:t>
            </a:r>
          </a:p>
          <a:p>
            <a:r>
              <a:rPr lang="en-US" dirty="0"/>
              <a:t>When you analyze your </a:t>
            </a:r>
            <a:r>
              <a:rPr lang="en-US"/>
              <a:t>game in your design doc, </a:t>
            </a:r>
            <a:r>
              <a:rPr lang="en-US" dirty="0"/>
              <a:t>consider these things.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8685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/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We’ve discussed analyzing game under the MDA lens</a:t>
            </a:r>
          </a:p>
          <a:p>
            <a:endParaRPr lang="en-US" dirty="0"/>
          </a:p>
          <a:p>
            <a:r>
              <a:rPr lang="en-US" dirty="0"/>
              <a:t>MDA is great, but somewhat limited</a:t>
            </a:r>
          </a:p>
          <a:p>
            <a:endParaRPr lang="en-US" dirty="0"/>
          </a:p>
          <a:p>
            <a:r>
              <a:rPr lang="en-US" dirty="0"/>
              <a:t>Let’s add more vocabulary / formal definitions to the elements of games	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7999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Ludic Structure of Games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Players – voluntary participation</a:t>
            </a:r>
          </a:p>
          <a:p>
            <a:r>
              <a:rPr lang="en-US" sz="2800" dirty="0"/>
              <a:t>Objectives - goals</a:t>
            </a:r>
          </a:p>
          <a:p>
            <a:r>
              <a:rPr lang="en-US" sz="2800" dirty="0"/>
              <a:t>Procedures – actions of play, limited by rules</a:t>
            </a:r>
          </a:p>
          <a:p>
            <a:r>
              <a:rPr lang="en-US" sz="2800" dirty="0"/>
              <a:t>Rules – define game parameters</a:t>
            </a:r>
          </a:p>
          <a:p>
            <a:r>
              <a:rPr lang="en-US" sz="2800" dirty="0"/>
              <a:t>Resources – valuable objects defined by rules</a:t>
            </a:r>
          </a:p>
          <a:p>
            <a:r>
              <a:rPr lang="en-US" sz="2800" dirty="0"/>
              <a:t>Conflict – hindrances to objective</a:t>
            </a:r>
          </a:p>
          <a:p>
            <a:r>
              <a:rPr lang="en-US" sz="2800" dirty="0"/>
              <a:t>Information – What info available</a:t>
            </a:r>
          </a:p>
          <a:p>
            <a:r>
              <a:rPr lang="en-US" sz="2800" dirty="0"/>
              <a:t>Outcome – uncertainty toward ultimate goal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41622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Narrative/Engagement in Games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Challenge – tension to resolve a problem</a:t>
            </a:r>
          </a:p>
          <a:p>
            <a:r>
              <a:rPr lang="en-US" dirty="0"/>
              <a:t>Play – “free movement within a structure”</a:t>
            </a:r>
          </a:p>
          <a:p>
            <a:r>
              <a:rPr lang="en-US" dirty="0"/>
              <a:t>Premise – context</a:t>
            </a:r>
          </a:p>
          <a:p>
            <a:r>
              <a:rPr lang="en-US" dirty="0"/>
              <a:t>Character – vessel for participation and interest</a:t>
            </a:r>
          </a:p>
          <a:p>
            <a:r>
              <a:rPr lang="en-US" dirty="0"/>
              <a:t>Story – narrative within a context</a:t>
            </a:r>
          </a:p>
          <a:p>
            <a:r>
              <a:rPr lang="en-US" dirty="0"/>
              <a:t>Dramatic Elements – climax of game element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8777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Determine what is your player interaction pattern (1 vs. game, </a:t>
            </a:r>
            <a:r>
              <a:rPr lang="en-US" dirty="0" err="1"/>
              <a:t>pvp</a:t>
            </a:r>
            <a:r>
              <a:rPr lang="en-US" dirty="0"/>
              <a:t>, team competition…)</a:t>
            </a:r>
          </a:p>
          <a:p>
            <a:r>
              <a:rPr lang="en-US" dirty="0"/>
              <a:t>Determine what are your player modes</a:t>
            </a:r>
          </a:p>
          <a:p>
            <a:pPr lvl="1"/>
            <a:r>
              <a:rPr lang="en-US" dirty="0"/>
              <a:t>A </a:t>
            </a:r>
            <a:r>
              <a:rPr lang="en-US" i="1" dirty="0"/>
              <a:t>player mode</a:t>
            </a:r>
            <a:r>
              <a:rPr lang="en-US" dirty="0"/>
              <a:t> is a way in which the player interacts with the game</a:t>
            </a:r>
          </a:p>
          <a:p>
            <a:pPr lvl="1"/>
            <a:r>
              <a:rPr lang="en-US" dirty="0"/>
              <a:t>Example: Final Fantasy</a:t>
            </a:r>
          </a:p>
          <a:p>
            <a:pPr lvl="2"/>
            <a:r>
              <a:rPr lang="en-US" dirty="0" err="1"/>
              <a:t>Overworld</a:t>
            </a:r>
            <a:r>
              <a:rPr lang="en-US" dirty="0"/>
              <a:t>, Battle, Status/Inventory</a:t>
            </a:r>
          </a:p>
          <a:p>
            <a:pPr lvl="2"/>
            <a:r>
              <a:rPr lang="en-US" dirty="0"/>
              <a:t>Each behaves differently and has a different purpose</a:t>
            </a:r>
          </a:p>
          <a:p>
            <a:pPr lvl="1"/>
            <a:r>
              <a:rPr lang="en-US" dirty="0"/>
              <a:t>Some simpler games might only have 1 mode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0208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Players: More Examples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6</a:t>
            </a:fld>
            <a:endParaRPr lang="en-US" altLang="zh-CN"/>
          </a:p>
        </p:txBody>
      </p:sp>
      <p:pic>
        <p:nvPicPr>
          <p:cNvPr id="1026" name="Picture 2" descr="http://onlineblackjackreview.org/wp-content/uploads/2013/10/10983Black_Jac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5" y="1219200"/>
            <a:ext cx="3543300" cy="2238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810000" y="1676400"/>
            <a:ext cx="99060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/>
              <a:t>BlackJack</a:t>
            </a:r>
            <a:r>
              <a:rPr lang="en-US" sz="1100" dirty="0"/>
              <a:t>: Separate Individuals Against System</a:t>
            </a:r>
          </a:p>
        </p:txBody>
      </p:sp>
      <p:pic>
        <p:nvPicPr>
          <p:cNvPr id="1028" name="Picture 4" descr="https://surveyoronline.files.wordpress.com/2014/02/screen-shot-2014-02-03-at-2-34-40-p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3048000"/>
            <a:ext cx="1704975" cy="2749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04800" y="5797960"/>
            <a:ext cx="2438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Assassins: Predator-Prey Structure</a:t>
            </a:r>
          </a:p>
        </p:txBody>
      </p:sp>
      <p:pic>
        <p:nvPicPr>
          <p:cNvPr id="1030" name="Picture 6" descr="http://s.thestreet.com/files/tsc/v2008/photos/contrib/uploads/monopoly8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9900" y="3657600"/>
            <a:ext cx="35433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895600" y="3934700"/>
            <a:ext cx="1828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Monopoly: Free-For-All</a:t>
            </a:r>
          </a:p>
        </p:txBody>
      </p:sp>
      <p:pic>
        <p:nvPicPr>
          <p:cNvPr id="1032" name="Picture 8" descr="http://az648995.vo.msecnd.net/win/2015/05/solitaire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752600"/>
            <a:ext cx="3543300" cy="199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5695950" y="3766590"/>
            <a:ext cx="2971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Solitaire: 1 vs Game</a:t>
            </a:r>
          </a:p>
        </p:txBody>
      </p:sp>
    </p:spTree>
    <p:extLst>
      <p:ext uri="{BB962C8B-B14F-4D97-AF65-F5344CB8AC3E}">
        <p14:creationId xmlns:p14="http://schemas.microsoft.com/office/powerpoint/2010/main" val="2217507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Anything the player is striving for</a:t>
            </a:r>
          </a:p>
          <a:p>
            <a:r>
              <a:rPr lang="en-US" dirty="0"/>
              <a:t>Could be:</a:t>
            </a:r>
          </a:p>
          <a:p>
            <a:pPr lvl="1"/>
            <a:r>
              <a:rPr lang="en-US" dirty="0"/>
              <a:t>Primary: main objective of game, “dream”</a:t>
            </a:r>
          </a:p>
          <a:p>
            <a:pPr lvl="1"/>
            <a:r>
              <a:rPr lang="en-US" dirty="0"/>
              <a:t>Secondary: achievements, high score, etc.</a:t>
            </a:r>
          </a:p>
          <a:p>
            <a:pPr lvl="1"/>
            <a:r>
              <a:rPr lang="en-US" dirty="0"/>
              <a:t>Player-driven: your own self-created goal</a:t>
            </a:r>
          </a:p>
          <a:p>
            <a:r>
              <a:rPr lang="en-US" dirty="0"/>
              <a:t>Name some objectives in games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9136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Categories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Capture: take or destroy something</a:t>
            </a:r>
          </a:p>
          <a:p>
            <a:r>
              <a:rPr lang="en-US" dirty="0"/>
              <a:t>Race: well… race against something</a:t>
            </a:r>
          </a:p>
          <a:p>
            <a:r>
              <a:rPr lang="en-US" dirty="0"/>
              <a:t>Alignment: perfect positioning</a:t>
            </a:r>
          </a:p>
          <a:p>
            <a:r>
              <a:rPr lang="en-US" dirty="0"/>
              <a:t>Rescue/Escape: get out of dungeon</a:t>
            </a:r>
          </a:p>
          <a:p>
            <a:r>
              <a:rPr lang="en-US" dirty="0"/>
              <a:t>Forbidden Act: get someone else to break rules</a:t>
            </a:r>
          </a:p>
          <a:p>
            <a:r>
              <a:rPr lang="en-US" dirty="0"/>
              <a:t>Construction: build something</a:t>
            </a:r>
          </a:p>
          <a:p>
            <a:r>
              <a:rPr lang="en-US" dirty="0"/>
              <a:t>Exploration: uncover all hidden things</a:t>
            </a:r>
          </a:p>
          <a:p>
            <a:r>
              <a:rPr lang="en-US" dirty="0"/>
              <a:t>And so many more!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78989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Categories: Examples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9</a:t>
            </a:fld>
            <a:endParaRPr lang="en-US" altLang="zh-CN"/>
          </a:p>
        </p:txBody>
      </p:sp>
      <p:pic>
        <p:nvPicPr>
          <p:cNvPr id="2052" name="Picture 4" descr="https://upload.wikimedia.org/wikipedia/commons/6/6f/ChessSe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95400"/>
            <a:ext cx="1971923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33400" y="3167390"/>
            <a:ext cx="1828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Capture / Destroy</a:t>
            </a:r>
          </a:p>
        </p:txBody>
      </p:sp>
      <p:pic>
        <p:nvPicPr>
          <p:cNvPr id="2054" name="Picture 6" descr="http://www.commandpostgames.com/wp-content/uploads/2014/04/gam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8879" y="1447800"/>
            <a:ext cx="2286521" cy="1505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971279" y="2963233"/>
            <a:ext cx="1828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Capture / Destroy</a:t>
            </a:r>
          </a:p>
        </p:txBody>
      </p:sp>
      <p:pic>
        <p:nvPicPr>
          <p:cNvPr id="2056" name="Picture 8" descr="http://static.giantbomb.com/uploads/original/18/181336/2482291-sm640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488" y="3679221"/>
            <a:ext cx="1853418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55913" y="4974621"/>
            <a:ext cx="1828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Collect</a:t>
            </a:r>
          </a:p>
        </p:txBody>
      </p:sp>
      <p:pic>
        <p:nvPicPr>
          <p:cNvPr id="2058" name="Picture 10" descr="http://freepubtrivia.com/media/2014/11/Cluedo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1206" y="4817545"/>
            <a:ext cx="1665987" cy="1258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2209799" y="4555935"/>
            <a:ext cx="1828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Solve</a:t>
            </a:r>
          </a:p>
        </p:txBody>
      </p:sp>
      <p:pic>
        <p:nvPicPr>
          <p:cNvPr id="2060" name="Picture 12" descr="http://www.robohara.com/pix/blog/smb-1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1606" y="1206199"/>
            <a:ext cx="2244087" cy="1447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5480898" y="2653998"/>
            <a:ext cx="1828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Race / Chase / Escape</a:t>
            </a:r>
          </a:p>
        </p:txBody>
      </p:sp>
      <p:pic>
        <p:nvPicPr>
          <p:cNvPr id="2064" name="Picture 16" descr="http://i.kinja-img.com/gawker-media/image/upload/s--lvVKaFxc--/wyzkwkvnieytk0jv6lot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6386" y="3387340"/>
            <a:ext cx="1797571" cy="1270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971800" y="3847565"/>
            <a:ext cx="7291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Build</a:t>
            </a:r>
          </a:p>
        </p:txBody>
      </p:sp>
      <p:pic>
        <p:nvPicPr>
          <p:cNvPr id="2062" name="Picture 14" descr="http://graphics8.nytimes.com/images/2012/12/14/us/14choice-tetris/14choice-tetris-blog480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900" y="4440262"/>
            <a:ext cx="2095500" cy="1571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5715000" y="4209118"/>
            <a:ext cx="10227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Alignment</a:t>
            </a:r>
          </a:p>
        </p:txBody>
      </p:sp>
      <p:pic>
        <p:nvPicPr>
          <p:cNvPr id="2066" name="Picture 18" descr="http://sad.hasbro.com/db7312c97e69f2aa2a48e9c156bbc05885942775/e80625c59f576f511fb28aca83719ac3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2915608"/>
            <a:ext cx="1973834" cy="1559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7892681" y="4475574"/>
            <a:ext cx="10227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Negation of another goal</a:t>
            </a:r>
          </a:p>
        </p:txBody>
      </p:sp>
    </p:spTree>
    <p:extLst>
      <p:ext uri="{BB962C8B-B14F-4D97-AF65-F5344CB8AC3E}">
        <p14:creationId xmlns:p14="http://schemas.microsoft.com/office/powerpoint/2010/main" val="3959469758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6" charset="0"/>
            <a:ea typeface="ＭＳ Ｐゴシック" pitchFamily="-106" charset="-128"/>
            <a:cs typeface="ＭＳ Ｐゴシック" pitchFamily="-106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6" charset="0"/>
            <a:ea typeface="ＭＳ Ｐゴシック" pitchFamily="-106" charset="-128"/>
            <a:cs typeface="ＭＳ Ｐゴシック" pitchFamily="-106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6553</TotalTime>
  <Words>772</Words>
  <Application>Microsoft Macintosh PowerPoint</Application>
  <PresentationFormat>On-screen Show (4:3)</PresentationFormat>
  <Paragraphs>125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ＭＳ Ｐゴシック</vt:lpstr>
      <vt:lpstr>Arial</vt:lpstr>
      <vt:lpstr>Calibri</vt:lpstr>
      <vt:lpstr>Blank Presentation</vt:lpstr>
      <vt:lpstr>Defining Formal Elements</vt:lpstr>
      <vt:lpstr>Topics / Goals</vt:lpstr>
      <vt:lpstr>Ludic Structure of Games</vt:lpstr>
      <vt:lpstr>Narrative/Engagement in Games</vt:lpstr>
      <vt:lpstr>Players</vt:lpstr>
      <vt:lpstr>Players: More Examples</vt:lpstr>
      <vt:lpstr>Objectives</vt:lpstr>
      <vt:lpstr>Objective Categories</vt:lpstr>
      <vt:lpstr>Objective Categories: Examples</vt:lpstr>
      <vt:lpstr>Procedures and Rules</vt:lpstr>
      <vt:lpstr>Procedures and Rules</vt:lpstr>
      <vt:lpstr>Procedures and Rules</vt:lpstr>
      <vt:lpstr>Resources</vt:lpstr>
      <vt:lpstr>Conflict</vt:lpstr>
      <vt:lpstr>Information</vt:lpstr>
      <vt:lpstr>Outcome</vt:lpstr>
      <vt:lpstr>Formal Elements Framework</vt:lpstr>
    </vt:vector>
  </TitlesOfParts>
  <Company>North Carolina State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Jiang Zheng</dc:creator>
  <cp:lastModifiedBy>Microsoft Office User</cp:lastModifiedBy>
  <cp:revision>918</cp:revision>
  <cp:lastPrinted>2009-09-22T17:08:35Z</cp:lastPrinted>
  <dcterms:created xsi:type="dcterms:W3CDTF">2010-02-08T00:29:22Z</dcterms:created>
  <dcterms:modified xsi:type="dcterms:W3CDTF">2020-09-17T14:46:21Z</dcterms:modified>
</cp:coreProperties>
</file>