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3" r:id="rId2"/>
    <p:sldId id="284" r:id="rId3"/>
    <p:sldId id="285" r:id="rId4"/>
    <p:sldId id="286" r:id="rId5"/>
    <p:sldId id="287" r:id="rId6"/>
    <p:sldId id="295" r:id="rId7"/>
    <p:sldId id="288" r:id="rId8"/>
    <p:sldId id="334" r:id="rId9"/>
    <p:sldId id="289" r:id="rId10"/>
    <p:sldId id="290" r:id="rId11"/>
    <p:sldId id="291" r:id="rId12"/>
    <p:sldId id="292" r:id="rId13"/>
    <p:sldId id="293" r:id="rId14"/>
    <p:sldId id="331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294" r:id="rId28"/>
    <p:sldId id="325" r:id="rId29"/>
    <p:sldId id="326" r:id="rId30"/>
    <p:sldId id="327" r:id="rId31"/>
    <p:sldId id="328" r:id="rId32"/>
    <p:sldId id="329" r:id="rId33"/>
    <p:sldId id="330" r:id="rId34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0"/>
    <p:restoredTop sz="94570"/>
  </p:normalViewPr>
  <p:slideViewPr>
    <p:cSldViewPr>
      <p:cViewPr varScale="1">
        <p:scale>
          <a:sx n="149" d="100"/>
          <a:sy n="149" d="100"/>
        </p:scale>
        <p:origin x="19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Game Architecture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latin typeface="Calibri" charset="0"/>
              </a:rPr>
              <a:t>Credit: 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NPC (Non-Player Character) is anything that has volition in the world that isn’t you</a:t>
            </a:r>
          </a:p>
          <a:p>
            <a:r>
              <a:rPr lang="en-US" sz="2800" dirty="0"/>
              <a:t>NPCs take input from the AI engine (maybe!) but not from a direct controller</a:t>
            </a:r>
          </a:p>
          <a:p>
            <a:r>
              <a:rPr lang="en-US" sz="2800" dirty="0"/>
              <a:t>Work on the idea of Sense-Think-Act:</a:t>
            </a:r>
          </a:p>
          <a:p>
            <a:pPr lvl="1"/>
            <a:r>
              <a:rPr lang="en-US" dirty="0"/>
              <a:t>Sense the state of the world around it (how can we “cheat” here to make an NPC “harder”?)</a:t>
            </a:r>
          </a:p>
          <a:p>
            <a:pPr lvl="1"/>
            <a:r>
              <a:rPr lang="en-US" dirty="0"/>
              <a:t>Think about what action to perform (usually limited choices)</a:t>
            </a:r>
          </a:p>
          <a:p>
            <a:pPr lvl="1"/>
            <a:r>
              <a:rPr lang="en-US" dirty="0"/>
              <a:t>Act in the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39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 of sensing is hard!</a:t>
            </a:r>
          </a:p>
          <a:p>
            <a:pPr lvl="1"/>
            <a:r>
              <a:rPr lang="en-US" sz="2400" dirty="0"/>
              <a:t>What does the NPC need to know?</a:t>
            </a:r>
          </a:p>
          <a:p>
            <a:pPr lvl="1"/>
            <a:r>
              <a:rPr lang="en-US" sz="2400" dirty="0"/>
              <a:t>What is the state of ALL OTHER OBJECTS?  UGH.</a:t>
            </a:r>
          </a:p>
          <a:p>
            <a:r>
              <a:rPr lang="en-US" sz="2800" dirty="0"/>
              <a:t>Limit sensing?  “Cheat?”</a:t>
            </a:r>
          </a:p>
          <a:p>
            <a:r>
              <a:rPr lang="en-US" sz="2800" dirty="0"/>
              <a:t>Another problem – thinking is hard!</a:t>
            </a:r>
          </a:p>
          <a:p>
            <a:pPr lvl="1"/>
            <a:r>
              <a:rPr lang="en-US" sz="2400" dirty="0"/>
              <a:t>Can take more than one frame to decide what to do!</a:t>
            </a:r>
          </a:p>
          <a:p>
            <a:pPr lvl="1"/>
            <a:r>
              <a:rPr lang="en-US" sz="2400" dirty="0"/>
              <a:t>Act without thinking?</a:t>
            </a:r>
          </a:p>
          <a:p>
            <a:pPr lvl="1"/>
            <a:r>
              <a:rPr lang="en-US" sz="2400" dirty="0"/>
              <a:t>What if one acts, then the next acts on that action?</a:t>
            </a:r>
          </a:p>
          <a:p>
            <a:r>
              <a:rPr lang="en-US" dirty="0"/>
              <a:t>More in AI and </a:t>
            </a:r>
            <a:r>
              <a:rPr lang="en-US" dirty="0" err="1"/>
              <a:t>Pathfinding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2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World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Physics!</a:t>
            </a:r>
          </a:p>
          <a:p>
            <a:r>
              <a:rPr lang="en-US" dirty="0"/>
              <a:t>Lighting!</a:t>
            </a:r>
          </a:p>
          <a:p>
            <a:r>
              <a:rPr lang="en-US" dirty="0"/>
              <a:t>Collisions!</a:t>
            </a:r>
          </a:p>
          <a:p>
            <a:r>
              <a:rPr lang="en-US" dirty="0"/>
              <a:t>So much cool stuff!</a:t>
            </a:r>
          </a:p>
          <a:p>
            <a:r>
              <a:rPr lang="en-US" dirty="0"/>
              <a:t>But later!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it needs to be fast!</a:t>
            </a:r>
          </a:p>
          <a:p>
            <a:pPr lvl="1"/>
            <a:r>
              <a:rPr lang="en-US" dirty="0"/>
              <a:t>We want to do as little computation as possible</a:t>
            </a:r>
          </a:p>
          <a:p>
            <a:pPr lvl="1"/>
            <a:r>
              <a:rPr lang="en-US" dirty="0"/>
              <a:t>Draw ONLY what’s on the screen!</a:t>
            </a:r>
          </a:p>
          <a:p>
            <a:endParaRPr lang="en-US" dirty="0"/>
          </a:p>
          <a:p>
            <a:r>
              <a:rPr lang="en-US" dirty="0"/>
              <a:t>Keep the drawing and the state modification separate!</a:t>
            </a:r>
          </a:p>
          <a:p>
            <a:endParaRPr lang="en-US" dirty="0"/>
          </a:p>
          <a:p>
            <a:r>
              <a:rPr lang="en-US" dirty="0"/>
              <a:t>Some of this will be handled by a programming languages underlying graphics libraries.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3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issues with the game loop in a little bit more detail.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23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more detail. Loop might look like: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800" i="1" dirty="0"/>
              <a:t>	While(!quit)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updateCamera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updateGameObjects</a:t>
            </a:r>
            <a:r>
              <a:rPr lang="en-US" sz="2800" i="1" dirty="0"/>
              <a:t>(); //includes input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renderScene</a:t>
            </a:r>
            <a:r>
              <a:rPr lang="en-US" sz="2800" i="1" dirty="0"/>
              <a:t>(); //to a back buffer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swapBuffers</a:t>
            </a:r>
            <a:r>
              <a:rPr lang="en-US" sz="2800" i="1" dirty="0"/>
              <a:t>(); //why?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7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i="1" dirty="0"/>
              <a:t>framework engine </a:t>
            </a:r>
            <a:r>
              <a:rPr lang="en-US" sz="2800" dirty="0"/>
              <a:t>might leave some functionality of the game empty and allow programmers to easily override this functionality and “fill in the gaps”.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Engines like Unity do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20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	While(!quit)</a:t>
            </a:r>
          </a:p>
          <a:p>
            <a:pPr marL="0" indent="0">
              <a:buNone/>
            </a:pPr>
            <a:r>
              <a:rPr lang="en-US" sz="2800" i="1" dirty="0"/>
              <a:t>		for each </a:t>
            </a:r>
            <a:r>
              <a:rPr lang="en-US" sz="2800" i="1" dirty="0" err="1"/>
              <a:t>framelistener</a:t>
            </a:r>
            <a:r>
              <a:rPr lang="en-US" sz="2800" i="1" dirty="0"/>
              <a:t>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listener.frameStarted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for each game object: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object.update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for each object: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object.draw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for each </a:t>
            </a:r>
            <a:r>
              <a:rPr lang="en-US" sz="2800" i="1" dirty="0" err="1"/>
              <a:t>framelistener</a:t>
            </a:r>
            <a:r>
              <a:rPr lang="en-US" sz="2800" i="1" dirty="0"/>
              <a:t>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listener.frameEnded</a:t>
            </a:r>
            <a:r>
              <a:rPr lang="en-US" sz="2800" i="1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84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i="1" dirty="0"/>
              <a:t>Class Player:</a:t>
            </a:r>
          </a:p>
          <a:p>
            <a:pPr marL="0" indent="0">
              <a:buNone/>
            </a:pPr>
            <a:r>
              <a:rPr lang="en-US" sz="2700" i="1" dirty="0"/>
              <a:t>	</a:t>
            </a:r>
            <a:r>
              <a:rPr lang="en-US" sz="2700" i="1" dirty="0" err="1"/>
              <a:t>frameStarted</a:t>
            </a:r>
            <a:r>
              <a:rPr lang="en-US" sz="2700" i="1" dirty="0"/>
              <a:t>():</a:t>
            </a:r>
          </a:p>
          <a:p>
            <a:pPr marL="0" indent="0">
              <a:buNone/>
            </a:pPr>
            <a:r>
              <a:rPr lang="en-US" sz="2700" i="1" dirty="0"/>
              <a:t>		//get input from controllers</a:t>
            </a:r>
          </a:p>
          <a:p>
            <a:pPr marL="0" indent="0">
              <a:buNone/>
            </a:pPr>
            <a:r>
              <a:rPr lang="en-US" sz="2700" i="1" dirty="0"/>
              <a:t>		//calculate animation frames</a:t>
            </a:r>
          </a:p>
          <a:p>
            <a:pPr marL="0" indent="0">
              <a:buNone/>
            </a:pPr>
            <a:r>
              <a:rPr lang="en-US" sz="2700" i="1" dirty="0"/>
              <a:t>	update():</a:t>
            </a:r>
          </a:p>
          <a:p>
            <a:pPr marL="0" indent="0">
              <a:buNone/>
            </a:pPr>
            <a:r>
              <a:rPr lang="en-US" sz="2700" i="1" dirty="0"/>
              <a:t>		//change position, deduct health, etc.</a:t>
            </a:r>
          </a:p>
          <a:p>
            <a:pPr marL="0" indent="0">
              <a:buNone/>
            </a:pPr>
            <a:r>
              <a:rPr lang="en-US" sz="2700" i="1" dirty="0"/>
              <a:t>	draw():</a:t>
            </a:r>
          </a:p>
          <a:p>
            <a:pPr marL="0" indent="0">
              <a:buNone/>
            </a:pPr>
            <a:r>
              <a:rPr lang="en-US" sz="2700" i="1" dirty="0"/>
              <a:t>		//draw the sprite, etc.</a:t>
            </a:r>
          </a:p>
          <a:p>
            <a:pPr marL="0" indent="0">
              <a:buNone/>
            </a:pPr>
            <a:r>
              <a:rPr lang="en-US" sz="2700" i="1" dirty="0"/>
              <a:t>	</a:t>
            </a:r>
            <a:r>
              <a:rPr lang="en-US" sz="2700" i="1" dirty="0" err="1"/>
              <a:t>frameEnded</a:t>
            </a:r>
            <a:r>
              <a:rPr lang="en-US" sz="2700" i="1" dirty="0"/>
              <a:t>():</a:t>
            </a:r>
          </a:p>
          <a:p>
            <a:pPr marL="0" indent="0">
              <a:buNone/>
            </a:pPr>
            <a:r>
              <a:rPr lang="en-US" sz="2700" i="1" dirty="0"/>
              <a:t>		//Save data relevant for next frame?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8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/>
              <a:t>Games must deal with </a:t>
            </a:r>
            <a:r>
              <a:rPr lang="en-US" sz="2700" b="1" i="1" dirty="0"/>
              <a:t>time</a:t>
            </a:r>
            <a:r>
              <a:rPr lang="en-US" sz="2700" dirty="0"/>
              <a:t> in some way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b="1" i="1" u="sng" dirty="0"/>
              <a:t>Use frame time</a:t>
            </a:r>
            <a:r>
              <a:rPr lang="en-US" sz="2700" dirty="0"/>
              <a:t>: each frame is an equal unit of time. For example, character moves 5 pixels per frame. Many/most retro games use this (it is easier)</a:t>
            </a:r>
          </a:p>
          <a:p>
            <a:endParaRPr lang="en-US" sz="2700" dirty="0"/>
          </a:p>
          <a:p>
            <a:r>
              <a:rPr lang="en-US" sz="2700" b="1" i="1" u="sng" dirty="0"/>
              <a:t>Use real time</a:t>
            </a:r>
            <a:r>
              <a:rPr lang="en-US" sz="2700" dirty="0"/>
              <a:t>: each frame measures the real time that has passed. Uses change in time to calculate new positions, etc. Most modern games use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all the programs you’ve written up to this point</a:t>
            </a:r>
          </a:p>
          <a:p>
            <a:r>
              <a:rPr lang="en-US" dirty="0"/>
              <a:t>Did they do anything when the user didn’t ask for something?</a:t>
            </a:r>
          </a:p>
          <a:p>
            <a:r>
              <a:rPr lang="en-US" dirty="0"/>
              <a:t>Was there processing in the background?</a:t>
            </a:r>
          </a:p>
          <a:p>
            <a:r>
              <a:rPr lang="en-US" dirty="0"/>
              <a:t>Or did it mainly respond to user input?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8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700" dirty="0"/>
          </a:p>
          <a:p>
            <a:r>
              <a:rPr lang="en-US" sz="2700" b="1" i="1" u="sng" dirty="0"/>
              <a:t>Use frame time</a:t>
            </a:r>
            <a:r>
              <a:rPr lang="en-US" sz="2700" dirty="0"/>
              <a:t>: each frame is an equal unit of time. For example, character moves 5 pixels per frame. Many/most retro games use this (it is easier)</a:t>
            </a:r>
          </a:p>
          <a:p>
            <a:endParaRPr lang="en-US" sz="2700" dirty="0"/>
          </a:p>
          <a:p>
            <a:r>
              <a:rPr lang="en-US" sz="2700" dirty="0"/>
              <a:t>No code needed for frame time. Just let the CPU rip!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50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i="1" u="sng" dirty="0"/>
              <a:t>Use real time</a:t>
            </a:r>
            <a:r>
              <a:rPr lang="en-US" sz="2700" dirty="0"/>
              <a:t>: each frame measures the real time that has passed. </a:t>
            </a:r>
          </a:p>
          <a:p>
            <a:endParaRPr lang="en-US" sz="2700" dirty="0"/>
          </a:p>
          <a:p>
            <a:pPr marL="0" indent="0">
              <a:buNone/>
            </a:pPr>
            <a:r>
              <a:rPr lang="en-US" sz="2700" i="1" dirty="0"/>
              <a:t>Global </a:t>
            </a:r>
            <a:r>
              <a:rPr lang="en-US" sz="2700" i="1" dirty="0" err="1"/>
              <a:t>deltaT</a:t>
            </a:r>
            <a:r>
              <a:rPr lang="en-US" sz="2700" i="1" dirty="0"/>
              <a:t>;</a:t>
            </a:r>
          </a:p>
          <a:p>
            <a:pPr marL="0" indent="0">
              <a:buNone/>
            </a:pPr>
            <a:r>
              <a:rPr lang="en-US" sz="2700" i="1" dirty="0"/>
              <a:t>While(!quit):</a:t>
            </a:r>
          </a:p>
          <a:p>
            <a:pPr marL="0" indent="0">
              <a:buNone/>
            </a:pPr>
            <a:r>
              <a:rPr lang="en-US" sz="2700" i="1" dirty="0"/>
              <a:t>	start = </a:t>
            </a:r>
            <a:r>
              <a:rPr lang="en-US" sz="2700" i="1" dirty="0" err="1"/>
              <a:t>cpu.getTime</a:t>
            </a:r>
            <a:r>
              <a:rPr lang="en-US" sz="2700" i="1" dirty="0"/>
              <a:t>();</a:t>
            </a:r>
          </a:p>
          <a:p>
            <a:pPr marL="0" indent="0">
              <a:buNone/>
            </a:pPr>
            <a:r>
              <a:rPr lang="en-US" sz="2700" i="1" dirty="0"/>
              <a:t>	//do other update, drawing, etc.</a:t>
            </a:r>
          </a:p>
          <a:p>
            <a:pPr marL="0" indent="0">
              <a:buNone/>
            </a:pPr>
            <a:r>
              <a:rPr lang="en-US" sz="2700" i="1" dirty="0"/>
              <a:t>	e.g., </a:t>
            </a:r>
            <a:r>
              <a:rPr lang="en-US" sz="2700" i="1" dirty="0" err="1"/>
              <a:t>gameObject.update</a:t>
            </a:r>
            <a:r>
              <a:rPr lang="en-US" sz="2700" i="1" dirty="0"/>
              <a:t>(</a:t>
            </a:r>
            <a:r>
              <a:rPr lang="en-US" sz="2700" i="1" dirty="0" err="1"/>
              <a:t>deltaT</a:t>
            </a:r>
            <a:r>
              <a:rPr lang="en-US" sz="2700" i="1" dirty="0"/>
              <a:t>); </a:t>
            </a:r>
            <a:r>
              <a:rPr lang="en-US" sz="1500" i="1" dirty="0"/>
              <a:t>//note delta from last frame</a:t>
            </a:r>
          </a:p>
          <a:p>
            <a:pPr marL="0" indent="0">
              <a:buNone/>
            </a:pPr>
            <a:r>
              <a:rPr lang="en-US" sz="2700" i="1" dirty="0"/>
              <a:t>	end = </a:t>
            </a:r>
            <a:r>
              <a:rPr lang="en-US" sz="2700" i="1" dirty="0" err="1"/>
              <a:t>cpu.getTime</a:t>
            </a:r>
            <a:r>
              <a:rPr lang="en-US" sz="2700" i="1" dirty="0"/>
              <a:t>();</a:t>
            </a:r>
          </a:p>
          <a:p>
            <a:pPr marL="0" indent="0">
              <a:buNone/>
            </a:pPr>
            <a:r>
              <a:rPr lang="en-US" sz="2700" i="1" dirty="0"/>
              <a:t>	</a:t>
            </a:r>
            <a:r>
              <a:rPr lang="en-US" sz="2700" i="1" dirty="0" err="1"/>
              <a:t>deltaT</a:t>
            </a:r>
            <a:r>
              <a:rPr lang="en-US" sz="2700" i="1" dirty="0"/>
              <a:t> = end – start;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84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/>
              <a:t>A couple small issues with using </a:t>
            </a:r>
            <a:r>
              <a:rPr lang="en-US" sz="2700" dirty="0" err="1"/>
              <a:t>deltaT</a:t>
            </a:r>
            <a:r>
              <a:rPr lang="en-US" sz="2700" dirty="0"/>
              <a:t> in games:</a:t>
            </a:r>
          </a:p>
          <a:p>
            <a:pPr marL="0" indent="0">
              <a:buNone/>
            </a:pPr>
            <a:endParaRPr lang="en-US" sz="2700" dirty="0"/>
          </a:p>
          <a:p>
            <a:pPr>
              <a:buFontTx/>
              <a:buChar char="-"/>
            </a:pPr>
            <a:r>
              <a:rPr lang="en-US" sz="2700" b="1" i="1" u="sng" dirty="0"/>
              <a:t>Small problem 1</a:t>
            </a:r>
            <a:r>
              <a:rPr lang="en-US" sz="2700" dirty="0"/>
              <a:t>: The code on previous slide is subject to ”jerky” performance if frame rate dips or spikes suddenly. You’ll get a few very slow or very fast frames.</a:t>
            </a:r>
          </a:p>
          <a:p>
            <a:pPr>
              <a:buFontTx/>
              <a:buChar char="-"/>
            </a:pPr>
            <a:r>
              <a:rPr lang="en-US" sz="2700" b="1" i="1" u="sng" dirty="0"/>
              <a:t>Solution</a:t>
            </a:r>
            <a:r>
              <a:rPr lang="en-US" sz="2700" dirty="0"/>
              <a:t>: Some engines will use a running average of the last ‘x’ frames to estimate </a:t>
            </a:r>
            <a:r>
              <a:rPr lang="en-US" sz="2700" dirty="0" err="1"/>
              <a:t>deltaT</a:t>
            </a:r>
            <a:r>
              <a:rPr lang="en-US" sz="2700" dirty="0"/>
              <a:t>. This smooths out the effects of any short sudden changes in frame rate.</a:t>
            </a:r>
          </a:p>
          <a:p>
            <a:pPr lvl="1">
              <a:buFontTx/>
              <a:buChar char="-"/>
            </a:pPr>
            <a:r>
              <a:rPr lang="en-US" sz="2300" dirty="0"/>
              <a:t>But also means your simulation is not “correct”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8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/>
              <a:t>A couple small issues with using </a:t>
            </a:r>
            <a:r>
              <a:rPr lang="en-US" sz="2700" dirty="0" err="1"/>
              <a:t>deltaT</a:t>
            </a:r>
            <a:r>
              <a:rPr lang="en-US" sz="2700" dirty="0"/>
              <a:t> in games:</a:t>
            </a:r>
          </a:p>
          <a:p>
            <a:pPr marL="0" indent="0">
              <a:buNone/>
            </a:pPr>
            <a:endParaRPr lang="en-US" sz="2700" dirty="0"/>
          </a:p>
          <a:p>
            <a:pPr>
              <a:buFontTx/>
              <a:buChar char="-"/>
            </a:pPr>
            <a:r>
              <a:rPr lang="en-US" sz="2700" b="1" i="1" u="sng" dirty="0"/>
              <a:t>Small problem 2</a:t>
            </a:r>
            <a:r>
              <a:rPr lang="en-US" sz="2700" dirty="0"/>
              <a:t>: </a:t>
            </a:r>
            <a:r>
              <a:rPr lang="en-US" sz="2700" dirty="0" err="1"/>
              <a:t>deltaT</a:t>
            </a:r>
            <a:r>
              <a:rPr lang="en-US" sz="2700" dirty="0"/>
              <a:t> will have a lot of small variation as the </a:t>
            </a:r>
            <a:r>
              <a:rPr lang="en-US" sz="2700" dirty="0" err="1"/>
              <a:t>cpu</a:t>
            </a:r>
            <a:r>
              <a:rPr lang="en-US" sz="2700" dirty="0"/>
              <a:t> has some fast and some slow frames and past times are being used to predict speed of this frame</a:t>
            </a:r>
          </a:p>
          <a:p>
            <a:pPr>
              <a:buFontTx/>
              <a:buChar char="-"/>
            </a:pPr>
            <a:r>
              <a:rPr lang="en-US" sz="2700" b="1" i="1" u="sng" dirty="0"/>
              <a:t>Solution</a:t>
            </a:r>
            <a:r>
              <a:rPr lang="en-US" sz="2700" dirty="0"/>
              <a:t>: </a:t>
            </a:r>
            <a:r>
              <a:rPr lang="en-US" sz="2700" b="1" dirty="0"/>
              <a:t>Frame governing</a:t>
            </a:r>
            <a:r>
              <a:rPr lang="en-US" sz="2700" dirty="0"/>
              <a:t> is a technique in which the engine specifically only lets the game loop execute at the desired framerate (e.g., once every 1/60 second)</a:t>
            </a:r>
          </a:p>
          <a:p>
            <a:pPr lvl="1">
              <a:buFontTx/>
              <a:buChar char="-"/>
            </a:pPr>
            <a:r>
              <a:rPr lang="en-US" sz="1900" dirty="0"/>
              <a:t>If previous frame ends early, just sit and wait for the next frame time</a:t>
            </a:r>
          </a:p>
          <a:p>
            <a:pPr lvl="1">
              <a:buFontTx/>
              <a:buChar char="-"/>
            </a:pPr>
            <a:r>
              <a:rPr lang="en-US" sz="1900" dirty="0"/>
              <a:t>If previous frame is late, skip a frame until you get to the next one.</a:t>
            </a:r>
          </a:p>
          <a:p>
            <a:pPr lvl="1">
              <a:buFontTx/>
              <a:buChar char="-"/>
            </a:pPr>
            <a:r>
              <a:rPr lang="en-US" sz="1900" dirty="0"/>
              <a:t>Some systems (particularly physics systems) work best when operating at a consistent frame rate.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91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final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700" b="1" i="1" u="sng" dirty="0"/>
              <a:t>Frame Buffering</a:t>
            </a:r>
            <a:r>
              <a:rPr lang="en-US" sz="2700" dirty="0"/>
              <a:t>: Earlier we talked about “swapping the buffers”. Drawing usually works by drawing to a back buffer (a second image) which is swapped all at once with the current frame.</a:t>
            </a:r>
          </a:p>
          <a:p>
            <a:pPr marL="0" indent="0">
              <a:buNone/>
            </a:pPr>
            <a:endParaRPr lang="en-US" sz="2700" dirty="0"/>
          </a:p>
          <a:p>
            <a:pPr>
              <a:buFontTx/>
              <a:buChar char="-"/>
            </a:pPr>
            <a:r>
              <a:rPr lang="en-US" sz="2700" b="1" i="1" u="sng" dirty="0"/>
              <a:t>Screen Tearing</a:t>
            </a:r>
            <a:r>
              <a:rPr lang="en-US" sz="2700" dirty="0"/>
              <a:t>: Occurs when the back buffer is not fully drawn when the swap occurs. Player sees part of old frame and part of new frame.</a:t>
            </a:r>
          </a:p>
          <a:p>
            <a:pPr lvl="1">
              <a:buFontTx/>
              <a:buChar char="-"/>
            </a:pPr>
            <a:r>
              <a:rPr lang="en-US" sz="2300" dirty="0"/>
              <a:t>Drawing wasn’t fast enough, the swap happening too early!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30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final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700" b="1" i="1" u="sng" dirty="0"/>
              <a:t>V-Sync</a:t>
            </a:r>
            <a:r>
              <a:rPr lang="en-US" sz="2700" dirty="0"/>
              <a:t>: A technology that throttles your game, not switching the back buffer until it is fully written too. If this causes you to miss a frame, then you wait for the next one.</a:t>
            </a:r>
          </a:p>
          <a:p>
            <a:pPr lvl="1">
              <a:buFontTx/>
              <a:buChar char="-"/>
            </a:pPr>
            <a:r>
              <a:rPr lang="en-US" sz="2300" dirty="0"/>
              <a:t>Solves screen tearing, but is a form of </a:t>
            </a:r>
            <a:r>
              <a:rPr lang="en-US" sz="2300" b="1" i="1" u="sng" dirty="0"/>
              <a:t>frame governing</a:t>
            </a:r>
            <a:r>
              <a:rPr lang="en-US" sz="2300" dirty="0"/>
              <a:t>. Can cause performance to drop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05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We now know a little bit about:</a:t>
            </a:r>
          </a:p>
          <a:p>
            <a:pPr lvl="1">
              <a:buFontTx/>
              <a:buChar char="-"/>
            </a:pPr>
            <a:r>
              <a:rPr lang="en-US" sz="2400" dirty="0"/>
              <a:t>Game loops, how they are structured, pros and cons</a:t>
            </a:r>
          </a:p>
          <a:p>
            <a:pPr lvl="1">
              <a:buFontTx/>
              <a:buChar char="-"/>
            </a:pPr>
            <a:r>
              <a:rPr lang="en-US" sz="2400" dirty="0"/>
              <a:t>Updating game objects to produce simulation</a:t>
            </a:r>
          </a:p>
          <a:p>
            <a:pPr lvl="2">
              <a:buFontTx/>
              <a:buChar char="-"/>
            </a:pPr>
            <a:r>
              <a:rPr lang="en-US" dirty="0"/>
              <a:t>You’re code will almost exclusively be doing this!!</a:t>
            </a:r>
          </a:p>
          <a:p>
            <a:pPr lvl="1">
              <a:buFontTx/>
              <a:buChar char="-"/>
            </a:pPr>
            <a:r>
              <a:rPr lang="en-US" sz="2400" dirty="0"/>
              <a:t>Drawing frames and some of the issues involved.</a:t>
            </a:r>
          </a:p>
          <a:p>
            <a:pPr lvl="2">
              <a:buFontTx/>
              <a:buChar char="-"/>
            </a:pPr>
            <a:r>
              <a:rPr lang="en-US" dirty="0"/>
              <a:t>A game engine (like Unity) will handle almost ALL of this for you (yay!)</a:t>
            </a:r>
          </a:p>
          <a:p>
            <a:pPr lvl="1">
              <a:buFontTx/>
              <a:buChar char="-"/>
            </a:pPr>
            <a:r>
              <a:rPr lang="en-US" sz="2400" dirty="0"/>
              <a:t>Dealing with time in games</a:t>
            </a:r>
          </a:p>
          <a:p>
            <a:pPr lvl="2">
              <a:buFontTx/>
              <a:buChar char="-"/>
            </a:pPr>
            <a:r>
              <a:rPr lang="en-US" dirty="0"/>
              <a:t>Lots of options and techniques. Choose what you prefer / need. Unity offers ways to use different options.</a:t>
            </a:r>
          </a:p>
          <a:p>
            <a:pPr lvl="1">
              <a:buFontTx/>
              <a:buChar char="-"/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57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Credit</a:t>
            </a:r>
            <a:r>
              <a:rPr lang="en-US" sz="1200" dirty="0"/>
              <a:t>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5" name="Picture 4" descr="Screen Shot 2014-02-18 at 10.2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3873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72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is a simple media library that allows drawing images to screen, and other simple graphics based tasks.</a:t>
            </a:r>
          </a:p>
          <a:p>
            <a:endParaRPr lang="en-US" dirty="0"/>
          </a:p>
          <a:p>
            <a:r>
              <a:rPr lang="en-US" dirty="0"/>
              <a:t>These slides serve as a quick introduction to the library</a:t>
            </a:r>
          </a:p>
          <a:p>
            <a:pPr lvl="1"/>
            <a:r>
              <a:rPr lang="en-US" dirty="0"/>
              <a:t>i.e., the SDL code that is provided in the starter pack for the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9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event-driven paradigm works great for a lot of systems</a:t>
            </a:r>
          </a:p>
          <a:p>
            <a:pPr lvl="1"/>
            <a:r>
              <a:rPr lang="en-US" dirty="0"/>
              <a:t>Web (we REALLY want this!)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Office apps</a:t>
            </a:r>
          </a:p>
          <a:p>
            <a:endParaRPr lang="en-US" dirty="0"/>
          </a:p>
          <a:p>
            <a:r>
              <a:rPr lang="en-US" dirty="0"/>
              <a:t>Well, yea…games use A LOT of event programming, but we’ll get there soon enough.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needs to be initialized</a:t>
            </a:r>
          </a:p>
          <a:p>
            <a:r>
              <a:rPr lang="en-US" sz="2400" kern="0" dirty="0"/>
              <a:t>Then, you can create a window and get a pointer to a renderer.</a:t>
            </a:r>
          </a:p>
          <a:p>
            <a:r>
              <a:rPr lang="en-US" sz="2400" kern="0" dirty="0"/>
              <a:t>The renderer object is like a canvas, you draw on it to make sprites appear on the screen.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65478-DC49-C248-9E2F-EE7FB98B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124200"/>
            <a:ext cx="8382000" cy="19300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has events. These events let you know when important things happen (A key goes down or up, or the window is closed).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73BD0-C172-F64B-8A4D-A2491B8B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14600"/>
            <a:ext cx="6477000" cy="3162300"/>
          </a:xfrm>
        </p:spPr>
      </p:pic>
    </p:spTree>
    <p:extLst>
      <p:ext uri="{BB962C8B-B14F-4D97-AF65-F5344CB8AC3E}">
        <p14:creationId xmlns:p14="http://schemas.microsoft.com/office/powerpoint/2010/main" val="3473323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This is how you load textures. You should only do this ONCE per Sprite. Do NOT do this every single frame.</a:t>
            </a:r>
          </a:p>
          <a:p>
            <a:r>
              <a:rPr lang="en-US" sz="2400" kern="0" dirty="0"/>
              <a:t>Second method shows creating a colored rectangle (no image)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80D909-AAFE-BE4F-BC45-D53CC329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667000"/>
            <a:ext cx="8382000" cy="2964069"/>
          </a:xfrm>
        </p:spPr>
      </p:pic>
    </p:spTree>
    <p:extLst>
      <p:ext uri="{BB962C8B-B14F-4D97-AF65-F5344CB8AC3E}">
        <p14:creationId xmlns:p14="http://schemas.microsoft.com/office/powerpoint/2010/main" val="1700560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Below is an example of drawing a texture to the renderer.</a:t>
            </a:r>
          </a:p>
          <a:p>
            <a:r>
              <a:rPr lang="en-US" sz="2400" kern="0" dirty="0" err="1"/>
              <a:t>Dstrect</a:t>
            </a:r>
            <a:r>
              <a:rPr lang="en-US" sz="2400" kern="0" dirty="0"/>
              <a:t> is where on the screen the image will be drawn.</a:t>
            </a:r>
          </a:p>
          <a:p>
            <a:endParaRPr lang="en-US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98A0D-CD25-484D-A1A6-31FF0F05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382000" cy="1733527"/>
          </a:xfrm>
        </p:spPr>
      </p:pic>
    </p:spTree>
    <p:extLst>
      <p:ext uri="{BB962C8B-B14F-4D97-AF65-F5344CB8AC3E}">
        <p14:creationId xmlns:p14="http://schemas.microsoft.com/office/powerpoint/2010/main" val="24301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Games 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876800"/>
          </a:xfrm>
        </p:spPr>
        <p:txBody>
          <a:bodyPr/>
          <a:lstStyle/>
          <a:p>
            <a:r>
              <a:rPr lang="en-US" dirty="0"/>
              <a:t>Event-Driven</a:t>
            </a:r>
          </a:p>
          <a:p>
            <a:pPr lvl="1"/>
            <a:r>
              <a:rPr lang="en-US" dirty="0"/>
              <a:t>Quest Completion</a:t>
            </a:r>
          </a:p>
          <a:p>
            <a:pPr lvl="1"/>
            <a:r>
              <a:rPr lang="en-US" dirty="0"/>
              <a:t>Updating UI</a:t>
            </a:r>
          </a:p>
          <a:p>
            <a:pPr lvl="1"/>
            <a:r>
              <a:rPr lang="en-US" dirty="0"/>
              <a:t>Syncing with Server</a:t>
            </a:r>
          </a:p>
          <a:p>
            <a:pPr lvl="1"/>
            <a:r>
              <a:rPr lang="en-US" dirty="0"/>
              <a:t>Loading / Initializing Levels</a:t>
            </a:r>
          </a:p>
          <a:p>
            <a:pPr lvl="1"/>
            <a:r>
              <a:rPr lang="en-US" dirty="0"/>
              <a:t>Completing Levels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sz="2400" i="1" dirty="0"/>
              <a:t>*Will look at these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2163"/>
            <a:ext cx="419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Game Loop</a:t>
            </a:r>
          </a:p>
          <a:p>
            <a:pPr lvl="1"/>
            <a:r>
              <a:rPr lang="en-US" kern="0" dirty="0"/>
              <a:t>User Input (usually)</a:t>
            </a:r>
          </a:p>
          <a:p>
            <a:pPr lvl="1"/>
            <a:r>
              <a:rPr lang="en-US" kern="0" dirty="0"/>
              <a:t>Physics / Gravity / Movement</a:t>
            </a:r>
          </a:p>
          <a:p>
            <a:pPr lvl="1"/>
            <a:r>
              <a:rPr lang="en-US" kern="0" dirty="0"/>
              <a:t>Anything happening in real time</a:t>
            </a:r>
          </a:p>
          <a:p>
            <a:pPr lvl="1"/>
            <a:r>
              <a:rPr lang="en-US" kern="0" dirty="0"/>
              <a:t>AI</a:t>
            </a:r>
          </a:p>
          <a:p>
            <a:pPr lvl="1"/>
            <a:r>
              <a:rPr lang="en-US" kern="0" dirty="0"/>
              <a:t>Etc.</a:t>
            </a:r>
          </a:p>
          <a:p>
            <a:pPr lvl="1"/>
            <a:r>
              <a:rPr lang="en-US" sz="2400" i="1" kern="0" dirty="0"/>
              <a:t>*Will look at this today</a:t>
            </a:r>
          </a:p>
        </p:txBody>
      </p:sp>
    </p:spTree>
    <p:extLst>
      <p:ext uri="{BB962C8B-B14F-4D97-AF65-F5344CB8AC3E}">
        <p14:creationId xmlns:p14="http://schemas.microsoft.com/office/powerpoint/2010/main" val="40197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Credit: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Picture 5" descr="Screen Shot 2014-02-18 at 10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38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600200" y="4419600"/>
            <a:ext cx="13716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943600" y="4419600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Draw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743200" y="1371600"/>
            <a:ext cx="3429000" cy="1447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Underlying Game State: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e.g.,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xPos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yPos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health, etc.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2286000" y="2819400"/>
            <a:ext cx="990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  <a:endCxn id="6" idx="0"/>
          </p:cNvCxnSpPr>
          <p:nvPr/>
        </p:nvCxnSpPr>
        <p:spPr bwMode="auto">
          <a:xfrm>
            <a:off x="5486400" y="2819400"/>
            <a:ext cx="1143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43200" y="34290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 correct data to variables to set internal state.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6950" y="3187103"/>
            <a:ext cx="154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internal state and draw game in correct way to reflect that state</a:t>
            </a:r>
          </a:p>
        </p:txBody>
      </p:sp>
    </p:spTree>
    <p:extLst>
      <p:ext uri="{BB962C8B-B14F-4D97-AF65-F5344CB8AC3E}">
        <p14:creationId xmlns:p14="http://schemas.microsoft.com/office/powerpoint/2010/main" val="15047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Player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player input is one set of variables that enter our equation to affect game state</a:t>
            </a:r>
          </a:p>
          <a:p>
            <a:r>
              <a:rPr lang="en-US" dirty="0"/>
              <a:t>Input is typically polled during game loop</a:t>
            </a:r>
          </a:p>
          <a:p>
            <a:pPr lvl="1"/>
            <a:r>
              <a:rPr lang="en-US" dirty="0"/>
              <a:t>What is the state of the controller?</a:t>
            </a:r>
          </a:p>
          <a:p>
            <a:pPr lvl="1"/>
            <a:r>
              <a:rPr lang="en-US" dirty="0"/>
              <a:t>If no change, do no actions</a:t>
            </a:r>
          </a:p>
          <a:p>
            <a:r>
              <a:rPr lang="en-US" dirty="0"/>
              <a:t>However, we can only read input once per game loop cycle</a:t>
            </a:r>
          </a:p>
          <a:p>
            <a:pPr lvl="1"/>
            <a:r>
              <a:rPr lang="en-US" b="1" dirty="0"/>
              <a:t>What problems can this cause? How would we deal with each of those issues?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1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Player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 presses usually have three events:</a:t>
            </a:r>
          </a:p>
          <a:p>
            <a:pPr lvl="1"/>
            <a:r>
              <a:rPr lang="en-US" dirty="0" err="1"/>
              <a:t>ButtonDown</a:t>
            </a:r>
            <a:endParaRPr lang="en-US" dirty="0"/>
          </a:p>
          <a:p>
            <a:pPr lvl="2"/>
            <a:r>
              <a:rPr lang="en-US" dirty="0"/>
              <a:t>If button not down last frame AND down this frame</a:t>
            </a:r>
          </a:p>
          <a:p>
            <a:pPr lvl="1"/>
            <a:r>
              <a:rPr lang="en-US" dirty="0" err="1"/>
              <a:t>ButtonHeld</a:t>
            </a:r>
            <a:endParaRPr lang="en-US" dirty="0"/>
          </a:p>
          <a:p>
            <a:pPr lvl="2"/>
            <a:r>
              <a:rPr lang="en-US" dirty="0"/>
              <a:t>If button down this frame</a:t>
            </a:r>
          </a:p>
          <a:p>
            <a:pPr lvl="1"/>
            <a:r>
              <a:rPr lang="en-US" dirty="0" err="1"/>
              <a:t>ButtonUp</a:t>
            </a:r>
            <a:endParaRPr lang="en-US" dirty="0"/>
          </a:p>
          <a:p>
            <a:pPr lvl="2"/>
            <a:r>
              <a:rPr lang="en-US" dirty="0"/>
              <a:t>Button down last frame AND up this frame</a:t>
            </a:r>
          </a:p>
          <a:p>
            <a:r>
              <a:rPr lang="en-US" b="1" dirty="0"/>
              <a:t>What problems can this cause? How would we deal with each of those issues?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17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Process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game state based on your input</a:t>
            </a:r>
          </a:p>
          <a:p>
            <a:endParaRPr lang="en-US" dirty="0"/>
          </a:p>
          <a:p>
            <a:r>
              <a:rPr lang="en-US" dirty="0"/>
              <a:t>However, don’t lock the controller to directly changing the state!</a:t>
            </a:r>
          </a:p>
          <a:p>
            <a:r>
              <a:rPr lang="en-US" dirty="0"/>
              <a:t>Place a buffer here – have it call a method which allows some flexibility in design later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, button press calls run()</a:t>
            </a:r>
          </a:p>
          <a:p>
            <a:pPr lvl="1"/>
            <a:r>
              <a:rPr lang="en-US" dirty="0"/>
              <a:t>Run() moves character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28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7183</TotalTime>
  <Words>1694</Words>
  <Application>Microsoft Macintosh PowerPoint</Application>
  <PresentationFormat>On-screen Show (4:3)</PresentationFormat>
  <Paragraphs>260</Paragraphs>
  <Slides>33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Times New Roman</vt:lpstr>
      <vt:lpstr>Wingdings</vt:lpstr>
      <vt:lpstr>Blank Presentation</vt:lpstr>
      <vt:lpstr>Game Architecture</vt:lpstr>
      <vt:lpstr>Event-Driven Programming</vt:lpstr>
      <vt:lpstr>Event-Driven Programming</vt:lpstr>
      <vt:lpstr>Things Games Use…</vt:lpstr>
      <vt:lpstr>The Game Loop</vt:lpstr>
      <vt:lpstr>Remember!</vt:lpstr>
      <vt:lpstr>Step 1. Player Input</vt:lpstr>
      <vt:lpstr>Step 1. Player Input</vt:lpstr>
      <vt:lpstr>Step 2. Process actions</vt:lpstr>
      <vt:lpstr>Step 3. Process NPCs</vt:lpstr>
      <vt:lpstr>Step 3. Process NPCs</vt:lpstr>
      <vt:lpstr>Step 4. World Processing</vt:lpstr>
      <vt:lpstr>Drawing</vt:lpstr>
      <vt:lpstr>Game Loop Structure</vt:lpstr>
      <vt:lpstr>Game Loop Structure</vt:lpstr>
      <vt:lpstr>Framework Engines</vt:lpstr>
      <vt:lpstr>Framework Engines</vt:lpstr>
      <vt:lpstr>Framework Engines</vt:lpstr>
      <vt:lpstr>Dealing with time</vt:lpstr>
      <vt:lpstr>Dealing with time</vt:lpstr>
      <vt:lpstr>Dealing with time</vt:lpstr>
      <vt:lpstr>Dealing with time</vt:lpstr>
      <vt:lpstr>Dealing with time</vt:lpstr>
      <vt:lpstr>Two final definitions</vt:lpstr>
      <vt:lpstr>Two final definitions</vt:lpstr>
      <vt:lpstr>Conclusion</vt:lpstr>
      <vt:lpstr>Architecture Big Picture</vt:lpstr>
      <vt:lpstr>SDL2</vt:lpstr>
      <vt:lpstr>SDL2</vt:lpstr>
      <vt:lpstr>SDL2</vt:lpstr>
      <vt:lpstr>SDL2</vt:lpstr>
      <vt:lpstr>SDL2</vt:lpstr>
      <vt:lpstr>SDL2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964</cp:revision>
  <cp:lastPrinted>2014-01-29T00:37:43Z</cp:lastPrinted>
  <dcterms:created xsi:type="dcterms:W3CDTF">2010-02-08T00:29:22Z</dcterms:created>
  <dcterms:modified xsi:type="dcterms:W3CDTF">2020-09-24T14:23:39Z</dcterms:modified>
</cp:coreProperties>
</file>