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07" r:id="rId16"/>
    <p:sldId id="299" r:id="rId17"/>
    <p:sldId id="302" r:id="rId18"/>
    <p:sldId id="300" r:id="rId19"/>
    <p:sldId id="303" r:id="rId20"/>
    <p:sldId id="301" r:id="rId21"/>
    <p:sldId id="305" r:id="rId22"/>
    <p:sldId id="306" r:id="rId23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9"/>
    <p:restoredTop sz="94621"/>
  </p:normalViewPr>
  <p:slideViewPr>
    <p:cSldViewPr>
      <p:cViewPr varScale="1">
        <p:scale>
          <a:sx n="163" d="100"/>
          <a:sy n="163" d="100"/>
        </p:scale>
        <p:origin x="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iouniverse.com/images/maps/nes/smb3/1-5.png" TargetMode="External"/><Relationship Id="rId2" Type="http://schemas.openxmlformats.org/officeDocument/2006/relationships/hyperlink" Target="http://www.mariouniverse.com/images/maps/nes/smb3/1-1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tqe9x4s7L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Level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Credit: Several slides from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Focus on Player 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schools of thought here:</a:t>
            </a:r>
          </a:p>
          <a:p>
            <a:pPr lvl="1"/>
            <a:r>
              <a:rPr lang="en-US" dirty="0"/>
              <a:t>Start very small and build up</a:t>
            </a:r>
          </a:p>
          <a:p>
            <a:pPr lvl="1"/>
            <a:r>
              <a:rPr lang="en-US" dirty="0"/>
              <a:t>Give everything and let the user get a taste of what’s coming</a:t>
            </a:r>
          </a:p>
          <a:p>
            <a:r>
              <a:rPr lang="en-US" dirty="0"/>
              <a:t>“Finish the first level last.” – John Romero, creator of Doom</a:t>
            </a:r>
          </a:p>
          <a:p>
            <a:r>
              <a:rPr lang="en-US" dirty="0"/>
              <a:t>Another option: put a lot of content in the tutorial level to encourage replay with different ideas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38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introduce new mechanics one at a time?</a:t>
            </a:r>
          </a:p>
          <a:p>
            <a:pPr lvl="1"/>
            <a:r>
              <a:rPr lang="en-US" dirty="0"/>
              <a:t>Gated by new PCs (Thomas Was Alone)</a:t>
            </a:r>
          </a:p>
          <a:p>
            <a:pPr lvl="1"/>
            <a:r>
              <a:rPr lang="en-US" dirty="0"/>
              <a:t>Item pickups (Metroid, </a:t>
            </a:r>
            <a:r>
              <a:rPr lang="en-US" dirty="0" err="1"/>
              <a:t>Castlevania</a:t>
            </a:r>
            <a:r>
              <a:rPr lang="en-US" dirty="0"/>
              <a:t>: SOTN)</a:t>
            </a:r>
          </a:p>
          <a:p>
            <a:pPr lvl="1"/>
            <a:r>
              <a:rPr lang="en-US" dirty="0"/>
              <a:t>Leveling (many RPGs)</a:t>
            </a:r>
          </a:p>
          <a:p>
            <a:r>
              <a:rPr lang="en-US" dirty="0"/>
              <a:t>Often treated as a form of training</a:t>
            </a:r>
          </a:p>
          <a:p>
            <a:pPr lvl="1"/>
            <a:r>
              <a:rPr lang="en-US" dirty="0"/>
              <a:t>“Master this thing and then you can have another thing”</a:t>
            </a:r>
          </a:p>
          <a:p>
            <a:r>
              <a:rPr lang="en-US" dirty="0"/>
              <a:t>Bad end to this: grinding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91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5" name="Picture 4" descr="Screen Shot 2015-03-01 at 4.4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17346"/>
            <a:ext cx="8915400" cy="494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9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Challenging activity that requires some skill</a:t>
            </a:r>
          </a:p>
          <a:p>
            <a:pPr lvl="1"/>
            <a:r>
              <a:rPr lang="en-US" dirty="0"/>
              <a:t>Physical, mental, or social skill</a:t>
            </a:r>
          </a:p>
          <a:p>
            <a:pPr lvl="1"/>
            <a:r>
              <a:rPr lang="en-US" dirty="0"/>
              <a:t>Without skill =&gt; Cannot do it</a:t>
            </a:r>
          </a:p>
          <a:p>
            <a:r>
              <a:rPr lang="en-US" dirty="0"/>
              <a:t>Goals and Feedback</a:t>
            </a:r>
          </a:p>
          <a:p>
            <a:pPr lvl="1"/>
            <a:r>
              <a:rPr lang="en-US" dirty="0"/>
              <a:t>Player has to know what they are working toward</a:t>
            </a:r>
          </a:p>
          <a:p>
            <a:pPr lvl="1"/>
            <a:r>
              <a:rPr lang="en-US" dirty="0"/>
              <a:t>Constant feedback as to whether the goal is being approached</a:t>
            </a:r>
          </a:p>
          <a:p>
            <a:pPr lvl="1"/>
            <a:r>
              <a:rPr lang="en-US" dirty="0"/>
              <a:t>Have to know if success or failure is achieved (clear win/fail state)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22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Tutorial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learning objective</a:t>
            </a:r>
          </a:p>
          <a:p>
            <a:pPr lvl="1"/>
            <a:r>
              <a:rPr lang="en-US" dirty="0"/>
              <a:t>What should the player learn?</a:t>
            </a:r>
          </a:p>
          <a:p>
            <a:pPr lvl="1"/>
            <a:r>
              <a:rPr lang="en-US" dirty="0"/>
              <a:t>Not necessarily the same as beating the level</a:t>
            </a:r>
          </a:p>
          <a:p>
            <a:r>
              <a:rPr lang="en-US" dirty="0"/>
              <a:t>Identify player assumptions</a:t>
            </a:r>
          </a:p>
          <a:p>
            <a:pPr lvl="1"/>
            <a:r>
              <a:rPr lang="en-US" dirty="0"/>
              <a:t>What should the player know how to do now with the mechanics?</a:t>
            </a:r>
          </a:p>
          <a:p>
            <a:pPr lvl="1"/>
            <a:r>
              <a:rPr lang="en-US" dirty="0"/>
              <a:t>How much skill should the player have?</a:t>
            </a:r>
          </a:p>
          <a:p>
            <a:r>
              <a:rPr lang="en-US" dirty="0"/>
              <a:t>Storyboard the progress</a:t>
            </a:r>
          </a:p>
          <a:p>
            <a:r>
              <a:rPr lang="en-US" dirty="0"/>
              <a:t>Note: Puzzle design is the inverse of this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27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Metroid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Metroid (SNES) is a genius work of game design</a:t>
            </a:r>
          </a:p>
          <a:p>
            <a:pPr lvl="1"/>
            <a:r>
              <a:rPr lang="en-US" dirty="0"/>
              <a:t>All tutorial / learning is done synchronously with normal gameplay</a:t>
            </a:r>
          </a:p>
          <a:p>
            <a:endParaRPr lang="en-US" dirty="0"/>
          </a:p>
          <a:p>
            <a:r>
              <a:rPr lang="en-US" dirty="0"/>
              <a:t>Let’s check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0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Focus on Game Geography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Games are all about “meaningful choice”</a:t>
            </a:r>
          </a:p>
          <a:p>
            <a:r>
              <a:rPr lang="en-US" dirty="0"/>
              <a:t>Players need to be able to “own” their </a:t>
            </a:r>
            <a:r>
              <a:rPr lang="en-US" dirty="0" err="1"/>
              <a:t>playthrough</a:t>
            </a:r>
            <a:r>
              <a:rPr lang="en-US" dirty="0"/>
              <a:t> of the game</a:t>
            </a:r>
          </a:p>
          <a:p>
            <a:r>
              <a:rPr lang="en-US" dirty="0"/>
              <a:t>Choosing a new weapon that +1 better than something with power of 530 already isn’t choice</a:t>
            </a:r>
          </a:p>
          <a:p>
            <a:r>
              <a:rPr lang="en-US" dirty="0"/>
              <a:t>Choosing to “go high” or “go low” in a level IS choice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12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Paralysis – Risk and Reward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" name="Picture 4" descr="Screen Shot 2015-03-01 at 4.5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2143"/>
            <a:ext cx="8284710" cy="48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2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 the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individual challenges </a:t>
            </a:r>
          </a:p>
          <a:p>
            <a:pPr lvl="1"/>
            <a:r>
              <a:rPr lang="en-US" dirty="0"/>
              <a:t>Maybe not quite “set pieces”, but similar</a:t>
            </a:r>
          </a:p>
          <a:p>
            <a:pPr lvl="1"/>
            <a:r>
              <a:rPr lang="en-US" dirty="0"/>
              <a:t>Choose a single obstacle or mechanic or NPC</a:t>
            </a:r>
          </a:p>
          <a:p>
            <a:r>
              <a:rPr lang="en-US" dirty="0"/>
              <a:t>Figure out where in the level this might occur</a:t>
            </a:r>
          </a:p>
          <a:p>
            <a:pPr lvl="1"/>
            <a:r>
              <a:rPr lang="en-US" dirty="0"/>
              <a:t>This could be a single frame in a storyboard</a:t>
            </a:r>
          </a:p>
          <a:p>
            <a:r>
              <a:rPr lang="en-US" dirty="0"/>
              <a:t>Combine pieces to make a full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707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Mario Bros.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1-1</a:t>
            </a:r>
          </a:p>
          <a:p>
            <a:pPr lvl="1"/>
            <a:r>
              <a:rPr lang="en-US" dirty="0">
                <a:hlinkClick r:id="rId2"/>
              </a:rPr>
              <a:t>http://www.mariouniverse.com/images/maps/nes/smb3/1-1.png</a:t>
            </a:r>
            <a:endParaRPr lang="en-US" dirty="0"/>
          </a:p>
          <a:p>
            <a:r>
              <a:rPr lang="en-US" dirty="0"/>
              <a:t>Level 1-5</a:t>
            </a:r>
          </a:p>
          <a:p>
            <a:pPr lvl="1"/>
            <a:r>
              <a:rPr lang="en-US" dirty="0">
                <a:hlinkClick r:id="rId3"/>
              </a:rPr>
              <a:t>http://www.mariouniverse.com/images/maps/nes/smb3/1-5.png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80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design a level?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understand the player’s capabilities</a:t>
            </a:r>
          </a:p>
          <a:p>
            <a:pPr lvl="1"/>
            <a:r>
              <a:rPr lang="en-US" dirty="0"/>
              <a:t>Mechanics / actions available to player</a:t>
            </a:r>
          </a:p>
          <a:p>
            <a:pPr lvl="1"/>
            <a:r>
              <a:rPr lang="en-US" dirty="0"/>
              <a:t>Assumption of player skill level</a:t>
            </a:r>
          </a:p>
          <a:p>
            <a:r>
              <a:rPr lang="en-US" dirty="0"/>
              <a:t>You are laying out the game geography</a:t>
            </a:r>
          </a:p>
          <a:p>
            <a:pPr lvl="1"/>
            <a:r>
              <a:rPr lang="en-US" dirty="0"/>
              <a:t>Location and interaction of challenges</a:t>
            </a:r>
          </a:p>
          <a:p>
            <a:pPr lvl="1"/>
            <a:r>
              <a:rPr lang="en-US" dirty="0"/>
              <a:t>Dynamic features (NPCs)</a:t>
            </a:r>
          </a:p>
          <a:p>
            <a:r>
              <a:rPr lang="en-US" dirty="0"/>
              <a:t>You are also determining player progression</a:t>
            </a:r>
          </a:p>
          <a:p>
            <a:pPr lvl="1"/>
            <a:r>
              <a:rPr lang="en-US" dirty="0"/>
              <a:t>How does the player progress through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213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 Hangar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was this level interesting?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478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Hanger - Doom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5" name="Picture 4" descr="E1M1_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87063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1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Hanger - Doom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5" name="Picture 4" descr="mmg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32853"/>
            <a:ext cx="7848600" cy="48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8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each of these…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Focus on the player’s capabilities</a:t>
            </a:r>
          </a:p>
          <a:p>
            <a:pPr lvl="1"/>
            <a:r>
              <a:rPr lang="en-US" dirty="0"/>
              <a:t>That’s when we train the player to understand the game’s systems and improve their own skills</a:t>
            </a:r>
          </a:p>
          <a:p>
            <a:r>
              <a:rPr lang="en-US" dirty="0"/>
              <a:t>2. Focus on player progression</a:t>
            </a:r>
          </a:p>
          <a:p>
            <a:pPr lvl="1"/>
            <a:r>
              <a:rPr lang="en-US" dirty="0"/>
              <a:t>That’s when we focus on storytelling (or the experience overall)</a:t>
            </a:r>
          </a:p>
          <a:p>
            <a:r>
              <a:rPr lang="en-US" dirty="0"/>
              <a:t>3. Focus on game geography</a:t>
            </a:r>
          </a:p>
          <a:p>
            <a:pPr lvl="1"/>
            <a:r>
              <a:rPr lang="en-US" dirty="0"/>
              <a:t>That’s when we come up with the actual layout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9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Teaching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player coming into your game falls into one of these categories:</a:t>
            </a:r>
          </a:p>
          <a:p>
            <a:pPr lvl="1"/>
            <a:r>
              <a:rPr lang="en-US" dirty="0"/>
              <a:t>Has no idea how to play the game or any game of this type (complete novice)</a:t>
            </a:r>
          </a:p>
          <a:p>
            <a:pPr lvl="1"/>
            <a:r>
              <a:rPr lang="en-US" dirty="0"/>
              <a:t>Has never played your specific game, but knows the conventions of the genre (some knowledge)</a:t>
            </a:r>
          </a:p>
          <a:p>
            <a:pPr lvl="1"/>
            <a:r>
              <a:rPr lang="en-US" dirty="0"/>
              <a:t>Has played similar games or prequels (domain knowledge)</a:t>
            </a:r>
          </a:p>
          <a:p>
            <a:pPr lvl="1"/>
            <a:r>
              <a:rPr lang="en-US" dirty="0"/>
              <a:t>Has played this specific game before (expert)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512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Teaching the Game - Novice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who has never played your game, nor any other game in the genre</a:t>
            </a:r>
          </a:p>
          <a:p>
            <a:r>
              <a:rPr lang="en-US" dirty="0"/>
              <a:t>Well, they could read the manual…</a:t>
            </a:r>
          </a:p>
          <a:p>
            <a:pPr lvl="1"/>
            <a:r>
              <a:rPr lang="en-US" dirty="0"/>
              <a:t>Yeah, no.  That’s the best way to turn off a player</a:t>
            </a:r>
          </a:p>
          <a:p>
            <a:pPr lvl="1"/>
            <a:r>
              <a:rPr lang="en-US" dirty="0"/>
              <a:t>(Back in the day, manuals mattered… but not really to learn how to play…)</a:t>
            </a:r>
          </a:p>
          <a:p>
            <a:r>
              <a:rPr lang="en-US" dirty="0"/>
              <a:t>Let’s make some tutorial levels!</a:t>
            </a:r>
          </a:p>
          <a:p>
            <a:pPr lvl="1"/>
            <a:r>
              <a:rPr lang="en-US" dirty="0"/>
              <a:t>Start playing immediately</a:t>
            </a:r>
          </a:p>
          <a:p>
            <a:pPr lvl="1"/>
            <a:r>
              <a:rPr lang="en-US" dirty="0"/>
              <a:t>AND learn while doing it!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23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Tutorial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your design doc</a:t>
            </a:r>
          </a:p>
          <a:p>
            <a:pPr lvl="1"/>
            <a:r>
              <a:rPr lang="en-US" dirty="0"/>
              <a:t>Remove everything except the simplest core mechanic</a:t>
            </a:r>
          </a:p>
          <a:p>
            <a:pPr lvl="1"/>
            <a:r>
              <a:rPr lang="en-US" dirty="0"/>
              <a:t>Disable numerous actions and interactions</a:t>
            </a:r>
          </a:p>
          <a:p>
            <a:pPr lvl="1"/>
            <a:r>
              <a:rPr lang="en-US" dirty="0"/>
              <a:t>“Dumb down” your game</a:t>
            </a:r>
          </a:p>
          <a:p>
            <a:r>
              <a:rPr lang="en-US" dirty="0"/>
              <a:t>Add mechanics back in one at a time</a:t>
            </a:r>
          </a:p>
          <a:p>
            <a:r>
              <a:rPr lang="en-US" dirty="0"/>
              <a:t>You don’t HAVE to add a new mechanic for EACH level</a:t>
            </a:r>
          </a:p>
          <a:p>
            <a:pPr lvl="1"/>
            <a:r>
              <a:rPr lang="en-US" dirty="0"/>
              <a:t>Some take time.  This can affect your layouts.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19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Thomas Was Alone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first levels of Thomas Was Alone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https://www.youtube.com/watch?v=Qtqe9x4s7LA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86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Mario Bros.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first level of SMB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08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TWA vs. SMB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these two games compare with how they teach the mechanics to the player?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1172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7105</TotalTime>
  <Words>872</Words>
  <Application>Microsoft Macintosh PowerPoint</Application>
  <PresentationFormat>On-screen Show (4:3)</PresentationFormat>
  <Paragraphs>132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ＭＳ Ｐゴシック</vt:lpstr>
      <vt:lpstr>Arial</vt:lpstr>
      <vt:lpstr>Calibri</vt:lpstr>
      <vt:lpstr>Blank Presentation</vt:lpstr>
      <vt:lpstr>Level Design</vt:lpstr>
      <vt:lpstr>What does it mean to design a level?</vt:lpstr>
      <vt:lpstr>focus on each of these…</vt:lpstr>
      <vt:lpstr>1. Teaching the Game</vt:lpstr>
      <vt:lpstr>1. Teaching the Game - Novice</vt:lpstr>
      <vt:lpstr>The Tutorial Level</vt:lpstr>
      <vt:lpstr>Thomas Was Alone</vt:lpstr>
      <vt:lpstr>Super Mario Bros. 2</vt:lpstr>
      <vt:lpstr>TWA vs. SMB 2</vt:lpstr>
      <vt:lpstr>2. Focus on Player Progression</vt:lpstr>
      <vt:lpstr>Upgrading Mechanics</vt:lpstr>
      <vt:lpstr>Training and Flow</vt:lpstr>
      <vt:lpstr>Enabling Flow</vt:lpstr>
      <vt:lpstr>Designing a Tutorial Level</vt:lpstr>
      <vt:lpstr>Super Metroid</vt:lpstr>
      <vt:lpstr>3. Focus on Game Geography</vt:lpstr>
      <vt:lpstr>Analysis Paralysis – Risk and Reward</vt:lpstr>
      <vt:lpstr>Build up the Level</vt:lpstr>
      <vt:lpstr>Super Mario Bros. 3</vt:lpstr>
      <vt:lpstr>Doom Hangar</vt:lpstr>
      <vt:lpstr>The Hanger - Doom</vt:lpstr>
      <vt:lpstr>The Hanger - Doom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946</cp:revision>
  <cp:lastPrinted>2014-01-29T00:37:43Z</cp:lastPrinted>
  <dcterms:created xsi:type="dcterms:W3CDTF">2010-02-08T00:29:22Z</dcterms:created>
  <dcterms:modified xsi:type="dcterms:W3CDTF">2020-02-17T14:52:35Z</dcterms:modified>
</cp:coreProperties>
</file>