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56" r:id="rId3"/>
    <p:sldId id="257" r:id="rId4"/>
    <p:sldId id="258" r:id="rId5"/>
    <p:sldId id="259" r:id="rId6"/>
    <p:sldId id="260" r:id="rId7"/>
    <p:sldId id="261" r:id="rId8"/>
    <p:sldId id="265" r:id="rId9"/>
    <p:sldId id="266" r:id="rId10"/>
    <p:sldId id="267" r:id="rId11"/>
    <p:sldId id="268" r:id="rId12"/>
    <p:sldId id="269" r:id="rId13"/>
    <p:sldId id="270" r:id="rId14"/>
    <p:sldId id="262" r:id="rId15"/>
    <p:sldId id="263" r:id="rId16"/>
    <p:sldId id="271" r:id="rId17"/>
    <p:sldId id="264" r:id="rId18"/>
    <p:sldId id="273" r:id="rId19"/>
    <p:sldId id="272" r:id="rId20"/>
    <p:sldId id="274" r:id="rId21"/>
  </p:sldIdLst>
  <p:sldSz cx="9144000" cy="6858000" type="screen4x3"/>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0"/>
    <p:restoredTop sz="94618"/>
  </p:normalViewPr>
  <p:slideViewPr>
    <p:cSldViewPr snapToGrid="0">
      <p:cViewPr varScale="1">
        <p:scale>
          <a:sx n="93" d="100"/>
          <a:sy n="93" d="100"/>
        </p:scale>
        <p:origin x="14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87"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8"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9"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90" name="PlaceHolder 5"/>
          <p:cNvSpPr>
            <a:spLocks noGrp="1"/>
          </p:cNvSpPr>
          <p:nvPr>
            <p:ph type="sldNum"/>
          </p:nvPr>
        </p:nvSpPr>
        <p:spPr>
          <a:xfrm>
            <a:off x="4399200" y="9555480"/>
            <a:ext cx="3372840" cy="502560"/>
          </a:xfrm>
          <a:prstGeom prst="rect">
            <a:avLst/>
          </a:prstGeom>
        </p:spPr>
        <p:txBody>
          <a:bodyPr lIns="0" tIns="0" rIns="0" bIns="0" anchor="b"/>
          <a:lstStyle/>
          <a:p>
            <a:pPr algn="r"/>
            <a:fld id="{6ED9AE00-015D-4743-A4E5-1EEE9E2F0C6D}"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022640" y="8915400"/>
            <a:ext cx="3076200" cy="469440"/>
          </a:xfrm>
          <a:prstGeom prst="rect">
            <a:avLst/>
          </a:prstGeom>
        </p:spPr>
        <p:txBody>
          <a:bodyPr lIns="94320" tIns="47160" rIns="94320" bIns="47160" anchor="b"/>
          <a:lstStyle/>
          <a:p>
            <a:pPr algn="r">
              <a:lnSpc>
                <a:spcPct val="100000"/>
              </a:lnSpc>
            </a:pPr>
            <a:fld id="{AAEE5706-95CB-4F2E-9F7E-47B3633A05EE}" type="slidenum">
              <a:rPr lang="en-US" sz="1200">
                <a:latin typeface="Times New Roman"/>
              </a:rPr>
              <a:t>1</a:t>
            </a:fld>
            <a:endParaRPr/>
          </a:p>
        </p:txBody>
      </p:sp>
      <p:sp>
        <p:nvSpPr>
          <p:cNvPr id="118" name="PlaceHolder 2"/>
          <p:cNvSpPr>
            <a:spLocks noGrp="1"/>
          </p:cNvSpPr>
          <p:nvPr>
            <p:ph type="body"/>
          </p:nvPr>
        </p:nvSpPr>
        <p:spPr>
          <a:xfrm>
            <a:off x="946080" y="4457880"/>
            <a:ext cx="5206680" cy="4223880"/>
          </a:xfrm>
          <a:prstGeom prst="rect">
            <a:avLst/>
          </a:prstGeom>
        </p:spPr>
        <p:txBody>
          <a:bodyPr lIns="94320" tIns="47160" rIns="94320" bIns="4716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8275" y="1173163"/>
            <a:ext cx="4222750" cy="3167062"/>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ED9AE00-015D-4743-A4E5-1EEE9E2F0C6D}" type="slidenum">
              <a:rPr lang="en-US" sz="1400" smtClean="0">
                <a:latin typeface="Times New Roman"/>
              </a:rPr>
              <a:t>12</a:t>
            </a:fld>
            <a:endParaRPr lang="en-US"/>
          </a:p>
        </p:txBody>
      </p:sp>
    </p:spTree>
    <p:extLst>
      <p:ext uri="{BB962C8B-B14F-4D97-AF65-F5344CB8AC3E}">
        <p14:creationId xmlns:p14="http://schemas.microsoft.com/office/powerpoint/2010/main" val="126555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33" name="PlaceHolder 2"/>
          <p:cNvSpPr>
            <a:spLocks noGrp="1"/>
          </p:cNvSpPr>
          <p:nvPr>
            <p:ph type="body"/>
          </p:nvPr>
        </p:nvSpPr>
        <p:spPr>
          <a:xfrm>
            <a:off x="380880" y="1143000"/>
            <a:ext cx="8381520" cy="2362320"/>
          </a:xfrm>
          <a:prstGeom prst="rect">
            <a:avLst/>
          </a:prstGeom>
        </p:spPr>
        <p:txBody>
          <a:bodyPr lIns="0" tIns="0" rIns="0" bIns="0"/>
          <a:lstStyle/>
          <a:p>
            <a:endParaRPr/>
          </a:p>
        </p:txBody>
      </p:sp>
      <p:sp>
        <p:nvSpPr>
          <p:cNvPr id="34" name="PlaceHolder 3"/>
          <p:cNvSpPr>
            <a:spLocks noGrp="1"/>
          </p:cNvSpPr>
          <p:nvPr>
            <p:ph type="body"/>
          </p:nvPr>
        </p:nvSpPr>
        <p:spPr>
          <a:xfrm>
            <a:off x="380880" y="3729960"/>
            <a:ext cx="8381520" cy="23623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36"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37"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38" name="PlaceHolder 4"/>
          <p:cNvSpPr>
            <a:spLocks noGrp="1"/>
          </p:cNvSpPr>
          <p:nvPr>
            <p:ph type="body"/>
          </p:nvPr>
        </p:nvSpPr>
        <p:spPr>
          <a:xfrm>
            <a:off x="4675680" y="3729960"/>
            <a:ext cx="4089960" cy="2362320"/>
          </a:xfrm>
          <a:prstGeom prst="rect">
            <a:avLst/>
          </a:prstGeom>
        </p:spPr>
        <p:txBody>
          <a:bodyPr lIns="0" tIns="0" rIns="0" bIns="0"/>
          <a:lstStyle/>
          <a:p>
            <a:endParaRPr/>
          </a:p>
        </p:txBody>
      </p:sp>
      <p:sp>
        <p:nvSpPr>
          <p:cNvPr id="39" name="PlaceHolder 5"/>
          <p:cNvSpPr>
            <a:spLocks noGrp="1"/>
          </p:cNvSpPr>
          <p:nvPr>
            <p:ph type="body"/>
          </p:nvPr>
        </p:nvSpPr>
        <p:spPr>
          <a:xfrm>
            <a:off x="380880" y="3729960"/>
            <a:ext cx="4089960" cy="23623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41" name="PlaceHolder 2"/>
          <p:cNvSpPr>
            <a:spLocks noGrp="1"/>
          </p:cNvSpPr>
          <p:nvPr>
            <p:ph type="body"/>
          </p:nvPr>
        </p:nvSpPr>
        <p:spPr>
          <a:xfrm>
            <a:off x="380880" y="1143000"/>
            <a:ext cx="8381520" cy="4952520"/>
          </a:xfrm>
          <a:prstGeom prst="rect">
            <a:avLst/>
          </a:prstGeom>
        </p:spPr>
        <p:txBody>
          <a:bodyPr lIns="0" tIns="0" rIns="0" bIns="0"/>
          <a:lstStyle/>
          <a:p>
            <a:endParaRPr/>
          </a:p>
        </p:txBody>
      </p:sp>
      <p:sp>
        <p:nvSpPr>
          <p:cNvPr id="42" name="PlaceHolder 3"/>
          <p:cNvSpPr>
            <a:spLocks noGrp="1"/>
          </p:cNvSpPr>
          <p:nvPr>
            <p:ph type="body"/>
          </p:nvPr>
        </p:nvSpPr>
        <p:spPr>
          <a:xfrm>
            <a:off x="380880" y="1143000"/>
            <a:ext cx="8381520" cy="4952520"/>
          </a:xfrm>
          <a:prstGeom prst="rect">
            <a:avLst/>
          </a:prstGeom>
        </p:spPr>
        <p:txBody>
          <a:bodyPr lIns="0" tIns="0" rIns="0" bIns="0"/>
          <a:lstStyle/>
          <a:p>
            <a:endParaRPr/>
          </a:p>
        </p:txBody>
      </p:sp>
      <p:pic>
        <p:nvPicPr>
          <p:cNvPr id="43" name="Picture 42"/>
          <p:cNvPicPr/>
          <p:nvPr/>
        </p:nvPicPr>
        <p:blipFill>
          <a:blip r:embed="rId2"/>
          <a:stretch>
            <a:fillRect/>
          </a:stretch>
        </p:blipFill>
        <p:spPr>
          <a:xfrm>
            <a:off x="1468080" y="1142640"/>
            <a:ext cx="6207120" cy="4952520"/>
          </a:xfrm>
          <a:prstGeom prst="rect">
            <a:avLst/>
          </a:prstGeom>
          <a:ln>
            <a:noFill/>
          </a:ln>
        </p:spPr>
      </p:pic>
      <p:pic>
        <p:nvPicPr>
          <p:cNvPr id="44" name="Picture 43"/>
          <p:cNvPicPr/>
          <p:nvPr/>
        </p:nvPicPr>
        <p:blipFill>
          <a:blip r:embed="rId2"/>
          <a:stretch>
            <a:fillRect/>
          </a:stretch>
        </p:blipFill>
        <p:spPr>
          <a:xfrm>
            <a:off x="1468080" y="1142640"/>
            <a:ext cx="6207120" cy="49525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53" name="PlaceHolder 2"/>
          <p:cNvSpPr>
            <a:spLocks noGrp="1"/>
          </p:cNvSpPr>
          <p:nvPr>
            <p:ph type="subTitle"/>
          </p:nvPr>
        </p:nvSpPr>
        <p:spPr>
          <a:xfrm>
            <a:off x="380880" y="1143000"/>
            <a:ext cx="8381520" cy="49528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55" name="PlaceHolder 2"/>
          <p:cNvSpPr>
            <a:spLocks noGrp="1"/>
          </p:cNvSpPr>
          <p:nvPr>
            <p:ph type="body"/>
          </p:nvPr>
        </p:nvSpPr>
        <p:spPr>
          <a:xfrm>
            <a:off x="380880" y="1143000"/>
            <a:ext cx="8381520" cy="49525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57" name="PlaceHolder 2"/>
          <p:cNvSpPr>
            <a:spLocks noGrp="1"/>
          </p:cNvSpPr>
          <p:nvPr>
            <p:ph type="body"/>
          </p:nvPr>
        </p:nvSpPr>
        <p:spPr>
          <a:xfrm>
            <a:off x="380880" y="1143000"/>
            <a:ext cx="4089960" cy="4952520"/>
          </a:xfrm>
          <a:prstGeom prst="rect">
            <a:avLst/>
          </a:prstGeom>
        </p:spPr>
        <p:txBody>
          <a:bodyPr lIns="0" tIns="0" rIns="0" bIns="0"/>
          <a:lstStyle/>
          <a:p>
            <a:endParaRPr/>
          </a:p>
        </p:txBody>
      </p:sp>
      <p:sp>
        <p:nvSpPr>
          <p:cNvPr id="58" name="PlaceHolder 3"/>
          <p:cNvSpPr>
            <a:spLocks noGrp="1"/>
          </p:cNvSpPr>
          <p:nvPr>
            <p:ph type="body"/>
          </p:nvPr>
        </p:nvSpPr>
        <p:spPr>
          <a:xfrm>
            <a:off x="4675680" y="1143000"/>
            <a:ext cx="4089960" cy="49525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80880" y="304920"/>
            <a:ext cx="8381520" cy="28252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62"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63" name="PlaceHolder 3"/>
          <p:cNvSpPr>
            <a:spLocks noGrp="1"/>
          </p:cNvSpPr>
          <p:nvPr>
            <p:ph type="body"/>
          </p:nvPr>
        </p:nvSpPr>
        <p:spPr>
          <a:xfrm>
            <a:off x="380880" y="3729960"/>
            <a:ext cx="4089960" cy="2362320"/>
          </a:xfrm>
          <a:prstGeom prst="rect">
            <a:avLst/>
          </a:prstGeom>
        </p:spPr>
        <p:txBody>
          <a:bodyPr lIns="0" tIns="0" rIns="0" bIns="0"/>
          <a:lstStyle/>
          <a:p>
            <a:endParaRPr/>
          </a:p>
        </p:txBody>
      </p:sp>
      <p:sp>
        <p:nvSpPr>
          <p:cNvPr id="64" name="PlaceHolder 4"/>
          <p:cNvSpPr>
            <a:spLocks noGrp="1"/>
          </p:cNvSpPr>
          <p:nvPr>
            <p:ph type="body"/>
          </p:nvPr>
        </p:nvSpPr>
        <p:spPr>
          <a:xfrm>
            <a:off x="4675680" y="1143000"/>
            <a:ext cx="4089960" cy="49525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12" name="PlaceHolder 2"/>
          <p:cNvSpPr>
            <a:spLocks noGrp="1"/>
          </p:cNvSpPr>
          <p:nvPr>
            <p:ph type="subTitle"/>
          </p:nvPr>
        </p:nvSpPr>
        <p:spPr>
          <a:xfrm>
            <a:off x="380880" y="1143000"/>
            <a:ext cx="8381520" cy="49528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66" name="PlaceHolder 2"/>
          <p:cNvSpPr>
            <a:spLocks noGrp="1"/>
          </p:cNvSpPr>
          <p:nvPr>
            <p:ph type="body"/>
          </p:nvPr>
        </p:nvSpPr>
        <p:spPr>
          <a:xfrm>
            <a:off x="380880" y="1143000"/>
            <a:ext cx="4089960" cy="4952520"/>
          </a:xfrm>
          <a:prstGeom prst="rect">
            <a:avLst/>
          </a:prstGeom>
        </p:spPr>
        <p:txBody>
          <a:bodyPr lIns="0" tIns="0" rIns="0" bIns="0"/>
          <a:lstStyle/>
          <a:p>
            <a:endParaRPr/>
          </a:p>
        </p:txBody>
      </p:sp>
      <p:sp>
        <p:nvSpPr>
          <p:cNvPr id="67"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68" name="PlaceHolder 4"/>
          <p:cNvSpPr>
            <a:spLocks noGrp="1"/>
          </p:cNvSpPr>
          <p:nvPr>
            <p:ph type="body"/>
          </p:nvPr>
        </p:nvSpPr>
        <p:spPr>
          <a:xfrm>
            <a:off x="4675680" y="3729960"/>
            <a:ext cx="4089960" cy="236232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70"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71"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72" name="PlaceHolder 4"/>
          <p:cNvSpPr>
            <a:spLocks noGrp="1"/>
          </p:cNvSpPr>
          <p:nvPr>
            <p:ph type="body"/>
          </p:nvPr>
        </p:nvSpPr>
        <p:spPr>
          <a:xfrm>
            <a:off x="380880" y="3729960"/>
            <a:ext cx="8381520" cy="236232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74" name="PlaceHolder 2"/>
          <p:cNvSpPr>
            <a:spLocks noGrp="1"/>
          </p:cNvSpPr>
          <p:nvPr>
            <p:ph type="body"/>
          </p:nvPr>
        </p:nvSpPr>
        <p:spPr>
          <a:xfrm>
            <a:off x="380880" y="1143000"/>
            <a:ext cx="8381520" cy="2362320"/>
          </a:xfrm>
          <a:prstGeom prst="rect">
            <a:avLst/>
          </a:prstGeom>
        </p:spPr>
        <p:txBody>
          <a:bodyPr lIns="0" tIns="0" rIns="0" bIns="0"/>
          <a:lstStyle/>
          <a:p>
            <a:endParaRPr/>
          </a:p>
        </p:txBody>
      </p:sp>
      <p:sp>
        <p:nvSpPr>
          <p:cNvPr id="75" name="PlaceHolder 3"/>
          <p:cNvSpPr>
            <a:spLocks noGrp="1"/>
          </p:cNvSpPr>
          <p:nvPr>
            <p:ph type="body"/>
          </p:nvPr>
        </p:nvSpPr>
        <p:spPr>
          <a:xfrm>
            <a:off x="380880" y="3729960"/>
            <a:ext cx="8381520" cy="236232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77"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78"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79" name="PlaceHolder 4"/>
          <p:cNvSpPr>
            <a:spLocks noGrp="1"/>
          </p:cNvSpPr>
          <p:nvPr>
            <p:ph type="body"/>
          </p:nvPr>
        </p:nvSpPr>
        <p:spPr>
          <a:xfrm>
            <a:off x="4675680" y="3729960"/>
            <a:ext cx="4089960" cy="2362320"/>
          </a:xfrm>
          <a:prstGeom prst="rect">
            <a:avLst/>
          </a:prstGeom>
        </p:spPr>
        <p:txBody>
          <a:bodyPr lIns="0" tIns="0" rIns="0" bIns="0"/>
          <a:lstStyle/>
          <a:p>
            <a:endParaRPr/>
          </a:p>
        </p:txBody>
      </p:sp>
      <p:sp>
        <p:nvSpPr>
          <p:cNvPr id="80" name="PlaceHolder 5"/>
          <p:cNvSpPr>
            <a:spLocks noGrp="1"/>
          </p:cNvSpPr>
          <p:nvPr>
            <p:ph type="body"/>
          </p:nvPr>
        </p:nvSpPr>
        <p:spPr>
          <a:xfrm>
            <a:off x="380880" y="3729960"/>
            <a:ext cx="4089960" cy="236232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82" name="PlaceHolder 2"/>
          <p:cNvSpPr>
            <a:spLocks noGrp="1"/>
          </p:cNvSpPr>
          <p:nvPr>
            <p:ph type="body"/>
          </p:nvPr>
        </p:nvSpPr>
        <p:spPr>
          <a:xfrm>
            <a:off x="380880" y="1143000"/>
            <a:ext cx="8381520" cy="4952520"/>
          </a:xfrm>
          <a:prstGeom prst="rect">
            <a:avLst/>
          </a:prstGeom>
        </p:spPr>
        <p:txBody>
          <a:bodyPr lIns="0" tIns="0" rIns="0" bIns="0"/>
          <a:lstStyle/>
          <a:p>
            <a:endParaRPr/>
          </a:p>
        </p:txBody>
      </p:sp>
      <p:sp>
        <p:nvSpPr>
          <p:cNvPr id="83" name="PlaceHolder 3"/>
          <p:cNvSpPr>
            <a:spLocks noGrp="1"/>
          </p:cNvSpPr>
          <p:nvPr>
            <p:ph type="body"/>
          </p:nvPr>
        </p:nvSpPr>
        <p:spPr>
          <a:xfrm>
            <a:off x="380880" y="1143000"/>
            <a:ext cx="8381520" cy="4952520"/>
          </a:xfrm>
          <a:prstGeom prst="rect">
            <a:avLst/>
          </a:prstGeom>
        </p:spPr>
        <p:txBody>
          <a:bodyPr lIns="0" tIns="0" rIns="0" bIns="0"/>
          <a:lstStyle/>
          <a:p>
            <a:endParaRPr/>
          </a:p>
        </p:txBody>
      </p:sp>
      <p:pic>
        <p:nvPicPr>
          <p:cNvPr id="84" name="Picture 83"/>
          <p:cNvPicPr/>
          <p:nvPr/>
        </p:nvPicPr>
        <p:blipFill>
          <a:blip r:embed="rId2"/>
          <a:stretch>
            <a:fillRect/>
          </a:stretch>
        </p:blipFill>
        <p:spPr>
          <a:xfrm>
            <a:off x="1468080" y="1142640"/>
            <a:ext cx="6207120" cy="4952520"/>
          </a:xfrm>
          <a:prstGeom prst="rect">
            <a:avLst/>
          </a:prstGeom>
          <a:ln>
            <a:noFill/>
          </a:ln>
        </p:spPr>
      </p:pic>
      <p:pic>
        <p:nvPicPr>
          <p:cNvPr id="85" name="Picture 84"/>
          <p:cNvPicPr/>
          <p:nvPr/>
        </p:nvPicPr>
        <p:blipFill>
          <a:blip r:embed="rId2"/>
          <a:stretch>
            <a:fillRect/>
          </a:stretch>
        </p:blipFill>
        <p:spPr>
          <a:xfrm>
            <a:off x="1468080" y="1142640"/>
            <a:ext cx="6207120" cy="49525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14" name="PlaceHolder 2"/>
          <p:cNvSpPr>
            <a:spLocks noGrp="1"/>
          </p:cNvSpPr>
          <p:nvPr>
            <p:ph type="body"/>
          </p:nvPr>
        </p:nvSpPr>
        <p:spPr>
          <a:xfrm>
            <a:off x="380880" y="1143000"/>
            <a:ext cx="8381520" cy="49525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16" name="PlaceHolder 2"/>
          <p:cNvSpPr>
            <a:spLocks noGrp="1"/>
          </p:cNvSpPr>
          <p:nvPr>
            <p:ph type="body"/>
          </p:nvPr>
        </p:nvSpPr>
        <p:spPr>
          <a:xfrm>
            <a:off x="380880" y="1143000"/>
            <a:ext cx="4089960" cy="4952520"/>
          </a:xfrm>
          <a:prstGeom prst="rect">
            <a:avLst/>
          </a:prstGeom>
        </p:spPr>
        <p:txBody>
          <a:bodyPr lIns="0" tIns="0" rIns="0" bIns="0"/>
          <a:lstStyle/>
          <a:p>
            <a:endParaRPr/>
          </a:p>
        </p:txBody>
      </p:sp>
      <p:sp>
        <p:nvSpPr>
          <p:cNvPr id="17" name="PlaceHolder 3"/>
          <p:cNvSpPr>
            <a:spLocks noGrp="1"/>
          </p:cNvSpPr>
          <p:nvPr>
            <p:ph type="body"/>
          </p:nvPr>
        </p:nvSpPr>
        <p:spPr>
          <a:xfrm>
            <a:off x="4675680" y="1143000"/>
            <a:ext cx="4089960" cy="49525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80880" y="304920"/>
            <a:ext cx="8381520" cy="28252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21"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22" name="PlaceHolder 3"/>
          <p:cNvSpPr>
            <a:spLocks noGrp="1"/>
          </p:cNvSpPr>
          <p:nvPr>
            <p:ph type="body"/>
          </p:nvPr>
        </p:nvSpPr>
        <p:spPr>
          <a:xfrm>
            <a:off x="380880" y="3729960"/>
            <a:ext cx="4089960" cy="2362320"/>
          </a:xfrm>
          <a:prstGeom prst="rect">
            <a:avLst/>
          </a:prstGeom>
        </p:spPr>
        <p:txBody>
          <a:bodyPr lIns="0" tIns="0" rIns="0" bIns="0"/>
          <a:lstStyle/>
          <a:p>
            <a:endParaRPr/>
          </a:p>
        </p:txBody>
      </p:sp>
      <p:sp>
        <p:nvSpPr>
          <p:cNvPr id="23" name="PlaceHolder 4"/>
          <p:cNvSpPr>
            <a:spLocks noGrp="1"/>
          </p:cNvSpPr>
          <p:nvPr>
            <p:ph type="body"/>
          </p:nvPr>
        </p:nvSpPr>
        <p:spPr>
          <a:xfrm>
            <a:off x="4675680" y="1143000"/>
            <a:ext cx="4089960" cy="49525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25" name="PlaceHolder 2"/>
          <p:cNvSpPr>
            <a:spLocks noGrp="1"/>
          </p:cNvSpPr>
          <p:nvPr>
            <p:ph type="body"/>
          </p:nvPr>
        </p:nvSpPr>
        <p:spPr>
          <a:xfrm>
            <a:off x="380880" y="1143000"/>
            <a:ext cx="4089960" cy="4952520"/>
          </a:xfrm>
          <a:prstGeom prst="rect">
            <a:avLst/>
          </a:prstGeom>
        </p:spPr>
        <p:txBody>
          <a:bodyPr lIns="0" tIns="0" rIns="0" bIns="0"/>
          <a:lstStyle/>
          <a:p>
            <a:endParaRPr/>
          </a:p>
        </p:txBody>
      </p:sp>
      <p:sp>
        <p:nvSpPr>
          <p:cNvPr id="26"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27" name="PlaceHolder 4"/>
          <p:cNvSpPr>
            <a:spLocks noGrp="1"/>
          </p:cNvSpPr>
          <p:nvPr>
            <p:ph type="body"/>
          </p:nvPr>
        </p:nvSpPr>
        <p:spPr>
          <a:xfrm>
            <a:off x="4675680" y="3729960"/>
            <a:ext cx="4089960" cy="23623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0880" y="304920"/>
            <a:ext cx="8381520" cy="609480"/>
          </a:xfrm>
          <a:prstGeom prst="rect">
            <a:avLst/>
          </a:prstGeom>
        </p:spPr>
        <p:txBody>
          <a:bodyPr lIns="0" tIns="0" rIns="0" bIns="0" anchor="ctr"/>
          <a:lstStyle/>
          <a:p>
            <a:endParaRPr/>
          </a:p>
        </p:txBody>
      </p:sp>
      <p:sp>
        <p:nvSpPr>
          <p:cNvPr id="29" name="PlaceHolder 2"/>
          <p:cNvSpPr>
            <a:spLocks noGrp="1"/>
          </p:cNvSpPr>
          <p:nvPr>
            <p:ph type="body"/>
          </p:nvPr>
        </p:nvSpPr>
        <p:spPr>
          <a:xfrm>
            <a:off x="380880" y="1143000"/>
            <a:ext cx="4089960" cy="2362320"/>
          </a:xfrm>
          <a:prstGeom prst="rect">
            <a:avLst/>
          </a:prstGeom>
        </p:spPr>
        <p:txBody>
          <a:bodyPr lIns="0" tIns="0" rIns="0" bIns="0"/>
          <a:lstStyle/>
          <a:p>
            <a:endParaRPr/>
          </a:p>
        </p:txBody>
      </p:sp>
      <p:sp>
        <p:nvSpPr>
          <p:cNvPr id="30" name="PlaceHolder 3"/>
          <p:cNvSpPr>
            <a:spLocks noGrp="1"/>
          </p:cNvSpPr>
          <p:nvPr>
            <p:ph type="body"/>
          </p:nvPr>
        </p:nvSpPr>
        <p:spPr>
          <a:xfrm>
            <a:off x="4675680" y="1143000"/>
            <a:ext cx="4089960" cy="2362320"/>
          </a:xfrm>
          <a:prstGeom prst="rect">
            <a:avLst/>
          </a:prstGeom>
        </p:spPr>
        <p:txBody>
          <a:bodyPr lIns="0" tIns="0" rIns="0" bIns="0"/>
          <a:lstStyle/>
          <a:p>
            <a:endParaRPr/>
          </a:p>
        </p:txBody>
      </p:sp>
      <p:sp>
        <p:nvSpPr>
          <p:cNvPr id="31" name="PlaceHolder 4"/>
          <p:cNvSpPr>
            <a:spLocks noGrp="1"/>
          </p:cNvSpPr>
          <p:nvPr>
            <p:ph type="body"/>
          </p:nvPr>
        </p:nvSpPr>
        <p:spPr>
          <a:xfrm>
            <a:off x="380880" y="3729960"/>
            <a:ext cx="8381520" cy="23623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p:cNvSpPr/>
          <p:nvPr/>
        </p:nvSpPr>
        <p:spPr>
          <a:xfrm>
            <a:off x="380880" y="6095880"/>
            <a:ext cx="8381520" cy="75960"/>
          </a:xfrm>
          <a:prstGeom prst="rect">
            <a:avLst/>
          </a:prstGeom>
          <a:solidFill>
            <a:srgbClr val="00458F"/>
          </a:solidFill>
          <a:ln w="9360">
            <a:solidFill>
              <a:srgbClr val="000000"/>
            </a:solidFill>
            <a:miter/>
          </a:ln>
        </p:spPr>
      </p:sp>
      <p:sp>
        <p:nvSpPr>
          <p:cNvPr id="12" name="CustomShape 2"/>
          <p:cNvSpPr/>
          <p:nvPr/>
        </p:nvSpPr>
        <p:spPr>
          <a:xfrm>
            <a:off x="380880" y="990720"/>
            <a:ext cx="8381520" cy="75960"/>
          </a:xfrm>
          <a:prstGeom prst="rect">
            <a:avLst/>
          </a:prstGeom>
          <a:solidFill>
            <a:srgbClr val="00458F"/>
          </a:solidFill>
          <a:ln w="9360">
            <a:solidFill>
              <a:srgbClr val="000000"/>
            </a:solidFill>
            <a:miter/>
          </a:ln>
        </p:spPr>
      </p:sp>
      <p:pic>
        <p:nvPicPr>
          <p:cNvPr id="2" name="Picture 5"/>
          <p:cNvPicPr/>
          <p:nvPr/>
        </p:nvPicPr>
        <p:blipFill>
          <a:blip r:embed="rId14"/>
          <a:stretch>
            <a:fillRect/>
          </a:stretch>
        </p:blipFill>
        <p:spPr>
          <a:xfrm>
            <a:off x="304920" y="6248520"/>
            <a:ext cx="2569680" cy="463320"/>
          </a:xfrm>
          <a:prstGeom prst="rect">
            <a:avLst/>
          </a:prstGeom>
          <a:ln w="9360">
            <a:noFill/>
          </a:ln>
        </p:spPr>
      </p:pic>
      <p:sp>
        <p:nvSpPr>
          <p:cNvPr id="3" name="CustomShape 3"/>
          <p:cNvSpPr/>
          <p:nvPr/>
        </p:nvSpPr>
        <p:spPr>
          <a:xfrm>
            <a:off x="7441920" y="6248520"/>
            <a:ext cx="1458360" cy="456120"/>
          </a:xfrm>
          <a:prstGeom prst="rect">
            <a:avLst/>
          </a:prstGeom>
          <a:noFill/>
          <a:ln>
            <a:noFill/>
          </a:ln>
        </p:spPr>
        <p:txBody>
          <a:bodyPr wrap="none" lIns="90000" tIns="45000" rIns="90000" bIns="45000"/>
          <a:lstStyle/>
          <a:p>
            <a:pPr>
              <a:lnSpc>
                <a:spcPct val="100000"/>
              </a:lnSpc>
            </a:pPr>
            <a:r>
              <a:rPr lang="en-US" sz="2400">
                <a:solidFill>
                  <a:srgbClr val="000000"/>
                </a:solidFill>
                <a:latin typeface="Calibri"/>
                <a:ea typeface="Calibri"/>
              </a:rPr>
              <a:t>CS 4730</a:t>
            </a:r>
            <a:endParaRPr/>
          </a:p>
        </p:txBody>
      </p:sp>
      <p:sp>
        <p:nvSpPr>
          <p:cNvPr id="4" name="CustomShape 4"/>
          <p:cNvSpPr/>
          <p:nvPr/>
        </p:nvSpPr>
        <p:spPr>
          <a:xfrm>
            <a:off x="380880" y="685800"/>
            <a:ext cx="8381520" cy="75960"/>
          </a:xfrm>
          <a:prstGeom prst="rect">
            <a:avLst/>
          </a:prstGeom>
          <a:solidFill>
            <a:srgbClr val="00458F"/>
          </a:solidFill>
          <a:ln w="9360">
            <a:solidFill>
              <a:srgbClr val="000000"/>
            </a:solidFill>
            <a:miter/>
          </a:ln>
        </p:spPr>
      </p:sp>
      <p:sp>
        <p:nvSpPr>
          <p:cNvPr id="5" name="CustomShape 5"/>
          <p:cNvSpPr/>
          <p:nvPr/>
        </p:nvSpPr>
        <p:spPr>
          <a:xfrm>
            <a:off x="380880" y="6095880"/>
            <a:ext cx="8381520" cy="75960"/>
          </a:xfrm>
          <a:prstGeom prst="rect">
            <a:avLst/>
          </a:prstGeom>
          <a:solidFill>
            <a:srgbClr val="00458F"/>
          </a:solidFill>
          <a:ln w="9360">
            <a:solidFill>
              <a:srgbClr val="000000"/>
            </a:solidFill>
            <a:miter/>
          </a:ln>
        </p:spPr>
      </p:sp>
      <p:pic>
        <p:nvPicPr>
          <p:cNvPr id="6" name="Picture 11"/>
          <p:cNvPicPr/>
          <p:nvPr/>
        </p:nvPicPr>
        <p:blipFill>
          <a:blip r:embed="rId14"/>
          <a:stretch>
            <a:fillRect/>
          </a:stretch>
        </p:blipFill>
        <p:spPr>
          <a:xfrm>
            <a:off x="304920" y="6248520"/>
            <a:ext cx="2569680" cy="463320"/>
          </a:xfrm>
          <a:prstGeom prst="rect">
            <a:avLst/>
          </a:prstGeom>
          <a:ln w="9360">
            <a:noFill/>
          </a:ln>
        </p:spPr>
      </p:pic>
      <p:sp>
        <p:nvSpPr>
          <p:cNvPr id="7" name="CustomShape 6"/>
          <p:cNvSpPr/>
          <p:nvPr/>
        </p:nvSpPr>
        <p:spPr>
          <a:xfrm>
            <a:off x="7441920" y="6248520"/>
            <a:ext cx="1458360" cy="456120"/>
          </a:xfrm>
          <a:prstGeom prst="rect">
            <a:avLst/>
          </a:prstGeom>
          <a:noFill/>
          <a:ln>
            <a:noFill/>
          </a:ln>
        </p:spPr>
        <p:txBody>
          <a:bodyPr wrap="none" lIns="90000" tIns="45000" rIns="90000" bIns="45000"/>
          <a:lstStyle/>
          <a:p>
            <a:pPr>
              <a:lnSpc>
                <a:spcPct val="100000"/>
              </a:lnSpc>
            </a:pPr>
            <a:r>
              <a:rPr lang="en-US" sz="2400">
                <a:solidFill>
                  <a:srgbClr val="000000"/>
                </a:solidFill>
                <a:latin typeface="Calibri"/>
                <a:ea typeface="Calibri"/>
              </a:rPr>
              <a:t>CS 4730</a:t>
            </a:r>
            <a:endParaRPr/>
          </a:p>
        </p:txBody>
      </p:sp>
      <p:sp>
        <p:nvSpPr>
          <p:cNvPr id="8" name="PlaceHolder 7"/>
          <p:cNvSpPr>
            <a:spLocks noGrp="1"/>
          </p:cNvSpPr>
          <p:nvPr>
            <p:ph type="title"/>
          </p:nvPr>
        </p:nvSpPr>
        <p:spPr>
          <a:xfrm>
            <a:off x="685800" y="1600200"/>
            <a:ext cx="7772040" cy="1142640"/>
          </a:xfrm>
          <a:prstGeom prst="rect">
            <a:avLst/>
          </a:prstGeom>
        </p:spPr>
        <p:txBody>
          <a:bodyPr anchor="ctr"/>
          <a:lstStyle/>
          <a:p>
            <a:pPr>
              <a:lnSpc>
                <a:spcPct val="100000"/>
              </a:lnSpc>
            </a:pPr>
            <a:r>
              <a:rPr lang="en-US" sz="4000">
                <a:solidFill>
                  <a:srgbClr val="000000"/>
                </a:solidFill>
                <a:latin typeface="Calibri"/>
                <a:ea typeface="ＭＳ Ｐゴシック"/>
              </a:rPr>
              <a:t>Click to edit the title text formatClick to edit Master title style</a:t>
            </a:r>
            <a:endParaRPr/>
          </a:p>
        </p:txBody>
      </p:sp>
      <p:sp>
        <p:nvSpPr>
          <p:cNvPr id="9" name="PlaceHolder 8"/>
          <p:cNvSpPr>
            <a:spLocks noGrp="1"/>
          </p:cNvSpPr>
          <p:nvPr>
            <p:ph type="ftr"/>
          </p:nvPr>
        </p:nvSpPr>
        <p:spPr>
          <a:xfrm>
            <a:off x="3124080" y="6248520"/>
            <a:ext cx="2895120" cy="456840"/>
          </a:xfrm>
          <a:prstGeom prst="rect">
            <a:avLst/>
          </a:prstGeom>
        </p:spPr>
        <p:txBody>
          <a:bodyPr/>
          <a:lstStyle/>
          <a:p>
            <a:endParaRPr/>
          </a:p>
        </p:txBody>
      </p:sp>
      <p:sp>
        <p:nvSpPr>
          <p:cNvPr id="10" name="PlaceHolder 9"/>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380880" y="6095880"/>
            <a:ext cx="8381520" cy="75960"/>
          </a:xfrm>
          <a:prstGeom prst="rect">
            <a:avLst/>
          </a:prstGeom>
          <a:solidFill>
            <a:srgbClr val="00458F"/>
          </a:solidFill>
          <a:ln w="9360">
            <a:solidFill>
              <a:srgbClr val="000000"/>
            </a:solidFill>
            <a:miter/>
          </a:ln>
        </p:spPr>
      </p:sp>
      <p:sp>
        <p:nvSpPr>
          <p:cNvPr id="46" name="CustomShape 2"/>
          <p:cNvSpPr/>
          <p:nvPr/>
        </p:nvSpPr>
        <p:spPr>
          <a:xfrm>
            <a:off x="380880" y="990720"/>
            <a:ext cx="8381520" cy="75960"/>
          </a:xfrm>
          <a:prstGeom prst="rect">
            <a:avLst/>
          </a:prstGeom>
          <a:solidFill>
            <a:srgbClr val="00458F"/>
          </a:solidFill>
          <a:ln w="9360">
            <a:solidFill>
              <a:srgbClr val="000000"/>
            </a:solidFill>
            <a:miter/>
          </a:ln>
        </p:spPr>
      </p:sp>
      <p:pic>
        <p:nvPicPr>
          <p:cNvPr id="47" name="Picture 5"/>
          <p:cNvPicPr/>
          <p:nvPr/>
        </p:nvPicPr>
        <p:blipFill>
          <a:blip r:embed="rId14"/>
          <a:stretch>
            <a:fillRect/>
          </a:stretch>
        </p:blipFill>
        <p:spPr>
          <a:xfrm>
            <a:off x="304920" y="6248520"/>
            <a:ext cx="2569680" cy="463320"/>
          </a:xfrm>
          <a:prstGeom prst="rect">
            <a:avLst/>
          </a:prstGeom>
          <a:ln w="9360">
            <a:noFill/>
          </a:ln>
        </p:spPr>
      </p:pic>
      <p:sp>
        <p:nvSpPr>
          <p:cNvPr id="48" name="CustomShape 3"/>
          <p:cNvSpPr/>
          <p:nvPr/>
        </p:nvSpPr>
        <p:spPr>
          <a:xfrm>
            <a:off x="7441920" y="6248520"/>
            <a:ext cx="1458360" cy="456120"/>
          </a:xfrm>
          <a:prstGeom prst="rect">
            <a:avLst/>
          </a:prstGeom>
          <a:noFill/>
          <a:ln>
            <a:noFill/>
          </a:ln>
        </p:spPr>
        <p:txBody>
          <a:bodyPr wrap="none" lIns="90000" tIns="45000" rIns="90000" bIns="45000"/>
          <a:lstStyle/>
          <a:p>
            <a:pPr>
              <a:lnSpc>
                <a:spcPct val="100000"/>
              </a:lnSpc>
            </a:pPr>
            <a:r>
              <a:rPr lang="en-US" sz="2400">
                <a:solidFill>
                  <a:srgbClr val="000000"/>
                </a:solidFill>
                <a:latin typeface="Calibri"/>
                <a:ea typeface="Calibri"/>
              </a:rPr>
              <a:t>CS 4730</a:t>
            </a:r>
            <a:endParaRPr/>
          </a:p>
        </p:txBody>
      </p:sp>
      <p:sp>
        <p:nvSpPr>
          <p:cNvPr id="49" name="PlaceHolder 4"/>
          <p:cNvSpPr>
            <a:spLocks noGrp="1"/>
          </p:cNvSpPr>
          <p:nvPr>
            <p:ph type="title"/>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Click to edit the title text formatClick to edit Master title style</a:t>
            </a:r>
            <a:endParaRPr/>
          </a:p>
        </p:txBody>
      </p:sp>
      <p:sp>
        <p:nvSpPr>
          <p:cNvPr id="50" name="PlaceHolder 5"/>
          <p:cNvSpPr>
            <a:spLocks noGrp="1"/>
          </p:cNvSpPr>
          <p:nvPr>
            <p:ph type="body"/>
          </p:nvPr>
        </p:nvSpPr>
        <p:spPr>
          <a:xfrm>
            <a:off x="380880" y="1143000"/>
            <a:ext cx="8381520" cy="4952520"/>
          </a:xfrm>
          <a:prstGeom prst="rect">
            <a:avLst/>
          </a:prstGeom>
        </p:spPr>
        <p:txBody>
          <a:bodyPr/>
          <a:lstStyle/>
          <a:p>
            <a:pPr>
              <a:buSzPct val="45000"/>
              <a:buFont typeface="StarSymbol"/>
              <a:buChar char=""/>
            </a:pPr>
            <a:r>
              <a:rPr lang="en-US" sz="3200">
                <a:solidFill>
                  <a:srgbClr val="000000"/>
                </a:solidFill>
                <a:latin typeface="Calibri"/>
                <a:ea typeface="ＭＳ Ｐゴシック"/>
              </a:rPr>
              <a:t>Click to edit the outline text format</a:t>
            </a:r>
            <a:endParaRPr/>
          </a:p>
          <a:p>
            <a:pPr lvl="1">
              <a:buSzPct val="75000"/>
              <a:buFont typeface="StarSymbol"/>
              <a:buChar char=""/>
            </a:pPr>
            <a:r>
              <a:rPr lang="en-US" sz="3200">
                <a:solidFill>
                  <a:srgbClr val="000000"/>
                </a:solidFill>
                <a:latin typeface="Calibri"/>
                <a:ea typeface="ＭＳ Ｐゴシック"/>
              </a:rPr>
              <a:t>Second Outline Level</a:t>
            </a:r>
            <a:endParaRPr/>
          </a:p>
          <a:p>
            <a:pPr lvl="2">
              <a:buSzPct val="45000"/>
              <a:buFont typeface="StarSymbol"/>
              <a:buChar char=""/>
            </a:pPr>
            <a:r>
              <a:rPr lang="en-US" sz="3200">
                <a:solidFill>
                  <a:srgbClr val="000000"/>
                </a:solidFill>
                <a:latin typeface="Calibri"/>
                <a:ea typeface="ＭＳ Ｐゴシック"/>
              </a:rPr>
              <a:t>Third Outline Level</a:t>
            </a:r>
            <a:endParaRPr/>
          </a:p>
          <a:p>
            <a:pPr lvl="3">
              <a:buSzPct val="75000"/>
              <a:buFont typeface="StarSymbol"/>
              <a:buChar char=""/>
            </a:pPr>
            <a:r>
              <a:rPr lang="en-US" sz="3200">
                <a:solidFill>
                  <a:srgbClr val="000000"/>
                </a:solidFill>
                <a:latin typeface="Calibri"/>
                <a:ea typeface="ＭＳ Ｐゴシック"/>
              </a:rPr>
              <a:t>Fourth Outline Level</a:t>
            </a:r>
            <a:endParaRPr/>
          </a:p>
          <a:p>
            <a:pPr lvl="4">
              <a:buSzPct val="45000"/>
              <a:buFont typeface="StarSymbol"/>
              <a:buChar char=""/>
            </a:pPr>
            <a:r>
              <a:rPr lang="en-US" sz="3200">
                <a:solidFill>
                  <a:srgbClr val="000000"/>
                </a:solidFill>
                <a:latin typeface="Calibri"/>
                <a:ea typeface="ＭＳ Ｐゴシック"/>
              </a:rPr>
              <a:t>Fifth Outline Level</a:t>
            </a:r>
            <a:endParaRPr/>
          </a:p>
          <a:p>
            <a:pPr lvl="5">
              <a:buSzPct val="45000"/>
              <a:buFont typeface="StarSymbol"/>
              <a:buChar char=""/>
            </a:pPr>
            <a:r>
              <a:rPr lang="en-US" sz="3200">
                <a:solidFill>
                  <a:srgbClr val="000000"/>
                </a:solidFill>
                <a:latin typeface="Calibri"/>
                <a:ea typeface="ＭＳ Ｐゴシック"/>
              </a:rPr>
              <a:t>Sixth Outline Level</a:t>
            </a:r>
            <a:endParaRPr/>
          </a:p>
          <a:p>
            <a:pPr>
              <a:lnSpc>
                <a:spcPct val="100000"/>
              </a:lnSpc>
              <a:buFont typeface="StarSymbol"/>
              <a:buChar char=""/>
            </a:pPr>
            <a:r>
              <a:rPr lang="en-US" sz="3200">
                <a:solidFill>
                  <a:srgbClr val="000000"/>
                </a:solidFill>
                <a:latin typeface="Calibri"/>
                <a:ea typeface="ＭＳ Ｐゴシック"/>
              </a:rPr>
              <a:t>Seventh Outline LevelClick to edit Master text styles</a:t>
            </a:r>
            <a:endParaRPr/>
          </a:p>
          <a:p>
            <a:pPr lvl="1">
              <a:lnSpc>
                <a:spcPct val="100000"/>
              </a:lnSpc>
              <a:buFont typeface="StarSymbol"/>
              <a:buChar char=""/>
            </a:pPr>
            <a:r>
              <a:rPr lang="en-US" sz="2800">
                <a:solidFill>
                  <a:srgbClr val="000000"/>
                </a:solidFill>
                <a:latin typeface="Calibri"/>
                <a:ea typeface="ＭＳ Ｐゴシック"/>
              </a:rPr>
              <a:t>Second level</a:t>
            </a:r>
            <a:endParaRPr/>
          </a:p>
          <a:p>
            <a:pPr lvl="2">
              <a:lnSpc>
                <a:spcPct val="100000"/>
              </a:lnSpc>
              <a:buFont typeface="StarSymbol"/>
              <a:buChar char=""/>
            </a:pPr>
            <a:r>
              <a:rPr lang="en-US" sz="2400">
                <a:solidFill>
                  <a:srgbClr val="000000"/>
                </a:solidFill>
                <a:latin typeface="Calibri"/>
                <a:ea typeface="ＭＳ Ｐゴシック"/>
              </a:rPr>
              <a:t>Third level</a:t>
            </a:r>
            <a:endParaRPr/>
          </a:p>
          <a:p>
            <a:pPr lvl="3">
              <a:lnSpc>
                <a:spcPct val="100000"/>
              </a:lnSpc>
              <a:buFont typeface="StarSymbol"/>
              <a:buChar char=""/>
            </a:pPr>
            <a:r>
              <a:rPr lang="en-US" sz="2000">
                <a:solidFill>
                  <a:srgbClr val="000000"/>
                </a:solidFill>
                <a:latin typeface="Calibri"/>
                <a:ea typeface="ＭＳ Ｐゴシック"/>
              </a:rPr>
              <a:t>Fourth level</a:t>
            </a:r>
            <a:endParaRPr/>
          </a:p>
          <a:p>
            <a:pPr lvl="4">
              <a:lnSpc>
                <a:spcPct val="100000"/>
              </a:lnSpc>
              <a:buFont typeface="StarSymbol"/>
              <a:buChar char="»"/>
            </a:pPr>
            <a:r>
              <a:rPr lang="en-US" sz="2000">
                <a:solidFill>
                  <a:srgbClr val="000000"/>
                </a:solidFill>
                <a:latin typeface="Calibri"/>
                <a:ea typeface="ＭＳ Ｐゴシック"/>
              </a:rPr>
              <a:t>Fifth level</a:t>
            </a:r>
            <a:endParaRPr/>
          </a:p>
        </p:txBody>
      </p:sp>
      <p:sp>
        <p:nvSpPr>
          <p:cNvPr id="51" name="PlaceHolder 6"/>
          <p:cNvSpPr>
            <a:spLocks noGrp="1"/>
          </p:cNvSpPr>
          <p:nvPr>
            <p:ph type="ftr"/>
          </p:nvPr>
        </p:nvSpPr>
        <p:spPr>
          <a:xfrm>
            <a:off x="3124080" y="6324480"/>
            <a:ext cx="3123720" cy="304560"/>
          </a:xfrm>
          <a:prstGeom prst="rect">
            <a:avLst/>
          </a:prstGeom>
        </p:spPr>
        <p:txBody>
          <a:bodyPr/>
          <a:lstStyle/>
          <a:p>
            <a:pPr>
              <a:lnSpc>
                <a:spcPct val="100000"/>
              </a:lnSpc>
            </a:pPr>
            <a:fld id="{36F46CD0-F67C-44E8-9C2D-5DB28861957A}" type="slidenum">
              <a:rPr lang="en-US" sz="1400">
                <a:solidFill>
                  <a:srgbClr val="000000"/>
                </a:solidFill>
                <a:latin typeface="Arial"/>
                <a:ea typeface="ＭＳ Ｐゴシック"/>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4" Type="http://schemas.openxmlformats.org/officeDocument/2006/relationships/hyperlink" Target="https://en.wikipedia.org/wiki/Instantiation_(computer_science)" TargetMode="External"/><Relationship Id="rId5" Type="http://schemas.openxmlformats.org/officeDocument/2006/relationships/hyperlink" Target="https://en.wikipedia.org/wiki/Object_(computer_science)" TargetMode="External"/><Relationship Id="rId1" Type="http://schemas.openxmlformats.org/officeDocument/2006/relationships/slideLayout" Target="../slideLayouts/slideLayout13.xml"/><Relationship Id="rId2" Type="http://schemas.openxmlformats.org/officeDocument/2006/relationships/hyperlink" Target="https://en.wikipedia.org/wiki/Software_enginee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eg"/><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57200" y="1905120"/>
            <a:ext cx="8152920" cy="1218960"/>
          </a:xfrm>
          <a:prstGeom prst="rect">
            <a:avLst/>
          </a:prstGeom>
        </p:spPr>
        <p:txBody>
          <a:bodyPr anchor="ctr"/>
          <a:lstStyle/>
          <a:p>
            <a:pPr algn="ctr">
              <a:lnSpc>
                <a:spcPct val="100000"/>
              </a:lnSpc>
            </a:pPr>
            <a:r>
              <a:rPr lang="en-US" sz="3200" b="1" dirty="0" err="1">
                <a:solidFill>
                  <a:srgbClr val="000000"/>
                </a:solidFill>
                <a:latin typeface="Calibri"/>
                <a:ea typeface="ＭＳ Ｐゴシック"/>
              </a:rPr>
              <a:t>Tweening</a:t>
            </a:r>
            <a:endParaRPr dirty="0"/>
          </a:p>
        </p:txBody>
      </p:sp>
      <p:sp>
        <p:nvSpPr>
          <p:cNvPr id="92" name="TextShape 2"/>
          <p:cNvSpPr txBox="1"/>
          <p:nvPr/>
        </p:nvSpPr>
        <p:spPr>
          <a:xfrm>
            <a:off x="1371600" y="4572000"/>
            <a:ext cx="6400440" cy="1447560"/>
          </a:xfrm>
          <a:prstGeom prst="rect">
            <a:avLst/>
          </a:prstGeom>
        </p:spPr>
        <p:txBody>
          <a:bodyPr/>
          <a:lstStyle/>
          <a:p>
            <a:pPr algn="ctr">
              <a:lnSpc>
                <a:spcPct val="80000"/>
              </a:lnSpc>
            </a:pPr>
            <a:r>
              <a:rPr lang="en-US" sz="2000" b="1" dirty="0">
                <a:solidFill>
                  <a:srgbClr val="000000"/>
                </a:solidFill>
                <a:latin typeface="Calibri"/>
                <a:ea typeface="ＭＳ Ｐゴシック"/>
              </a:rPr>
              <a:t>CS 4730 – Computer Game Design</a:t>
            </a:r>
            <a:endParaRPr dirty="0"/>
          </a:p>
          <a:p>
            <a:pPr>
              <a:lnSpc>
                <a:spcPct val="8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Aside: Singleton Design Pattern</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latin typeface="Calibri" panose="020F0502020204030204" pitchFamily="34" charset="0"/>
              </a:rPr>
              <a:t>In </a:t>
            </a:r>
            <a:r>
              <a:rPr lang="en-US" sz="1600" dirty="0">
                <a:latin typeface="Calibri" panose="020F0502020204030204" pitchFamily="34" charset="0"/>
                <a:hlinkClick r:id="rId2" tooltip="Software engineering"/>
              </a:rPr>
              <a:t>software engineering</a:t>
            </a:r>
            <a:r>
              <a:rPr lang="en-US" sz="1600" dirty="0">
                <a:latin typeface="Calibri" panose="020F0502020204030204" pitchFamily="34" charset="0"/>
              </a:rPr>
              <a:t>, the </a:t>
            </a:r>
            <a:r>
              <a:rPr lang="en-US" sz="1600" b="1" dirty="0">
                <a:latin typeface="Calibri" panose="020F0502020204030204" pitchFamily="34" charset="0"/>
              </a:rPr>
              <a:t>singleton pattern</a:t>
            </a:r>
            <a:r>
              <a:rPr lang="en-US" sz="1600" dirty="0">
                <a:latin typeface="Calibri" panose="020F0502020204030204" pitchFamily="34" charset="0"/>
              </a:rPr>
              <a:t> is a </a:t>
            </a:r>
            <a:r>
              <a:rPr lang="en-US" sz="1600" dirty="0">
                <a:latin typeface="Calibri" panose="020F0502020204030204" pitchFamily="34" charset="0"/>
                <a:hlinkClick r:id="rId3" tooltip="Design pattern (computer science)"/>
              </a:rPr>
              <a:t>design pattern</a:t>
            </a:r>
            <a:r>
              <a:rPr lang="en-US" sz="1600" dirty="0">
                <a:latin typeface="Calibri" panose="020F0502020204030204" pitchFamily="34" charset="0"/>
              </a:rPr>
              <a:t> that restricts the </a:t>
            </a:r>
            <a:r>
              <a:rPr lang="en-US" sz="1600" dirty="0">
                <a:latin typeface="Calibri" panose="020F0502020204030204" pitchFamily="34" charset="0"/>
                <a:hlinkClick r:id="rId4" tooltip="Instantiation (computer science)"/>
              </a:rPr>
              <a:t>instantiation</a:t>
            </a:r>
            <a:r>
              <a:rPr lang="en-US" sz="1600" dirty="0">
                <a:latin typeface="Calibri" panose="020F0502020204030204" pitchFamily="34" charset="0"/>
              </a:rPr>
              <a:t> of a class to one </a:t>
            </a:r>
            <a:r>
              <a:rPr lang="en-US" sz="1600" dirty="0">
                <a:latin typeface="Calibri" panose="020F0502020204030204" pitchFamily="34" charset="0"/>
                <a:hlinkClick r:id="rId5" tooltip="Object (computer science)"/>
              </a:rPr>
              <a:t>object</a:t>
            </a:r>
            <a:r>
              <a:rPr lang="en-US" sz="1600" dirty="0">
                <a:latin typeface="Calibri" panose="020F0502020204030204" pitchFamily="34" charset="0"/>
              </a:rPr>
              <a:t>. This is useful when exactly one object is needed to coordinate actions across the system.</a:t>
            </a:r>
          </a:p>
          <a:p>
            <a:pPr>
              <a:lnSpc>
                <a:spcPct val="100000"/>
              </a:lnSpc>
              <a:buFont typeface="StarSymbol"/>
              <a:buChar char=""/>
            </a:pPr>
            <a:endParaRPr lang="en-US" sz="1600" dirty="0">
              <a:latin typeface="Calibri" panose="020F0502020204030204" pitchFamily="34" charset="0"/>
            </a:endParaRPr>
          </a:p>
          <a:p>
            <a:pPr>
              <a:lnSpc>
                <a:spcPct val="100000"/>
              </a:lnSpc>
              <a:buFont typeface="StarSymbol"/>
              <a:buChar char=""/>
            </a:pPr>
            <a:r>
              <a:rPr lang="en-US" sz="1600" dirty="0">
                <a:latin typeface="Calibri" panose="020F0502020204030204" pitchFamily="34" charset="0"/>
              </a:rPr>
              <a:t>So, we use this pattern when we need:</a:t>
            </a:r>
          </a:p>
          <a:p>
            <a:pPr lvl="1">
              <a:buFont typeface="StarSymbol"/>
              <a:buChar char=""/>
            </a:pPr>
            <a:r>
              <a:rPr lang="en-US" sz="1600" dirty="0">
                <a:latin typeface="Calibri" panose="020F0502020204030204" pitchFamily="34" charset="0"/>
              </a:rPr>
              <a:t>A class that is coordinating across the system and needs to be accessed from many areas of the code.</a:t>
            </a:r>
          </a:p>
          <a:p>
            <a:pPr lvl="1">
              <a:buFont typeface="StarSymbol"/>
              <a:buChar char=""/>
            </a:pPr>
            <a:r>
              <a:rPr lang="en-US" sz="1600" dirty="0">
                <a:latin typeface="Calibri" panose="020F0502020204030204" pitchFamily="34" charset="0"/>
              </a:rPr>
              <a:t>A class that only has (and will only ever need) ONE instantiation.</a:t>
            </a:r>
          </a:p>
          <a:p>
            <a:pPr lvl="1">
              <a:buFont typeface="StarSymbol"/>
              <a:buChar char=""/>
            </a:pPr>
            <a:r>
              <a:rPr lang="en-US" sz="1600" dirty="0">
                <a:latin typeface="Calibri" panose="020F0502020204030204" pitchFamily="34" charset="0"/>
              </a:rPr>
              <a:t>The singleton pattern allows us an easy way to implement this idea.</a:t>
            </a:r>
          </a:p>
          <a:p>
            <a:pPr lvl="1">
              <a:buFont typeface="StarSymbol"/>
              <a:buChar char=""/>
            </a:pPr>
            <a:r>
              <a:rPr lang="en-US" sz="1600" dirty="0">
                <a:latin typeface="Calibri" panose="020F0502020204030204" pitchFamily="34" charset="0"/>
              </a:rPr>
              <a:t>The </a:t>
            </a:r>
            <a:r>
              <a:rPr lang="en-US" sz="1600" dirty="0" err="1">
                <a:latin typeface="Calibri" panose="020F0502020204030204" pitchFamily="34" charset="0"/>
              </a:rPr>
              <a:t>TweenJuggler</a:t>
            </a:r>
            <a:r>
              <a:rPr lang="en-US" sz="1600" dirty="0">
                <a:latin typeface="Calibri" panose="020F0502020204030204" pitchFamily="34" charset="0"/>
              </a:rPr>
              <a:t> is implemented as a singleton (usually) because there is one instance of it that is accessible from any other object in the game.</a:t>
            </a:r>
          </a:p>
          <a:p>
            <a:pPr lvl="1">
              <a:buFont typeface="StarSymbol"/>
              <a:buChar char=""/>
            </a:pPr>
            <a:endParaRPr lang="en-US" sz="1600" dirty="0">
              <a:latin typeface="Calibri" panose="020F0502020204030204" pitchFamily="34" charset="0"/>
            </a:endParaRPr>
          </a:p>
          <a:p>
            <a:pPr lvl="1">
              <a:buFont typeface="StarSymbol"/>
              <a:buChar char=""/>
            </a:pPr>
            <a:endParaRPr lang="en-US" sz="1600" dirty="0">
              <a:latin typeface="Calibri" panose="020F0502020204030204" pitchFamily="34" charset="0"/>
            </a:endParaRPr>
          </a:p>
          <a:p>
            <a:pPr lvl="1">
              <a:buFont typeface="StarSymbol"/>
              <a:buChar char=""/>
            </a:pPr>
            <a:endParaRPr lang="en-US" sz="1600" dirty="0">
              <a:latin typeface="Calibri" panose="020F0502020204030204" pitchFamily="34" charset="0"/>
            </a:endParaRPr>
          </a:p>
          <a:p>
            <a:pPr>
              <a:buFont typeface="StarSymbol"/>
              <a:buChar char=""/>
            </a:pPr>
            <a:r>
              <a:rPr lang="en-US" sz="1600" i="1" dirty="0">
                <a:latin typeface="Calibri" panose="020F0502020204030204" pitchFamily="34" charset="0"/>
              </a:rPr>
              <a:t>* The singleton pattern is often seen as BAD programming practice. People abuse it to get easy access to objects they don’t have in scope. Be careful using this, as it is only appropriate in very specific circumstances.</a:t>
            </a:r>
            <a:endParaRPr sz="1600" i="1"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10</a:t>
            </a:fld>
            <a:endParaRPr/>
          </a:p>
        </p:txBody>
      </p:sp>
    </p:spTree>
    <p:extLst>
      <p:ext uri="{BB962C8B-B14F-4D97-AF65-F5344CB8AC3E}">
        <p14:creationId xmlns:p14="http://schemas.microsoft.com/office/powerpoint/2010/main" val="7538238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Aside: Singleton Design Pattern</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latin typeface="Calibri" panose="020F0502020204030204" pitchFamily="34" charset="0"/>
              </a:rPr>
              <a:t>To implement the singleton pattern we use:</a:t>
            </a:r>
          </a:p>
          <a:p>
            <a:pPr>
              <a:lnSpc>
                <a:spcPct val="100000"/>
              </a:lnSpc>
              <a:buFont typeface="StarSymbol"/>
              <a:buChar char=""/>
            </a:pPr>
            <a:endParaRPr lang="en-US" sz="1600" i="1" dirty="0">
              <a:latin typeface="Calibri" panose="020F0502020204030204" pitchFamily="34" charset="0"/>
            </a:endParaRPr>
          </a:p>
          <a:p>
            <a:pPr>
              <a:lnSpc>
                <a:spcPct val="100000"/>
              </a:lnSpc>
            </a:pPr>
            <a:r>
              <a:rPr lang="en-US" sz="1400" i="1" dirty="0">
                <a:latin typeface="Calibri" panose="020F0502020204030204" pitchFamily="34" charset="0"/>
              </a:rPr>
              <a:t>Public class </a:t>
            </a:r>
            <a:r>
              <a:rPr lang="en-US" sz="1400" i="1" dirty="0" err="1">
                <a:latin typeface="Calibri" panose="020F0502020204030204" pitchFamily="34" charset="0"/>
              </a:rPr>
              <a:t>MyClass</a:t>
            </a:r>
            <a:r>
              <a:rPr lang="en-US" sz="1400" i="1" dirty="0">
                <a:latin typeface="Calibri" panose="020F0502020204030204" pitchFamily="34" charset="0"/>
              </a:rPr>
              <a:t>{</a:t>
            </a:r>
          </a:p>
          <a:p>
            <a:pPr>
              <a:lnSpc>
                <a:spcPct val="100000"/>
              </a:lnSpc>
            </a:pPr>
            <a:endParaRPr lang="en-US" sz="1400" i="1" dirty="0">
              <a:latin typeface="Calibri" panose="020F0502020204030204" pitchFamily="34" charset="0"/>
            </a:endParaRPr>
          </a:p>
          <a:p>
            <a:pPr>
              <a:lnSpc>
                <a:spcPct val="100000"/>
              </a:lnSpc>
            </a:pPr>
            <a:r>
              <a:rPr lang="en-US" sz="1400" i="1" dirty="0">
                <a:latin typeface="Calibri" panose="020F0502020204030204" pitchFamily="34" charset="0"/>
              </a:rPr>
              <a:t>	private </a:t>
            </a:r>
            <a:r>
              <a:rPr lang="en-US" sz="1400" i="1" dirty="0" err="1">
                <a:latin typeface="Calibri" panose="020F0502020204030204" pitchFamily="34" charset="0"/>
              </a:rPr>
              <a:t>MyClass</a:t>
            </a:r>
            <a:r>
              <a:rPr lang="en-US" sz="1400" i="1" dirty="0">
                <a:latin typeface="Calibri" panose="020F0502020204030204" pitchFamily="34" charset="0"/>
              </a:rPr>
              <a:t> instance;</a:t>
            </a:r>
          </a:p>
          <a:p>
            <a:pPr>
              <a:lnSpc>
                <a:spcPct val="100000"/>
              </a:lnSpc>
            </a:pPr>
            <a:endParaRPr lang="en-US" sz="1400" i="1" dirty="0">
              <a:latin typeface="Calibri" panose="020F0502020204030204" pitchFamily="34" charset="0"/>
            </a:endParaRPr>
          </a:p>
          <a:p>
            <a:pPr>
              <a:lnSpc>
                <a:spcPct val="100000"/>
              </a:lnSpc>
            </a:pPr>
            <a:r>
              <a:rPr lang="en-US" sz="1400" i="1" dirty="0">
                <a:latin typeface="Calibri" panose="020F0502020204030204" pitchFamily="34" charset="0"/>
              </a:rPr>
              <a:t>	public </a:t>
            </a:r>
            <a:r>
              <a:rPr lang="en-US" sz="1400" i="1" dirty="0" err="1">
                <a:latin typeface="Calibri" panose="020F0502020204030204" pitchFamily="34" charset="0"/>
              </a:rPr>
              <a:t>MyClass</a:t>
            </a:r>
            <a:r>
              <a:rPr lang="en-US" sz="1400" i="1" dirty="0">
                <a:latin typeface="Calibri" panose="020F0502020204030204" pitchFamily="34" charset="0"/>
              </a:rPr>
              <a:t>(){</a:t>
            </a:r>
          </a:p>
          <a:p>
            <a:pPr>
              <a:lnSpc>
                <a:spcPct val="100000"/>
              </a:lnSpc>
            </a:pPr>
            <a:r>
              <a:rPr lang="en-US" sz="1400" i="1" dirty="0">
                <a:latin typeface="Calibri" panose="020F0502020204030204" pitchFamily="34" charset="0"/>
              </a:rPr>
              <a:t>		if(instance != null) S.O.P(“ERROR: Cannot re-initialize singleton class!”);</a:t>
            </a:r>
          </a:p>
          <a:p>
            <a:pPr>
              <a:lnSpc>
                <a:spcPct val="100000"/>
              </a:lnSpc>
            </a:pPr>
            <a:r>
              <a:rPr lang="en-US" sz="1400" i="1" dirty="0">
                <a:latin typeface="Calibri" panose="020F0502020204030204" pitchFamily="34" charset="0"/>
              </a:rPr>
              <a:t>		instance = this;	</a:t>
            </a:r>
          </a:p>
          <a:p>
            <a:pPr>
              <a:lnSpc>
                <a:spcPct val="100000"/>
              </a:lnSpc>
            </a:pPr>
            <a:r>
              <a:rPr lang="en-US" sz="1400" i="1" dirty="0">
                <a:latin typeface="Calibri" panose="020F0502020204030204" pitchFamily="34" charset="0"/>
              </a:rPr>
              <a:t>	}</a:t>
            </a:r>
          </a:p>
          <a:p>
            <a:pPr>
              <a:lnSpc>
                <a:spcPct val="100000"/>
              </a:lnSpc>
            </a:pPr>
            <a:endParaRPr lang="en-US" sz="1400" i="1" dirty="0">
              <a:latin typeface="Calibri" panose="020F0502020204030204" pitchFamily="34" charset="0"/>
            </a:endParaRPr>
          </a:p>
          <a:p>
            <a:pPr>
              <a:lnSpc>
                <a:spcPct val="100000"/>
              </a:lnSpc>
            </a:pPr>
            <a:r>
              <a:rPr lang="en-US" sz="1400" i="1" dirty="0">
                <a:latin typeface="Calibri" panose="020F0502020204030204" pitchFamily="34" charset="0"/>
              </a:rPr>
              <a:t>	public static </a:t>
            </a:r>
            <a:r>
              <a:rPr lang="en-US" sz="1400" i="1" dirty="0" err="1">
                <a:latin typeface="Calibri" panose="020F0502020204030204" pitchFamily="34" charset="0"/>
              </a:rPr>
              <a:t>MyClass</a:t>
            </a:r>
            <a:r>
              <a:rPr lang="en-US" sz="1400" i="1" dirty="0">
                <a:latin typeface="Calibri" panose="020F0502020204030204" pitchFamily="34" charset="0"/>
              </a:rPr>
              <a:t> </a:t>
            </a:r>
            <a:r>
              <a:rPr lang="en-US" sz="1400" i="1" dirty="0" err="1">
                <a:latin typeface="Calibri" panose="020F0502020204030204" pitchFamily="34" charset="0"/>
              </a:rPr>
              <a:t>getInstance</a:t>
            </a:r>
            <a:r>
              <a:rPr lang="en-US" sz="1400" i="1" dirty="0">
                <a:latin typeface="Calibri" panose="020F0502020204030204" pitchFamily="34" charset="0"/>
              </a:rPr>
              <a:t>(){return instance;}</a:t>
            </a:r>
          </a:p>
          <a:p>
            <a:pPr>
              <a:lnSpc>
                <a:spcPct val="100000"/>
              </a:lnSpc>
            </a:pPr>
            <a:endParaRPr lang="en-US" sz="1400" i="1" dirty="0">
              <a:latin typeface="Calibri" panose="020F0502020204030204" pitchFamily="34" charset="0"/>
            </a:endParaRPr>
          </a:p>
          <a:p>
            <a:pPr>
              <a:lnSpc>
                <a:spcPct val="100000"/>
              </a:lnSpc>
            </a:pPr>
            <a:r>
              <a:rPr lang="en-US" sz="1400" i="1" dirty="0">
                <a:latin typeface="Calibri" panose="020F0502020204030204" pitchFamily="34" charset="0"/>
              </a:rPr>
              <a:t>	public void </a:t>
            </a:r>
            <a:r>
              <a:rPr lang="en-US" sz="1400" i="1" dirty="0" err="1">
                <a:latin typeface="Calibri" panose="020F0502020204030204" pitchFamily="34" charset="0"/>
              </a:rPr>
              <a:t>oneMethod</a:t>
            </a:r>
            <a:r>
              <a:rPr lang="en-US" sz="1400" i="1" dirty="0">
                <a:latin typeface="Calibri" panose="020F0502020204030204" pitchFamily="34" charset="0"/>
              </a:rPr>
              <a:t>(){}</a:t>
            </a:r>
          </a:p>
          <a:p>
            <a:pPr>
              <a:lnSpc>
                <a:spcPct val="100000"/>
              </a:lnSpc>
            </a:pPr>
            <a:r>
              <a:rPr lang="en-US" sz="1400" i="1" dirty="0">
                <a:latin typeface="Calibri" panose="020F0502020204030204" pitchFamily="34" charset="0"/>
              </a:rPr>
              <a:t>}</a:t>
            </a:r>
            <a:endParaRPr sz="1400" i="1" dirty="0">
              <a:latin typeface="Calibri" panose="020F0502020204030204" pitchFamily="34" charset="0"/>
            </a:endParaRPr>
          </a:p>
          <a:p>
            <a:pPr>
              <a:buFont typeface="StarSymbol"/>
              <a:buChar char=""/>
            </a:pPr>
            <a:endParaRPr lang="en-US" sz="1400" dirty="0">
              <a:solidFill>
                <a:srgbClr val="000000"/>
              </a:solidFill>
              <a:latin typeface="Calibri" panose="020F0502020204030204" pitchFamily="34" charset="0"/>
              <a:ea typeface="ＭＳ Ｐゴシック"/>
            </a:endParaRPr>
          </a:p>
          <a:p>
            <a:endParaRPr lang="en-US" sz="1400" dirty="0">
              <a:latin typeface="Calibri" panose="020F0502020204030204" pitchFamily="34" charset="0"/>
            </a:endParaRPr>
          </a:p>
          <a:p>
            <a:r>
              <a:rPr lang="en-US" sz="1400" dirty="0">
                <a:latin typeface="Calibri" panose="020F0502020204030204" pitchFamily="34" charset="0"/>
              </a:rPr>
              <a:t>Now, from anywhere else in the code, I can access the one object by doing:</a:t>
            </a:r>
          </a:p>
          <a:p>
            <a:endParaRPr lang="en-US" sz="1400" dirty="0">
              <a:latin typeface="Calibri" panose="020F0502020204030204" pitchFamily="34" charset="0"/>
            </a:endParaRPr>
          </a:p>
          <a:p>
            <a:r>
              <a:rPr lang="en-US" sz="1400" dirty="0" err="1">
                <a:latin typeface="Calibri" panose="020F0502020204030204" pitchFamily="34" charset="0"/>
              </a:rPr>
              <a:t>MyClass.getInstance</a:t>
            </a:r>
            <a:r>
              <a:rPr lang="en-US" sz="1400" dirty="0">
                <a:latin typeface="Calibri" panose="020F0502020204030204" pitchFamily="34" charset="0"/>
              </a:rPr>
              <a:t>().</a:t>
            </a:r>
            <a:r>
              <a:rPr lang="en-US" sz="1400" dirty="0" err="1">
                <a:latin typeface="Calibri" panose="020F0502020204030204" pitchFamily="34" charset="0"/>
              </a:rPr>
              <a:t>oneMethod</a:t>
            </a:r>
            <a:r>
              <a:rPr lang="en-US" sz="1400" dirty="0">
                <a:latin typeface="Calibri" panose="020F0502020204030204" pitchFamily="34" charset="0"/>
              </a:rPr>
              <a:t>();</a:t>
            </a:r>
            <a:endParaRPr sz="14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11</a:t>
            </a:fld>
            <a:endParaRPr/>
          </a:p>
        </p:txBody>
      </p:sp>
    </p:spTree>
    <p:extLst>
      <p:ext uri="{BB962C8B-B14F-4D97-AF65-F5344CB8AC3E}">
        <p14:creationId xmlns:p14="http://schemas.microsoft.com/office/powerpoint/2010/main" val="30380887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Ok, back to the </a:t>
            </a:r>
            <a:r>
              <a:rPr lang="en-US" sz="4000" dirty="0" err="1">
                <a:solidFill>
                  <a:srgbClr val="000000"/>
                </a:solidFill>
                <a:latin typeface="Calibri"/>
                <a:ea typeface="ＭＳ Ｐゴシック"/>
              </a:rPr>
              <a:t>TweenJuggler</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panose="020F0502020204030204" pitchFamily="34" charset="0"/>
                <a:ea typeface="ＭＳ Ｐゴシック"/>
              </a:rPr>
              <a:t>Let’s figure out the other methods and fields.</a:t>
            </a:r>
          </a:p>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solidFill>
                  <a:srgbClr val="000000"/>
                </a:solidFill>
                <a:latin typeface="Calibri" panose="020F0502020204030204" pitchFamily="34" charset="0"/>
                <a:ea typeface="ＭＳ Ｐゴシック"/>
              </a:rPr>
              <a:t>On board-&gt;</a:t>
            </a: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12</a:t>
            </a:fld>
            <a:endParaRPr/>
          </a:p>
        </p:txBody>
      </p:sp>
    </p:spTree>
    <p:extLst>
      <p:ext uri="{BB962C8B-B14F-4D97-AF65-F5344CB8AC3E}">
        <p14:creationId xmlns:p14="http://schemas.microsoft.com/office/powerpoint/2010/main" val="5840664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Tween Transitions</a:t>
            </a:r>
            <a:endParaRPr/>
          </a:p>
        </p:txBody>
      </p:sp>
      <p:sp>
        <p:nvSpPr>
          <p:cNvPr id="108"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a:ea typeface="ＭＳ Ｐゴシック"/>
              </a:rPr>
              <a:t>Great! We are done!!!! Well…almost:</a:t>
            </a: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r>
              <a:rPr lang="en-US" sz="1600" dirty="0">
                <a:solidFill>
                  <a:srgbClr val="000000"/>
                </a:solidFill>
                <a:latin typeface="Calibri"/>
                <a:ea typeface="ＭＳ Ｐゴシック"/>
              </a:rPr>
              <a:t>If we implement what we've described so far, the tweens will all be pretty boring. Why?</a:t>
            </a:r>
            <a:endParaRPr dirty="0"/>
          </a:p>
          <a:p>
            <a:pPr>
              <a:lnSpc>
                <a:spcPct val="100000"/>
              </a:lnSpc>
              <a:buFont typeface="StarSymbol"/>
              <a:buChar char=""/>
            </a:pPr>
            <a:endParaRPr dirty="0"/>
          </a:p>
          <a:p>
            <a:pPr>
              <a:lnSpc>
                <a:spcPct val="100000"/>
              </a:lnSpc>
              <a:buFont typeface="StarSymbol"/>
              <a:buChar char=""/>
            </a:pPr>
            <a:r>
              <a:rPr lang="en-US" sz="1600" dirty="0">
                <a:solidFill>
                  <a:srgbClr val="000000"/>
                </a:solidFill>
                <a:latin typeface="Calibri"/>
                <a:ea typeface="ＭＳ Ｐゴシック"/>
              </a:rPr>
              <a:t>Only linear interpolations. Kind of boring, no cool swooshes or anything like that.</a:t>
            </a:r>
            <a:endParaRPr dirty="0"/>
          </a:p>
          <a:p>
            <a:pPr>
              <a:lnSpc>
                <a:spcPct val="100000"/>
              </a:lnSpc>
              <a:buFont typeface="StarSymbol"/>
              <a:buChar char=""/>
            </a:pPr>
            <a:endParaRPr dirty="0"/>
          </a:p>
          <a:p>
            <a:pPr>
              <a:lnSpc>
                <a:spcPct val="100000"/>
              </a:lnSpc>
              <a:buFont typeface="StarSymbol"/>
              <a:buChar char=""/>
            </a:pPr>
            <a:r>
              <a:rPr lang="en-US" sz="1600" dirty="0">
                <a:solidFill>
                  <a:srgbClr val="000000"/>
                </a:solidFill>
                <a:latin typeface="Calibri"/>
                <a:ea typeface="ＭＳ Ｐゴシック"/>
              </a:rPr>
              <a:t>Let's give this a slight upgrade. How?</a:t>
            </a:r>
            <a:endParaRPr dirty="0"/>
          </a:p>
        </p:txBody>
      </p:sp>
      <p:sp>
        <p:nvSpPr>
          <p:cNvPr id="109" name="TextShape 3"/>
          <p:cNvSpPr txBox="1"/>
          <p:nvPr/>
        </p:nvSpPr>
        <p:spPr>
          <a:xfrm>
            <a:off x="3124080" y="6324480"/>
            <a:ext cx="3123720" cy="304560"/>
          </a:xfrm>
          <a:prstGeom prst="rect">
            <a:avLst/>
          </a:prstGeom>
        </p:spPr>
        <p:txBody>
          <a:bodyPr/>
          <a:lstStyle/>
          <a:p>
            <a:pPr>
              <a:lnSpc>
                <a:spcPct val="100000"/>
              </a:lnSpc>
            </a:pPr>
            <a:fld id="{BB07A87C-A192-40D3-9253-C10A72AAB1D7}" type="slidenum">
              <a:rPr lang="en-US" sz="1400">
                <a:solidFill>
                  <a:srgbClr val="000000"/>
                </a:solidFill>
                <a:latin typeface="Arial"/>
                <a:ea typeface="ＭＳ Ｐゴシック"/>
              </a:r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Transition Functions!</a:t>
            </a:r>
            <a:endParaRPr/>
          </a:p>
        </p:txBody>
      </p:sp>
      <p:sp>
        <p:nvSpPr>
          <p:cNvPr id="111"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a:solidFill>
                  <a:srgbClr val="000000"/>
                </a:solidFill>
                <a:latin typeface="Calibri"/>
                <a:ea typeface="ＭＳ Ｐゴシック"/>
              </a:rPr>
              <a:t>A Transition Function maps the percent time completed on the tween to the percent of the actual transition that should occur.</a:t>
            </a:r>
            <a:endParaRPr/>
          </a:p>
        </p:txBody>
      </p:sp>
      <p:sp>
        <p:nvSpPr>
          <p:cNvPr id="112" name="TextShape 3"/>
          <p:cNvSpPr txBox="1"/>
          <p:nvPr/>
        </p:nvSpPr>
        <p:spPr>
          <a:xfrm>
            <a:off x="3124080" y="6324480"/>
            <a:ext cx="3123720" cy="304560"/>
          </a:xfrm>
          <a:prstGeom prst="rect">
            <a:avLst/>
          </a:prstGeom>
        </p:spPr>
        <p:txBody>
          <a:bodyPr/>
          <a:lstStyle/>
          <a:p>
            <a:pPr>
              <a:lnSpc>
                <a:spcPct val="100000"/>
              </a:lnSpc>
            </a:pPr>
            <a:fld id="{A52A8C15-0EAA-4EC1-9307-F348CD35EC3A}" type="slidenum">
              <a:rPr lang="en-US" sz="1400">
                <a:solidFill>
                  <a:srgbClr val="000000"/>
                </a:solidFill>
                <a:latin typeface="Arial"/>
                <a:ea typeface="ＭＳ Ｐゴシック"/>
              </a:rPr>
              <a:t>14</a:t>
            </a:fld>
            <a:endParaRPr/>
          </a:p>
        </p:txBody>
      </p:sp>
      <p:pic>
        <p:nvPicPr>
          <p:cNvPr id="113" name="Picture 112"/>
          <p:cNvPicPr/>
          <p:nvPr/>
        </p:nvPicPr>
        <p:blipFill>
          <a:blip r:embed="rId2"/>
          <a:stretch>
            <a:fillRect/>
          </a:stretch>
        </p:blipFill>
        <p:spPr>
          <a:xfrm>
            <a:off x="1113840" y="1686600"/>
            <a:ext cx="7060320" cy="4412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Transition Functions!</a:t>
            </a:r>
            <a:endParaRPr/>
          </a:p>
        </p:txBody>
      </p:sp>
      <p:sp>
        <p:nvSpPr>
          <p:cNvPr id="111"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a:ea typeface="ＭＳ Ｐゴシック"/>
              </a:rPr>
              <a:t>A Transition Function maps the percent time completed on the tween to the percent of the actual transition that should occur.</a:t>
            </a: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endParaRPr lang="en-US" sz="1600" dirty="0">
              <a:solidFill>
                <a:srgbClr val="000000"/>
              </a:solidFill>
              <a:latin typeface="Calibri"/>
              <a:ea typeface="ＭＳ Ｐゴシック"/>
            </a:endParaRPr>
          </a:p>
          <a:p>
            <a:pPr>
              <a:lnSpc>
                <a:spcPct val="100000"/>
              </a:lnSpc>
              <a:buFont typeface="StarSymbol"/>
              <a:buChar char=""/>
            </a:pPr>
            <a:r>
              <a:rPr lang="en-US" sz="1600" dirty="0">
                <a:solidFill>
                  <a:srgbClr val="000000"/>
                </a:solidFill>
                <a:latin typeface="Calibri"/>
                <a:ea typeface="ＭＳ Ｐゴシック"/>
              </a:rPr>
              <a:t>How do we implement this in code!!!???</a:t>
            </a:r>
            <a:endParaRPr dirty="0"/>
          </a:p>
        </p:txBody>
      </p:sp>
      <p:sp>
        <p:nvSpPr>
          <p:cNvPr id="112" name="TextShape 3"/>
          <p:cNvSpPr txBox="1"/>
          <p:nvPr/>
        </p:nvSpPr>
        <p:spPr>
          <a:xfrm>
            <a:off x="3124080" y="6324480"/>
            <a:ext cx="3123720" cy="304560"/>
          </a:xfrm>
          <a:prstGeom prst="rect">
            <a:avLst/>
          </a:prstGeom>
        </p:spPr>
        <p:txBody>
          <a:bodyPr/>
          <a:lstStyle/>
          <a:p>
            <a:pPr>
              <a:lnSpc>
                <a:spcPct val="100000"/>
              </a:lnSpc>
            </a:pPr>
            <a:fld id="{A52A8C15-0EAA-4EC1-9307-F348CD35EC3A}" type="slidenum">
              <a:rPr lang="en-US" sz="1400">
                <a:solidFill>
                  <a:srgbClr val="000000"/>
                </a:solidFill>
                <a:latin typeface="Arial"/>
                <a:ea typeface="ＭＳ Ｐゴシック"/>
              </a:rPr>
              <a:t>15</a:t>
            </a:fld>
            <a:endParaRPr/>
          </a:p>
        </p:txBody>
      </p:sp>
      <p:pic>
        <p:nvPicPr>
          <p:cNvPr id="113" name="Picture 112"/>
          <p:cNvPicPr/>
          <p:nvPr/>
        </p:nvPicPr>
        <p:blipFill>
          <a:blip r:embed="rId2"/>
          <a:stretch>
            <a:fillRect/>
          </a:stretch>
        </p:blipFill>
        <p:spPr>
          <a:xfrm>
            <a:off x="446867" y="1686600"/>
            <a:ext cx="5752883" cy="3595405"/>
          </a:xfrm>
          <a:prstGeom prst="rect">
            <a:avLst/>
          </a:prstGeom>
          <a:ln>
            <a:noFill/>
          </a:ln>
        </p:spPr>
      </p:pic>
    </p:spTree>
    <p:extLst>
      <p:ext uri="{BB962C8B-B14F-4D97-AF65-F5344CB8AC3E}">
        <p14:creationId xmlns:p14="http://schemas.microsoft.com/office/powerpoint/2010/main" val="37977816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Events!</a:t>
            </a:r>
            <a:endParaRPr/>
          </a:p>
        </p:txBody>
      </p:sp>
      <p:sp>
        <p:nvSpPr>
          <p:cNvPr id="115" name="TextShape 2"/>
          <p:cNvSpPr txBox="1"/>
          <p:nvPr/>
        </p:nvSpPr>
        <p:spPr>
          <a:xfrm>
            <a:off x="380880" y="1143000"/>
            <a:ext cx="8381520" cy="4952520"/>
          </a:xfrm>
          <a:prstGeom prst="rect">
            <a:avLst/>
          </a:prstGeom>
        </p:spPr>
        <p:txBody>
          <a:bodyPr/>
          <a:lstStyle/>
          <a:p>
            <a:pPr>
              <a:buFont typeface="StarSymbol"/>
              <a:buChar char=""/>
            </a:pPr>
            <a:r>
              <a:rPr lang="en-US" dirty="0"/>
              <a:t>We already know the observer design pattern. Tweens, when used correctly, really should be throwing </a:t>
            </a:r>
            <a:r>
              <a:rPr lang="en-US" b="1" i="1" dirty="0"/>
              <a:t>events</a:t>
            </a:r>
            <a:r>
              <a:rPr lang="en-US" dirty="0"/>
              <a:t>.</a:t>
            </a:r>
          </a:p>
          <a:p>
            <a:pPr>
              <a:buFont typeface="StarSymbol"/>
              <a:buChar char=""/>
            </a:pPr>
            <a:endParaRPr lang="en-US" dirty="0"/>
          </a:p>
          <a:p>
            <a:pPr>
              <a:buFont typeface="StarSymbol"/>
              <a:buChar char=""/>
            </a:pPr>
            <a:r>
              <a:rPr lang="en-US" dirty="0"/>
              <a:t>Why? Because the rest of our code might need to know the </a:t>
            </a:r>
            <a:r>
              <a:rPr lang="en-US" b="1" i="1" dirty="0"/>
              <a:t>status of a tween</a:t>
            </a:r>
            <a:r>
              <a:rPr lang="en-US" dirty="0"/>
              <a:t>. We might be waiting on something before we move on to accomplish another task.</a:t>
            </a:r>
          </a:p>
          <a:p>
            <a:pPr>
              <a:buFont typeface="StarSymbol"/>
              <a:buChar char=""/>
            </a:pPr>
            <a:endParaRPr lang="en-US" dirty="0"/>
          </a:p>
          <a:p>
            <a:pPr>
              <a:buFont typeface="StarSymbol"/>
              <a:buChar char=""/>
            </a:pPr>
            <a:r>
              <a:rPr lang="en-US" dirty="0"/>
              <a:t>Example:</a:t>
            </a:r>
          </a:p>
          <a:p>
            <a:pPr lvl="1">
              <a:buFont typeface="StarSymbol"/>
              <a:buChar char=""/>
            </a:pPr>
            <a:r>
              <a:rPr lang="en-US" dirty="0"/>
              <a:t>Suppose when your character picks up a coin, you want a number to appear for point total in that position, swoop smoothly to the upper right corner where the points total is, and then </a:t>
            </a:r>
            <a:r>
              <a:rPr lang="en-US" b="1" i="1" dirty="0"/>
              <a:t>after it gets there</a:t>
            </a:r>
            <a:r>
              <a:rPr lang="en-US" dirty="0"/>
              <a:t>, fade out.</a:t>
            </a:r>
            <a:endParaRPr dirty="0"/>
          </a:p>
        </p:txBody>
      </p:sp>
      <p:sp>
        <p:nvSpPr>
          <p:cNvPr id="116" name="TextShape 3"/>
          <p:cNvSpPr txBox="1"/>
          <p:nvPr/>
        </p:nvSpPr>
        <p:spPr>
          <a:xfrm>
            <a:off x="3124080" y="6324480"/>
            <a:ext cx="3123720" cy="304560"/>
          </a:xfrm>
          <a:prstGeom prst="rect">
            <a:avLst/>
          </a:prstGeom>
        </p:spPr>
        <p:txBody>
          <a:bodyPr/>
          <a:lstStyle/>
          <a:p>
            <a:pPr>
              <a:lnSpc>
                <a:spcPct val="100000"/>
              </a:lnSpc>
            </a:pPr>
            <a:fld id="{6CD2EF40-19CF-47F0-A043-4AB003F9D5DF}" type="slidenum">
              <a:rPr lang="en-US" sz="1400">
                <a:solidFill>
                  <a:srgbClr val="000000"/>
                </a:solidFill>
                <a:latin typeface="Arial"/>
                <a:ea typeface="ＭＳ Ｐゴシック"/>
              </a:r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Events!</a:t>
            </a:r>
            <a:endParaRPr/>
          </a:p>
        </p:txBody>
      </p:sp>
      <p:sp>
        <p:nvSpPr>
          <p:cNvPr id="115" name="TextShape 2"/>
          <p:cNvSpPr txBox="1"/>
          <p:nvPr/>
        </p:nvSpPr>
        <p:spPr>
          <a:xfrm>
            <a:off x="380880" y="1143000"/>
            <a:ext cx="8381520" cy="4952520"/>
          </a:xfrm>
          <a:prstGeom prst="rect">
            <a:avLst/>
          </a:prstGeom>
        </p:spPr>
        <p:txBody>
          <a:bodyPr/>
          <a:lstStyle/>
          <a:p>
            <a:r>
              <a:rPr lang="en-US" dirty="0"/>
              <a:t>Example:</a:t>
            </a:r>
          </a:p>
          <a:p>
            <a:pPr lvl="1">
              <a:buFont typeface="StarSymbol"/>
              <a:buChar char=""/>
            </a:pPr>
            <a:r>
              <a:rPr lang="en-US" dirty="0"/>
              <a:t>Suppose when your character picks up a coin, you want a number to appear for point total in that position, swoop smoothly to the upper right corner where the points total is, and then </a:t>
            </a:r>
            <a:r>
              <a:rPr lang="en-US" b="1" i="1" dirty="0"/>
              <a:t>after it gets there</a:t>
            </a:r>
            <a:r>
              <a:rPr lang="en-US" dirty="0"/>
              <a:t>, fade out.</a:t>
            </a:r>
          </a:p>
          <a:p>
            <a:endParaRPr lang="en-US" dirty="0"/>
          </a:p>
          <a:p>
            <a:r>
              <a:rPr lang="en-US" dirty="0"/>
              <a:t>What does this code do:</a:t>
            </a:r>
          </a:p>
          <a:p>
            <a:endParaRPr lang="en-US" dirty="0"/>
          </a:p>
          <a:p>
            <a:pPr>
              <a:lnSpc>
                <a:spcPct val="100000"/>
              </a:lnSpc>
            </a:pPr>
            <a:r>
              <a:rPr lang="en-US" sz="1600" dirty="0">
                <a:latin typeface="Calibri" panose="020F0502020204030204" pitchFamily="34" charset="0"/>
              </a:rPr>
              <a:t>/* A tween object stores the display object that will be manipulated */</a:t>
            </a:r>
          </a:p>
          <a:p>
            <a:pPr>
              <a:lnSpc>
                <a:spcPct val="100000"/>
              </a:lnSpc>
            </a:pPr>
            <a:r>
              <a:rPr lang="en-US" sz="1600" dirty="0">
                <a:solidFill>
                  <a:srgbClr val="000000"/>
                </a:solidFill>
                <a:latin typeface="Calibri" panose="020F0502020204030204" pitchFamily="34" charset="0"/>
                <a:ea typeface="ＭＳ Ｐゴシック"/>
              </a:rPr>
              <a:t>Tween </a:t>
            </a:r>
            <a:r>
              <a:rPr lang="en-US" sz="1600" dirty="0" err="1">
                <a:solidFill>
                  <a:srgbClr val="000000"/>
                </a:solidFill>
                <a:latin typeface="Calibri" panose="020F0502020204030204" pitchFamily="34" charset="0"/>
                <a:ea typeface="ＭＳ Ｐゴシック"/>
              </a:rPr>
              <a:t>marioTween</a:t>
            </a:r>
            <a:r>
              <a:rPr lang="en-US" sz="1600" dirty="0">
                <a:solidFill>
                  <a:srgbClr val="000000"/>
                </a:solidFill>
                <a:latin typeface="Calibri" panose="020F0502020204030204" pitchFamily="34" charset="0"/>
                <a:ea typeface="ＭＳ Ｐゴシック"/>
              </a:rPr>
              <a:t> = new Tween(</a:t>
            </a:r>
            <a:r>
              <a:rPr lang="en-US" sz="1600" dirty="0" err="1">
                <a:solidFill>
                  <a:srgbClr val="000000"/>
                </a:solidFill>
                <a:latin typeface="Calibri" panose="020F0502020204030204" pitchFamily="34" charset="0"/>
                <a:ea typeface="ＭＳ Ｐゴシック"/>
              </a:rPr>
              <a:t>marioSprite</a:t>
            </a:r>
            <a:r>
              <a:rPr lang="en-US" sz="1600" dirty="0">
                <a:solidFill>
                  <a:srgbClr val="000000"/>
                </a:solidFill>
                <a:latin typeface="Calibri" panose="020F0502020204030204" pitchFamily="34" charset="0"/>
                <a:ea typeface="ＭＳ Ｐゴシック"/>
              </a:rPr>
              <a:t>);</a:t>
            </a:r>
          </a:p>
          <a:p>
            <a:pPr>
              <a:lnSpc>
                <a:spcPct val="100000"/>
              </a:lnSpc>
            </a:pPr>
            <a:endParaRPr lang="en-US" sz="1600" dirty="0">
              <a:solidFill>
                <a:srgbClr val="000000"/>
              </a:solidFill>
              <a:latin typeface="Calibri" panose="020F0502020204030204" pitchFamily="34" charset="0"/>
              <a:ea typeface="ＭＳ Ｐゴシック"/>
            </a:endParaRPr>
          </a:p>
          <a:p>
            <a:pPr>
              <a:lnSpc>
                <a:spcPct val="100000"/>
              </a:lnSpc>
            </a:pPr>
            <a:r>
              <a:rPr lang="en-US" sz="1600" dirty="0">
                <a:solidFill>
                  <a:srgbClr val="000000"/>
                </a:solidFill>
                <a:latin typeface="Calibri" panose="020F0502020204030204" pitchFamily="34" charset="0"/>
                <a:ea typeface="ＭＳ Ｐゴシック"/>
              </a:rPr>
              <a:t>/* You can call animate to tell the tween how you want the object to be altered and in how much time */</a:t>
            </a: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TweenableParams.X</a:t>
            </a:r>
            <a:r>
              <a:rPr lang="en-US" sz="1600" dirty="0">
                <a:solidFill>
                  <a:srgbClr val="000000"/>
                </a:solidFill>
                <a:latin typeface="Calibri" panose="020F0502020204030204" pitchFamily="34" charset="0"/>
                <a:ea typeface="ＭＳ Ｐゴシック"/>
              </a:rPr>
              <a:t>, 50, 500);</a:t>
            </a: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TweenableParams.Y</a:t>
            </a:r>
            <a:r>
              <a:rPr lang="en-US" sz="1600" dirty="0">
                <a:solidFill>
                  <a:srgbClr val="000000"/>
                </a:solidFill>
                <a:latin typeface="Calibri" panose="020F0502020204030204" pitchFamily="34" charset="0"/>
                <a:ea typeface="ＭＳ Ｐゴシック"/>
              </a:rPr>
              <a:t>, 800, 500);</a:t>
            </a: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TweenableParams.ALPHA</a:t>
            </a:r>
            <a:r>
              <a:rPr lang="en-US" sz="1600" dirty="0">
                <a:solidFill>
                  <a:srgbClr val="000000"/>
                </a:solidFill>
                <a:latin typeface="Calibri" panose="020F0502020204030204" pitchFamily="34" charset="0"/>
                <a:ea typeface="ＭＳ Ｐゴシック"/>
              </a:rPr>
              <a:t>, 0.0, 500);</a:t>
            </a:r>
            <a:endParaRPr lang="en-US" sz="1600" dirty="0">
              <a:latin typeface="Calibri" panose="020F0502020204030204" pitchFamily="34" charset="0"/>
            </a:endParaRPr>
          </a:p>
          <a:p>
            <a:pPr>
              <a:lnSpc>
                <a:spcPct val="100000"/>
              </a:lnSpc>
            </a:pPr>
            <a:r>
              <a:rPr lang="en-US" sz="1600" dirty="0">
                <a:solidFill>
                  <a:srgbClr val="000000"/>
                </a:solidFill>
                <a:latin typeface="Calibri" panose="020F0502020204030204" pitchFamily="34" charset="0"/>
                <a:ea typeface="ＭＳ Ｐゴシック"/>
              </a:rPr>
              <a:t>    </a:t>
            </a:r>
          </a:p>
          <a:p>
            <a:pPr>
              <a:lnSpc>
                <a:spcPct val="100000"/>
              </a:lnSpc>
            </a:pPr>
            <a:r>
              <a:rPr lang="en-US" sz="1600" dirty="0">
                <a:solidFill>
                  <a:srgbClr val="000000"/>
                </a:solidFill>
                <a:latin typeface="Calibri" panose="020F0502020204030204" pitchFamily="34" charset="0"/>
                <a:ea typeface="ＭＳ Ｐゴシック"/>
              </a:rPr>
              <a:t>/* This </a:t>
            </a: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class has a static method that allows you to add tween to queue */</a:t>
            </a:r>
            <a:endParaRPr lang="en-US" sz="1600" dirty="0">
              <a:latin typeface="Calibri" panose="020F0502020204030204" pitchFamily="34" charset="0"/>
            </a:endParaRPr>
          </a:p>
          <a:p>
            <a:pPr>
              <a:lnSpc>
                <a:spcPct val="100000"/>
              </a:lnSpc>
            </a:pPr>
            <a:r>
              <a:rPr lang="en-US" sz="1600" dirty="0" err="1">
                <a:solidFill>
                  <a:srgbClr val="000000"/>
                </a:solidFill>
                <a:latin typeface="Calibri" panose="020F0502020204030204" pitchFamily="34" charset="0"/>
                <a:ea typeface="ＭＳ Ｐゴシック"/>
              </a:rPr>
              <a:t>TweenJuggler.add</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marioTween</a:t>
            </a:r>
            <a:r>
              <a:rPr lang="en-US" sz="1600" dirty="0">
                <a:solidFill>
                  <a:srgbClr val="000000"/>
                </a:solidFill>
                <a:latin typeface="Calibri" panose="020F0502020204030204" pitchFamily="34" charset="0"/>
                <a:ea typeface="ＭＳ Ｐゴシック"/>
              </a:rPr>
              <a:t>);</a:t>
            </a:r>
            <a:endParaRPr lang="en-US" sz="1600" dirty="0">
              <a:latin typeface="Calibri" panose="020F0502020204030204" pitchFamily="34" charset="0"/>
            </a:endParaRPr>
          </a:p>
          <a:p>
            <a:endParaRPr sz="1600" dirty="0"/>
          </a:p>
        </p:txBody>
      </p:sp>
      <p:sp>
        <p:nvSpPr>
          <p:cNvPr id="116" name="TextShape 3"/>
          <p:cNvSpPr txBox="1"/>
          <p:nvPr/>
        </p:nvSpPr>
        <p:spPr>
          <a:xfrm>
            <a:off x="3124080" y="6324480"/>
            <a:ext cx="3123720" cy="304560"/>
          </a:xfrm>
          <a:prstGeom prst="rect">
            <a:avLst/>
          </a:prstGeom>
        </p:spPr>
        <p:txBody>
          <a:bodyPr/>
          <a:lstStyle/>
          <a:p>
            <a:pPr>
              <a:lnSpc>
                <a:spcPct val="100000"/>
              </a:lnSpc>
            </a:pPr>
            <a:fld id="{6CD2EF40-19CF-47F0-A043-4AB003F9D5DF}" type="slidenum">
              <a:rPr lang="en-US" sz="1400">
                <a:solidFill>
                  <a:srgbClr val="000000"/>
                </a:solidFill>
                <a:latin typeface="Arial"/>
                <a:ea typeface="ＭＳ Ｐゴシック"/>
              </a:rPr>
              <a:t>17</a:t>
            </a:fld>
            <a:endParaRPr/>
          </a:p>
        </p:txBody>
      </p:sp>
    </p:spTree>
    <p:extLst>
      <p:ext uri="{BB962C8B-B14F-4D97-AF65-F5344CB8AC3E}">
        <p14:creationId xmlns:p14="http://schemas.microsoft.com/office/powerpoint/2010/main" val="11320538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Events!</a:t>
            </a:r>
            <a:endParaRPr/>
          </a:p>
        </p:txBody>
      </p:sp>
      <p:sp>
        <p:nvSpPr>
          <p:cNvPr id="115"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a:ea typeface="ＭＳ Ｐゴシック"/>
              </a:rPr>
              <a:t>Let's talk about some Events the Tweens will have.</a:t>
            </a:r>
            <a:endParaRPr dirty="0"/>
          </a:p>
          <a:p>
            <a:pPr>
              <a:lnSpc>
                <a:spcPct val="100000"/>
              </a:lnSpc>
              <a:buFont typeface="StarSymbol"/>
              <a:buChar char=""/>
            </a:pPr>
            <a:endParaRPr dirty="0"/>
          </a:p>
          <a:p>
            <a:pPr>
              <a:lnSpc>
                <a:spcPct val="100000"/>
              </a:lnSpc>
              <a:buFont typeface="StarSymbol"/>
              <a:buChar char=""/>
            </a:pPr>
            <a:r>
              <a:rPr lang="en-US" sz="1600" dirty="0">
                <a:solidFill>
                  <a:srgbClr val="000000"/>
                </a:solidFill>
                <a:latin typeface="Calibri"/>
                <a:ea typeface="ＭＳ Ｐゴシック"/>
              </a:rPr>
              <a:t>What do you think?</a:t>
            </a:r>
            <a:endParaRPr dirty="0"/>
          </a:p>
          <a:p>
            <a:pPr>
              <a:lnSpc>
                <a:spcPct val="100000"/>
              </a:lnSpc>
              <a:buFont typeface="StarSymbol"/>
              <a:buChar char=""/>
            </a:pPr>
            <a:endParaRPr dirty="0"/>
          </a:p>
          <a:p>
            <a:pPr>
              <a:lnSpc>
                <a:spcPct val="100000"/>
              </a:lnSpc>
              <a:buFont typeface="StarSymbol"/>
              <a:buChar char=""/>
            </a:pPr>
            <a:r>
              <a:rPr lang="en-US" sz="1600" dirty="0">
                <a:solidFill>
                  <a:srgbClr val="000000"/>
                </a:solidFill>
                <a:latin typeface="Calibri"/>
                <a:ea typeface="ＭＳ Ｐゴシック"/>
              </a:rPr>
              <a:t>Some choices include:</a:t>
            </a:r>
            <a:endParaRPr dirty="0"/>
          </a:p>
          <a:p>
            <a:pPr lvl="1">
              <a:buSzPct val="75000"/>
              <a:buFont typeface="StarSymbol"/>
              <a:buChar char=""/>
            </a:pPr>
            <a:r>
              <a:rPr lang="en-US" sz="1600" dirty="0" err="1">
                <a:solidFill>
                  <a:srgbClr val="000000"/>
                </a:solidFill>
                <a:latin typeface="Calibri"/>
                <a:ea typeface="ＭＳ Ｐゴシック"/>
              </a:rPr>
              <a:t>TweenStartEvent</a:t>
            </a:r>
            <a:r>
              <a:rPr lang="en-US" sz="1600" dirty="0">
                <a:solidFill>
                  <a:srgbClr val="000000"/>
                </a:solidFill>
                <a:latin typeface="Calibri"/>
                <a:ea typeface="ＭＳ Ｐゴシック"/>
              </a:rPr>
              <a:t>: The tween just began</a:t>
            </a:r>
            <a:endParaRPr dirty="0"/>
          </a:p>
          <a:p>
            <a:pPr lvl="1">
              <a:buSzPct val="75000"/>
              <a:buFont typeface="StarSymbol"/>
              <a:buChar char=""/>
            </a:pPr>
            <a:r>
              <a:rPr lang="en-US" sz="1600" dirty="0" err="1">
                <a:solidFill>
                  <a:srgbClr val="000000"/>
                </a:solidFill>
                <a:latin typeface="Calibri"/>
                <a:ea typeface="ＭＳ Ｐゴシック"/>
              </a:rPr>
              <a:t>TweenUpdateEvent</a:t>
            </a:r>
            <a:r>
              <a:rPr lang="en-US" sz="1600" dirty="0">
                <a:solidFill>
                  <a:srgbClr val="000000"/>
                </a:solidFill>
                <a:latin typeface="Calibri"/>
                <a:ea typeface="ＭＳ Ｐゴシック"/>
              </a:rPr>
              <a:t>: The tween has a new location/scale/etc.</a:t>
            </a:r>
            <a:endParaRPr dirty="0"/>
          </a:p>
          <a:p>
            <a:pPr lvl="1">
              <a:buSzPct val="75000"/>
              <a:buFont typeface="StarSymbol"/>
              <a:buChar char=""/>
            </a:pPr>
            <a:r>
              <a:rPr lang="en-US" sz="1600" dirty="0" err="1">
                <a:solidFill>
                  <a:srgbClr val="000000"/>
                </a:solidFill>
                <a:latin typeface="Calibri"/>
                <a:ea typeface="ＭＳ Ｐゴシック"/>
              </a:rPr>
              <a:t>TweenCompleteEvent</a:t>
            </a:r>
            <a:r>
              <a:rPr lang="en-US" sz="1600" dirty="0">
                <a:solidFill>
                  <a:srgbClr val="000000"/>
                </a:solidFill>
                <a:latin typeface="Calibri"/>
                <a:ea typeface="ＭＳ Ｐゴシック"/>
              </a:rPr>
              <a:t>: Probably most important. Another object might be waiting for this tween to be complete before moving onto another one or to something else.</a:t>
            </a:r>
          </a:p>
          <a:p>
            <a:pPr>
              <a:buSzPct val="75000"/>
              <a:buFont typeface="StarSymbol"/>
              <a:buChar char=""/>
            </a:pPr>
            <a:endParaRPr lang="en-US" dirty="0">
              <a:solidFill>
                <a:srgbClr val="000000"/>
              </a:solidFill>
              <a:latin typeface="Calibri"/>
              <a:ea typeface="ＭＳ Ｐゴシック"/>
            </a:endParaRPr>
          </a:p>
          <a:p>
            <a:pPr>
              <a:buSzPct val="75000"/>
              <a:buFont typeface="StarSymbol"/>
              <a:buChar char=""/>
            </a:pPr>
            <a:endParaRPr lang="en-US" dirty="0">
              <a:solidFill>
                <a:srgbClr val="000000"/>
              </a:solidFill>
              <a:latin typeface="Calibri"/>
              <a:ea typeface="ＭＳ Ｐゴシック"/>
            </a:endParaRPr>
          </a:p>
          <a:p>
            <a:pPr>
              <a:buSzPct val="75000"/>
              <a:buFont typeface="StarSymbol"/>
              <a:buChar char=""/>
            </a:pPr>
            <a:r>
              <a:rPr lang="en-US" dirty="0">
                <a:solidFill>
                  <a:srgbClr val="000000"/>
                </a:solidFill>
                <a:latin typeface="Calibri"/>
                <a:ea typeface="ＭＳ Ｐゴシック"/>
              </a:rPr>
              <a:t>The tween object should be dispatching these events as it ticks so that any object of interest will know the current status of the tween.</a:t>
            </a:r>
            <a:endParaRPr dirty="0"/>
          </a:p>
          <a:p>
            <a:pPr>
              <a:buFont typeface="StarSymbol"/>
              <a:buChar char=""/>
            </a:pPr>
            <a:endParaRPr dirty="0"/>
          </a:p>
        </p:txBody>
      </p:sp>
      <p:sp>
        <p:nvSpPr>
          <p:cNvPr id="116" name="TextShape 3"/>
          <p:cNvSpPr txBox="1"/>
          <p:nvPr/>
        </p:nvSpPr>
        <p:spPr>
          <a:xfrm>
            <a:off x="3124080" y="6324480"/>
            <a:ext cx="3123720" cy="304560"/>
          </a:xfrm>
          <a:prstGeom prst="rect">
            <a:avLst/>
          </a:prstGeom>
        </p:spPr>
        <p:txBody>
          <a:bodyPr/>
          <a:lstStyle/>
          <a:p>
            <a:pPr>
              <a:lnSpc>
                <a:spcPct val="100000"/>
              </a:lnSpc>
            </a:pPr>
            <a:fld id="{6CD2EF40-19CF-47F0-A043-4AB003F9D5DF}" type="slidenum">
              <a:rPr lang="en-US" sz="1400">
                <a:solidFill>
                  <a:srgbClr val="000000"/>
                </a:solidFill>
                <a:latin typeface="Arial"/>
                <a:ea typeface="ＭＳ Ｐゴシック"/>
              </a:rPr>
              <a:t>18</a:t>
            </a:fld>
            <a:endParaRPr/>
          </a:p>
        </p:txBody>
      </p:sp>
    </p:spTree>
    <p:extLst>
      <p:ext uri="{BB962C8B-B14F-4D97-AF65-F5344CB8AC3E}">
        <p14:creationId xmlns:p14="http://schemas.microsoft.com/office/powerpoint/2010/main" val="16440688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Then we can do:</a:t>
            </a:r>
            <a:endParaRPr dirty="0"/>
          </a:p>
        </p:txBody>
      </p:sp>
      <p:sp>
        <p:nvSpPr>
          <p:cNvPr id="115" name="TextShape 2"/>
          <p:cNvSpPr txBox="1"/>
          <p:nvPr/>
        </p:nvSpPr>
        <p:spPr>
          <a:xfrm>
            <a:off x="380880" y="1143000"/>
            <a:ext cx="8381520" cy="4952520"/>
          </a:xfrm>
          <a:prstGeom prst="rect">
            <a:avLst/>
          </a:prstGeom>
        </p:spPr>
        <p:txBody>
          <a:bodyPr/>
          <a:lstStyle/>
          <a:p>
            <a:pPr>
              <a:lnSpc>
                <a:spcPct val="100000"/>
              </a:lnSpc>
            </a:pPr>
            <a:r>
              <a:rPr lang="en-US" sz="1400" dirty="0">
                <a:latin typeface="Calibri" panose="020F0502020204030204" pitchFamily="34" charset="0"/>
              </a:rPr>
              <a:t>/* A tween object stores the display object that will be manipulated */</a:t>
            </a:r>
          </a:p>
          <a:p>
            <a:pPr>
              <a:lnSpc>
                <a:spcPct val="100000"/>
              </a:lnSpc>
            </a:pPr>
            <a:r>
              <a:rPr lang="en-US" sz="1400" dirty="0">
                <a:solidFill>
                  <a:srgbClr val="000000"/>
                </a:solidFill>
                <a:latin typeface="Calibri" panose="020F0502020204030204" pitchFamily="34" charset="0"/>
                <a:ea typeface="ＭＳ Ｐゴシック"/>
              </a:rPr>
              <a:t>Tween </a:t>
            </a:r>
            <a:r>
              <a:rPr lang="en-US" sz="1400" dirty="0" err="1">
                <a:solidFill>
                  <a:srgbClr val="000000"/>
                </a:solidFill>
                <a:latin typeface="Calibri" panose="020F0502020204030204" pitchFamily="34" charset="0"/>
                <a:ea typeface="ＭＳ Ｐゴシック"/>
              </a:rPr>
              <a:t>marioTween</a:t>
            </a:r>
            <a:r>
              <a:rPr lang="en-US" sz="1400" dirty="0">
                <a:solidFill>
                  <a:srgbClr val="000000"/>
                </a:solidFill>
                <a:latin typeface="Calibri" panose="020F0502020204030204" pitchFamily="34" charset="0"/>
                <a:ea typeface="ＭＳ Ｐゴシック"/>
              </a:rPr>
              <a:t> = new Tween(</a:t>
            </a:r>
            <a:r>
              <a:rPr lang="en-US" sz="1400" dirty="0" err="1">
                <a:solidFill>
                  <a:srgbClr val="000000"/>
                </a:solidFill>
                <a:latin typeface="Calibri" panose="020F0502020204030204" pitchFamily="34" charset="0"/>
                <a:ea typeface="ＭＳ Ｐゴシック"/>
              </a:rPr>
              <a:t>marioSprite</a:t>
            </a:r>
            <a:r>
              <a:rPr lang="en-US" sz="1400" dirty="0">
                <a:solidFill>
                  <a:srgbClr val="000000"/>
                </a:solidFill>
                <a:latin typeface="Calibri" panose="020F0502020204030204" pitchFamily="34" charset="0"/>
                <a:ea typeface="ＭＳ Ｐゴシック"/>
              </a:rPr>
              <a:t>);</a:t>
            </a:r>
          </a:p>
          <a:p>
            <a:pPr>
              <a:lnSpc>
                <a:spcPct val="100000"/>
              </a:lnSpc>
            </a:pPr>
            <a:endParaRPr lang="en-US" sz="1400" dirty="0">
              <a:solidFill>
                <a:srgbClr val="000000"/>
              </a:solidFill>
              <a:latin typeface="Calibri" panose="020F0502020204030204" pitchFamily="34" charset="0"/>
              <a:ea typeface="ＭＳ Ｐゴシック"/>
            </a:endParaRPr>
          </a:p>
          <a:p>
            <a:pPr>
              <a:lnSpc>
                <a:spcPct val="100000"/>
              </a:lnSpc>
            </a:pPr>
            <a:r>
              <a:rPr lang="en-US" sz="1400" dirty="0">
                <a:solidFill>
                  <a:srgbClr val="000000"/>
                </a:solidFill>
                <a:latin typeface="Calibri" panose="020F0502020204030204" pitchFamily="34" charset="0"/>
                <a:ea typeface="ＭＳ Ｐゴシック"/>
              </a:rPr>
              <a:t>/* You can call animate to tell the tween how you want the object to be altered and in how much time */</a:t>
            </a:r>
          </a:p>
          <a:p>
            <a:pPr>
              <a:lnSpc>
                <a:spcPct val="100000"/>
              </a:lnSpc>
            </a:pPr>
            <a:r>
              <a:rPr lang="en-US" sz="1400" dirty="0" err="1">
                <a:solidFill>
                  <a:srgbClr val="000000"/>
                </a:solidFill>
                <a:latin typeface="Calibri" panose="020F0502020204030204" pitchFamily="34" charset="0"/>
                <a:ea typeface="ＭＳ Ｐゴシック"/>
              </a:rPr>
              <a:t>marioTween.animate</a:t>
            </a:r>
            <a:r>
              <a:rPr lang="en-US" sz="1400" dirty="0">
                <a:solidFill>
                  <a:srgbClr val="000000"/>
                </a:solidFill>
                <a:latin typeface="Calibri" panose="020F0502020204030204" pitchFamily="34" charset="0"/>
                <a:ea typeface="ＭＳ Ｐゴシック"/>
              </a:rPr>
              <a:t>(</a:t>
            </a:r>
            <a:r>
              <a:rPr lang="en-US" sz="1400" dirty="0" err="1">
                <a:solidFill>
                  <a:srgbClr val="000000"/>
                </a:solidFill>
                <a:latin typeface="Calibri" panose="020F0502020204030204" pitchFamily="34" charset="0"/>
                <a:ea typeface="ＭＳ Ｐゴシック"/>
              </a:rPr>
              <a:t>TweenableParams.X</a:t>
            </a:r>
            <a:r>
              <a:rPr lang="en-US" sz="1400" dirty="0">
                <a:solidFill>
                  <a:srgbClr val="000000"/>
                </a:solidFill>
                <a:latin typeface="Calibri" panose="020F0502020204030204" pitchFamily="34" charset="0"/>
                <a:ea typeface="ＭＳ Ｐゴシック"/>
              </a:rPr>
              <a:t>, 50, 500);</a:t>
            </a:r>
          </a:p>
          <a:p>
            <a:pPr>
              <a:lnSpc>
                <a:spcPct val="100000"/>
              </a:lnSpc>
            </a:pPr>
            <a:r>
              <a:rPr lang="en-US" sz="1400" dirty="0" err="1">
                <a:solidFill>
                  <a:srgbClr val="000000"/>
                </a:solidFill>
                <a:latin typeface="Calibri" panose="020F0502020204030204" pitchFamily="34" charset="0"/>
                <a:ea typeface="ＭＳ Ｐゴシック"/>
              </a:rPr>
              <a:t>marioTween.animate</a:t>
            </a:r>
            <a:r>
              <a:rPr lang="en-US" sz="1400" dirty="0">
                <a:solidFill>
                  <a:srgbClr val="000000"/>
                </a:solidFill>
                <a:latin typeface="Calibri" panose="020F0502020204030204" pitchFamily="34" charset="0"/>
                <a:ea typeface="ＭＳ Ｐゴシック"/>
              </a:rPr>
              <a:t>(</a:t>
            </a:r>
            <a:r>
              <a:rPr lang="en-US" sz="1400" dirty="0" err="1">
                <a:solidFill>
                  <a:srgbClr val="000000"/>
                </a:solidFill>
                <a:latin typeface="Calibri" panose="020F0502020204030204" pitchFamily="34" charset="0"/>
                <a:ea typeface="ＭＳ Ｐゴシック"/>
              </a:rPr>
              <a:t>TweenableParams.Y</a:t>
            </a:r>
            <a:r>
              <a:rPr lang="en-US" sz="1400" dirty="0">
                <a:solidFill>
                  <a:srgbClr val="000000"/>
                </a:solidFill>
                <a:latin typeface="Calibri" panose="020F0502020204030204" pitchFamily="34" charset="0"/>
                <a:ea typeface="ＭＳ Ｐゴシック"/>
              </a:rPr>
              <a:t>, 800, 500);</a:t>
            </a:r>
          </a:p>
          <a:p>
            <a:pPr>
              <a:lnSpc>
                <a:spcPct val="100000"/>
              </a:lnSpc>
            </a:pPr>
            <a:endParaRPr lang="en-US" sz="1400" dirty="0">
              <a:solidFill>
                <a:srgbClr val="000000"/>
              </a:solidFill>
              <a:latin typeface="Calibri" panose="020F0502020204030204" pitchFamily="34" charset="0"/>
              <a:ea typeface="ＭＳ Ｐゴシック"/>
            </a:endParaRPr>
          </a:p>
          <a:p>
            <a:pPr>
              <a:lnSpc>
                <a:spcPct val="100000"/>
              </a:lnSpc>
            </a:pPr>
            <a:r>
              <a:rPr lang="en-US" sz="1400" dirty="0">
                <a:solidFill>
                  <a:srgbClr val="000000"/>
                </a:solidFill>
                <a:latin typeface="Calibri" panose="020F0502020204030204" pitchFamily="34" charset="0"/>
                <a:ea typeface="ＭＳ Ｐゴシック"/>
              </a:rPr>
              <a:t>/* Listen for the tween to be complete */</a:t>
            </a:r>
          </a:p>
          <a:p>
            <a:pPr>
              <a:lnSpc>
                <a:spcPct val="100000"/>
              </a:lnSpc>
            </a:pPr>
            <a:r>
              <a:rPr lang="en-US" sz="1400" dirty="0" err="1">
                <a:solidFill>
                  <a:srgbClr val="000000"/>
                </a:solidFill>
                <a:latin typeface="Calibri" panose="020F0502020204030204" pitchFamily="34" charset="0"/>
                <a:ea typeface="ＭＳ Ｐゴシック"/>
              </a:rPr>
              <a:t>marioTween.addEventListener</a:t>
            </a:r>
            <a:r>
              <a:rPr lang="en-US" sz="1400" dirty="0">
                <a:solidFill>
                  <a:srgbClr val="000000"/>
                </a:solidFill>
                <a:latin typeface="Calibri" panose="020F0502020204030204" pitchFamily="34" charset="0"/>
                <a:ea typeface="ＭＳ Ｐゴシック"/>
              </a:rPr>
              <a:t>(</a:t>
            </a:r>
            <a:r>
              <a:rPr lang="en-US" sz="1400" dirty="0" err="1">
                <a:solidFill>
                  <a:srgbClr val="000000"/>
                </a:solidFill>
                <a:latin typeface="Calibri" panose="020F0502020204030204" pitchFamily="34" charset="0"/>
                <a:ea typeface="ＭＳ Ｐゴシック"/>
              </a:rPr>
              <a:t>TweenEvent.TWEEN_COMPLETE</a:t>
            </a:r>
            <a:r>
              <a:rPr lang="en-US" sz="1400" dirty="0">
                <a:solidFill>
                  <a:srgbClr val="000000"/>
                </a:solidFill>
                <a:latin typeface="Calibri" panose="020F0502020204030204" pitchFamily="34" charset="0"/>
                <a:ea typeface="ＭＳ Ｐゴシック"/>
              </a:rPr>
              <a:t>, this);</a:t>
            </a:r>
            <a:endParaRPr lang="en-US" sz="1400" dirty="0">
              <a:latin typeface="Calibri" panose="020F0502020204030204" pitchFamily="34" charset="0"/>
            </a:endParaRPr>
          </a:p>
          <a:p>
            <a:pPr>
              <a:lnSpc>
                <a:spcPct val="100000"/>
              </a:lnSpc>
            </a:pPr>
            <a:r>
              <a:rPr lang="en-US" sz="1400" dirty="0">
                <a:solidFill>
                  <a:srgbClr val="000000"/>
                </a:solidFill>
                <a:latin typeface="Calibri" panose="020F0502020204030204" pitchFamily="34" charset="0"/>
                <a:ea typeface="ＭＳ Ｐゴシック"/>
              </a:rPr>
              <a:t>    </a:t>
            </a:r>
          </a:p>
          <a:p>
            <a:pPr>
              <a:lnSpc>
                <a:spcPct val="100000"/>
              </a:lnSpc>
            </a:pPr>
            <a:r>
              <a:rPr lang="en-US" sz="1400" dirty="0">
                <a:solidFill>
                  <a:srgbClr val="000000"/>
                </a:solidFill>
                <a:latin typeface="Calibri" panose="020F0502020204030204" pitchFamily="34" charset="0"/>
                <a:ea typeface="ＭＳ Ｐゴシック"/>
              </a:rPr>
              <a:t>/* This </a:t>
            </a:r>
            <a:r>
              <a:rPr lang="en-US" sz="1400" dirty="0" err="1">
                <a:solidFill>
                  <a:srgbClr val="000000"/>
                </a:solidFill>
                <a:latin typeface="Calibri" panose="020F0502020204030204" pitchFamily="34" charset="0"/>
                <a:ea typeface="ＭＳ Ｐゴシック"/>
              </a:rPr>
              <a:t>TweenJuggler</a:t>
            </a:r>
            <a:r>
              <a:rPr lang="en-US" sz="1400" dirty="0">
                <a:solidFill>
                  <a:srgbClr val="000000"/>
                </a:solidFill>
                <a:latin typeface="Calibri" panose="020F0502020204030204" pitchFamily="34" charset="0"/>
                <a:ea typeface="ＭＳ Ｐゴシック"/>
              </a:rPr>
              <a:t> class has a static method that allows you to add tween to queue */</a:t>
            </a:r>
            <a:endParaRPr lang="en-US" sz="1400" dirty="0">
              <a:latin typeface="Calibri" panose="020F0502020204030204" pitchFamily="34" charset="0"/>
            </a:endParaRPr>
          </a:p>
          <a:p>
            <a:pPr>
              <a:lnSpc>
                <a:spcPct val="100000"/>
              </a:lnSpc>
            </a:pPr>
            <a:r>
              <a:rPr lang="en-US" sz="1400" dirty="0" err="1">
                <a:solidFill>
                  <a:srgbClr val="000000"/>
                </a:solidFill>
                <a:latin typeface="Calibri" panose="020F0502020204030204" pitchFamily="34" charset="0"/>
                <a:ea typeface="ＭＳ Ｐゴシック"/>
              </a:rPr>
              <a:t>TweenJuggler.add</a:t>
            </a:r>
            <a:r>
              <a:rPr lang="en-US" sz="1400" dirty="0">
                <a:solidFill>
                  <a:srgbClr val="000000"/>
                </a:solidFill>
                <a:latin typeface="Calibri" panose="020F0502020204030204" pitchFamily="34" charset="0"/>
                <a:ea typeface="ＭＳ Ｐゴシック"/>
              </a:rPr>
              <a:t>(</a:t>
            </a:r>
            <a:r>
              <a:rPr lang="en-US" sz="1400" dirty="0" err="1">
                <a:solidFill>
                  <a:srgbClr val="000000"/>
                </a:solidFill>
                <a:latin typeface="Calibri" panose="020F0502020204030204" pitchFamily="34" charset="0"/>
                <a:ea typeface="ＭＳ Ｐゴシック"/>
              </a:rPr>
              <a:t>marioTween</a:t>
            </a:r>
            <a:r>
              <a:rPr lang="en-US" sz="1400" dirty="0">
                <a:solidFill>
                  <a:srgbClr val="000000"/>
                </a:solidFill>
                <a:latin typeface="Calibri" panose="020F0502020204030204" pitchFamily="34" charset="0"/>
                <a:ea typeface="ＭＳ Ｐゴシック"/>
              </a:rPr>
              <a:t>);</a:t>
            </a:r>
            <a:endParaRPr lang="en-US" sz="1400" dirty="0">
              <a:latin typeface="Calibri" panose="020F0502020204030204" pitchFamily="34" charset="0"/>
            </a:endParaRPr>
          </a:p>
          <a:p>
            <a:endParaRPr lang="en-US" sz="1400" dirty="0">
              <a:latin typeface="Calibri" panose="020F0502020204030204" pitchFamily="34" charset="0"/>
            </a:endParaRPr>
          </a:p>
          <a:p>
            <a:r>
              <a:rPr lang="en-US" sz="1400" dirty="0">
                <a:latin typeface="Calibri" panose="020F0502020204030204" pitchFamily="34" charset="0"/>
              </a:rPr>
              <a:t>…</a:t>
            </a:r>
          </a:p>
          <a:p>
            <a:endParaRPr lang="en-US" sz="1400" dirty="0">
              <a:latin typeface="Calibri" panose="020F0502020204030204" pitchFamily="34" charset="0"/>
            </a:endParaRPr>
          </a:p>
          <a:p>
            <a:r>
              <a:rPr lang="en-US" sz="1400" dirty="0">
                <a:latin typeface="Calibri" panose="020F0502020204030204" pitchFamily="34" charset="0"/>
              </a:rPr>
              <a:t>public void </a:t>
            </a:r>
            <a:r>
              <a:rPr lang="en-US" sz="1400" dirty="0" err="1">
                <a:latin typeface="Calibri" panose="020F0502020204030204" pitchFamily="34" charset="0"/>
              </a:rPr>
              <a:t>handleEvent</a:t>
            </a:r>
            <a:r>
              <a:rPr lang="en-US" sz="1400" dirty="0">
                <a:latin typeface="Calibri" panose="020F0502020204030204" pitchFamily="34" charset="0"/>
              </a:rPr>
              <a:t>(</a:t>
            </a:r>
            <a:r>
              <a:rPr lang="en-US" sz="1400" dirty="0" err="1">
                <a:latin typeface="Calibri" panose="020F0502020204030204" pitchFamily="34" charset="0"/>
              </a:rPr>
              <a:t>TweenEvent</a:t>
            </a:r>
            <a:r>
              <a:rPr lang="en-US" sz="1400" dirty="0">
                <a:latin typeface="Calibri" panose="020F0502020204030204" pitchFamily="34" charset="0"/>
              </a:rPr>
              <a:t> event){</a:t>
            </a:r>
          </a:p>
          <a:p>
            <a:r>
              <a:rPr lang="en-US" sz="1400" dirty="0">
                <a:latin typeface="Calibri" panose="020F0502020204030204" pitchFamily="34" charset="0"/>
              </a:rPr>
              <a:t>	</a:t>
            </a:r>
            <a:r>
              <a:rPr lang="en-US" sz="1400" dirty="0" err="1">
                <a:latin typeface="Calibri" panose="020F0502020204030204" pitchFamily="34" charset="0"/>
              </a:rPr>
              <a:t>marioSprite.removeEventListener</a:t>
            </a:r>
            <a:r>
              <a:rPr lang="en-US" sz="1400" dirty="0">
                <a:latin typeface="Calibri" panose="020F0502020204030204" pitchFamily="34" charset="0"/>
              </a:rPr>
              <a:t>(</a:t>
            </a:r>
            <a:r>
              <a:rPr lang="en-US" sz="1400" dirty="0" err="1">
                <a:latin typeface="Calibri" panose="020F0502020204030204" pitchFamily="34" charset="0"/>
              </a:rPr>
              <a:t>TweenEvent.TWEEN_COMPLETE</a:t>
            </a:r>
            <a:r>
              <a:rPr lang="en-US" sz="1400" dirty="0">
                <a:latin typeface="Calibri" panose="020F0502020204030204" pitchFamily="34" charset="0"/>
              </a:rPr>
              <a:t>, this);</a:t>
            </a:r>
          </a:p>
          <a:p>
            <a:r>
              <a:rPr lang="en-US" sz="1400" dirty="0">
                <a:latin typeface="Calibri" panose="020F0502020204030204" pitchFamily="34" charset="0"/>
              </a:rPr>
              <a:t>	Tween </a:t>
            </a:r>
            <a:r>
              <a:rPr lang="en-US" sz="1400" dirty="0" err="1">
                <a:latin typeface="Calibri" panose="020F0502020204030204" pitchFamily="34" charset="0"/>
              </a:rPr>
              <a:t>fadeTween</a:t>
            </a:r>
            <a:r>
              <a:rPr lang="en-US" sz="1400" dirty="0">
                <a:latin typeface="Calibri" panose="020F0502020204030204" pitchFamily="34" charset="0"/>
              </a:rPr>
              <a:t> = new Tween(</a:t>
            </a:r>
            <a:r>
              <a:rPr lang="en-US" sz="1400" dirty="0" err="1">
                <a:latin typeface="Calibri" panose="020F0502020204030204" pitchFamily="34" charset="0"/>
              </a:rPr>
              <a:t>marioSprite</a:t>
            </a:r>
            <a:r>
              <a:rPr lang="en-US" sz="1400" dirty="0">
                <a:latin typeface="Calibri" panose="020F0502020204030204" pitchFamily="34" charset="0"/>
              </a:rPr>
              <a:t>);</a:t>
            </a:r>
          </a:p>
          <a:p>
            <a:r>
              <a:rPr lang="en-US" sz="1400" dirty="0">
                <a:latin typeface="Calibri" panose="020F0502020204030204" pitchFamily="34" charset="0"/>
              </a:rPr>
              <a:t>	</a:t>
            </a:r>
            <a:r>
              <a:rPr lang="en-US" sz="1400" dirty="0" err="1">
                <a:latin typeface="Calibri" panose="020F0502020204030204" pitchFamily="34" charset="0"/>
              </a:rPr>
              <a:t>fadeTween.animate</a:t>
            </a:r>
            <a:r>
              <a:rPr lang="en-US" sz="1400" dirty="0">
                <a:latin typeface="Calibri" panose="020F0502020204030204" pitchFamily="34" charset="0"/>
              </a:rPr>
              <a:t>(</a:t>
            </a:r>
            <a:r>
              <a:rPr lang="en-US" sz="1400" dirty="0" err="1">
                <a:solidFill>
                  <a:srgbClr val="000000"/>
                </a:solidFill>
                <a:latin typeface="Calibri" panose="020F0502020204030204" pitchFamily="34" charset="0"/>
                <a:ea typeface="ＭＳ Ｐゴシック"/>
              </a:rPr>
              <a:t>TweenableParams.ALPHA</a:t>
            </a:r>
            <a:r>
              <a:rPr lang="en-US" sz="1400" dirty="0">
                <a:solidFill>
                  <a:srgbClr val="000000"/>
                </a:solidFill>
                <a:latin typeface="Calibri" panose="020F0502020204030204" pitchFamily="34" charset="0"/>
                <a:ea typeface="ＭＳ Ｐゴシック"/>
              </a:rPr>
              <a:t>, 0.0, 500</a:t>
            </a:r>
            <a:r>
              <a:rPr lang="en-US" sz="1400" dirty="0">
                <a:latin typeface="Calibri" panose="020F0502020204030204" pitchFamily="34" charset="0"/>
              </a:rPr>
              <a:t>);</a:t>
            </a:r>
          </a:p>
          <a:p>
            <a:r>
              <a:rPr lang="en-US" sz="1400" dirty="0">
                <a:latin typeface="Calibri" panose="020F0502020204030204" pitchFamily="34" charset="0"/>
              </a:rPr>
              <a:t>	</a:t>
            </a:r>
            <a:r>
              <a:rPr lang="en-US" sz="1400" dirty="0" err="1">
                <a:latin typeface="Calibri" panose="020F0502020204030204" pitchFamily="34" charset="0"/>
              </a:rPr>
              <a:t>TweenJuggler.add</a:t>
            </a:r>
            <a:r>
              <a:rPr lang="en-US" sz="1400" dirty="0">
                <a:latin typeface="Calibri" panose="020F0502020204030204" pitchFamily="34" charset="0"/>
              </a:rPr>
              <a:t>(</a:t>
            </a:r>
            <a:r>
              <a:rPr lang="en-US" sz="1400" dirty="0" err="1">
                <a:latin typeface="Calibri" panose="020F0502020204030204" pitchFamily="34" charset="0"/>
              </a:rPr>
              <a:t>fadeTween</a:t>
            </a:r>
            <a:r>
              <a:rPr lang="en-US" sz="1400" dirty="0">
                <a:latin typeface="Calibri" panose="020F0502020204030204" pitchFamily="34" charset="0"/>
              </a:rPr>
              <a:t>);</a:t>
            </a:r>
          </a:p>
          <a:p>
            <a:r>
              <a:rPr lang="en-US" sz="1400" dirty="0">
                <a:latin typeface="Calibri" panose="020F0502020204030204" pitchFamily="34" charset="0"/>
              </a:rPr>
              <a:t>}</a:t>
            </a:r>
            <a:endParaRPr sz="1400" dirty="0">
              <a:latin typeface="Calibri" panose="020F0502020204030204" pitchFamily="34" charset="0"/>
            </a:endParaRPr>
          </a:p>
        </p:txBody>
      </p:sp>
      <p:sp>
        <p:nvSpPr>
          <p:cNvPr id="116" name="TextShape 3"/>
          <p:cNvSpPr txBox="1"/>
          <p:nvPr/>
        </p:nvSpPr>
        <p:spPr>
          <a:xfrm>
            <a:off x="3124080" y="6324480"/>
            <a:ext cx="3123720" cy="304560"/>
          </a:xfrm>
          <a:prstGeom prst="rect">
            <a:avLst/>
          </a:prstGeom>
        </p:spPr>
        <p:txBody>
          <a:bodyPr/>
          <a:lstStyle/>
          <a:p>
            <a:pPr>
              <a:lnSpc>
                <a:spcPct val="100000"/>
              </a:lnSpc>
            </a:pPr>
            <a:fld id="{6CD2EF40-19CF-47F0-A043-4AB003F9D5DF}" type="slidenum">
              <a:rPr lang="en-US" sz="1400">
                <a:solidFill>
                  <a:srgbClr val="000000"/>
                </a:solidFill>
                <a:latin typeface="Arial"/>
                <a:ea typeface="ＭＳ Ｐゴシック"/>
              </a:rPr>
              <a:t>19</a:t>
            </a:fld>
            <a:endParaRPr/>
          </a:p>
        </p:txBody>
      </p:sp>
    </p:spTree>
    <p:extLst>
      <p:ext uri="{BB962C8B-B14F-4D97-AF65-F5344CB8AC3E}">
        <p14:creationId xmlns:p14="http://schemas.microsoft.com/office/powerpoint/2010/main" val="28581700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WTF is a Tween?</a:t>
            </a:r>
            <a:endParaRPr/>
          </a:p>
        </p:txBody>
      </p:sp>
      <p:sp>
        <p:nvSpPr>
          <p:cNvPr id="94" name="TextShape 2"/>
          <p:cNvSpPr txBox="1"/>
          <p:nvPr/>
        </p:nvSpPr>
        <p:spPr>
          <a:xfrm>
            <a:off x="380880" y="1143000"/>
            <a:ext cx="8381520" cy="4952520"/>
          </a:xfrm>
          <a:prstGeom prst="rect">
            <a:avLst/>
          </a:prstGeom>
        </p:spPr>
        <p:txBody>
          <a:bodyPr/>
          <a:lstStyle/>
          <a:p>
            <a:pPr>
              <a:lnSpc>
                <a:spcPct val="100000"/>
              </a:lnSpc>
            </a:pPr>
            <a:r>
              <a:rPr lang="en-US" sz="3200" dirty="0">
                <a:solidFill>
                  <a:srgbClr val="000000"/>
                </a:solidFill>
                <a:latin typeface="Calibri"/>
                <a:ea typeface="ＭＳ Ｐゴシック"/>
              </a:rPr>
              <a:t>A </a:t>
            </a:r>
            <a:r>
              <a:rPr lang="en-US" sz="3200" b="1" i="1" u="sng" dirty="0">
                <a:solidFill>
                  <a:srgbClr val="000000"/>
                </a:solidFill>
                <a:latin typeface="Calibri"/>
                <a:ea typeface="ＭＳ Ｐゴシック"/>
              </a:rPr>
              <a:t>Tween</a:t>
            </a:r>
            <a:r>
              <a:rPr lang="en-US" sz="3200" dirty="0">
                <a:solidFill>
                  <a:srgbClr val="000000"/>
                </a:solidFill>
                <a:latin typeface="Calibri"/>
                <a:ea typeface="ＭＳ Ｐゴシック"/>
              </a:rPr>
              <a:t> is simply a name given to a visual effect in which a Sprite is animated from a start to end state smoothly (and automatically).</a:t>
            </a:r>
          </a:p>
          <a:p>
            <a:pPr>
              <a:lnSpc>
                <a:spcPct val="100000"/>
              </a:lnSpc>
            </a:pPr>
            <a:endParaRPr lang="en-US" sz="3200" dirty="0">
              <a:solidFill>
                <a:srgbClr val="000000"/>
              </a:solidFill>
              <a:latin typeface="Calibri"/>
              <a:ea typeface="ＭＳ Ｐゴシック"/>
            </a:endParaRPr>
          </a:p>
          <a:p>
            <a:pPr>
              <a:lnSpc>
                <a:spcPct val="100000"/>
              </a:lnSpc>
            </a:pPr>
            <a:endParaRPr dirty="0"/>
          </a:p>
        </p:txBody>
      </p:sp>
      <p:sp>
        <p:nvSpPr>
          <p:cNvPr id="95" name="TextShape 3"/>
          <p:cNvSpPr txBox="1"/>
          <p:nvPr/>
        </p:nvSpPr>
        <p:spPr>
          <a:xfrm>
            <a:off x="3124080" y="6324480"/>
            <a:ext cx="3123720" cy="304560"/>
          </a:xfrm>
          <a:prstGeom prst="rect">
            <a:avLst/>
          </a:prstGeom>
        </p:spPr>
        <p:txBody>
          <a:bodyPr/>
          <a:lstStyle/>
          <a:p>
            <a:pPr>
              <a:lnSpc>
                <a:spcPct val="100000"/>
              </a:lnSpc>
            </a:pPr>
            <a:fld id="{98796A4E-A5B0-4E2C-AF8A-14F3728FEE62}" type="slidenum">
              <a:rPr lang="en-US" sz="1400">
                <a:solidFill>
                  <a:srgbClr val="000000"/>
                </a:solidFill>
                <a:latin typeface="Arial"/>
                <a:ea typeface="ＭＳ Ｐゴシック"/>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Examples in Games</a:t>
            </a:r>
            <a:endParaRPr/>
          </a:p>
        </p:txBody>
      </p:sp>
      <p:sp>
        <p:nvSpPr>
          <p:cNvPr id="97" name="TextShape 2"/>
          <p:cNvSpPr txBox="1"/>
          <p:nvPr/>
        </p:nvSpPr>
        <p:spPr>
          <a:xfrm>
            <a:off x="3124080" y="6324480"/>
            <a:ext cx="3123720" cy="304560"/>
          </a:xfrm>
          <a:prstGeom prst="rect">
            <a:avLst/>
          </a:prstGeom>
        </p:spPr>
        <p:txBody>
          <a:bodyPr/>
          <a:lstStyle/>
          <a:p>
            <a:pPr>
              <a:lnSpc>
                <a:spcPct val="100000"/>
              </a:lnSpc>
            </a:pPr>
            <a:fld id="{E3F2D07F-21F8-42C4-96F2-D332DC073F74}" type="slidenum">
              <a:rPr lang="en-US" sz="1400">
                <a:solidFill>
                  <a:srgbClr val="000000"/>
                </a:solidFill>
                <a:latin typeface="Arial"/>
                <a:ea typeface="ＭＳ Ｐゴシック"/>
              </a:rPr>
              <a:t>3</a:t>
            </a:fld>
            <a:endParaRPr/>
          </a:p>
        </p:txBody>
      </p:sp>
      <p:pic>
        <p:nvPicPr>
          <p:cNvPr id="1028" name="Picture 4" descr="http://www.eonline.com/eol_images/Entire_Site/2013520/rs_560x415-130620152330-1024.CandyCrush3.mh.062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79" y="1244170"/>
            <a:ext cx="4359917" cy="3231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mputerstories.net/wp-content/uploads/fifa16-pc-main-men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4184" y="2990626"/>
            <a:ext cx="5598216" cy="3032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Usage</a:t>
            </a:r>
            <a:endParaRPr/>
          </a:p>
        </p:txBody>
      </p:sp>
      <p:sp>
        <p:nvSpPr>
          <p:cNvPr id="99"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a:solidFill>
                  <a:srgbClr val="000000"/>
                </a:solidFill>
                <a:latin typeface="Calibri" panose="020F0502020204030204" pitchFamily="34" charset="0"/>
                <a:ea typeface="ＭＳ Ｐゴシック"/>
              </a:rPr>
              <a:t>Programmer can use a </a:t>
            </a:r>
            <a:r>
              <a:rPr lang="en-US" sz="1600" dirty="0" err="1">
                <a:solidFill>
                  <a:srgbClr val="000000"/>
                </a:solidFill>
                <a:latin typeface="Calibri" panose="020F0502020204030204" pitchFamily="34" charset="0"/>
                <a:ea typeface="ＭＳ Ｐゴシック"/>
              </a:rPr>
              <a:t>Tweening</a:t>
            </a:r>
            <a:r>
              <a:rPr lang="en-US" sz="1600" dirty="0">
                <a:solidFill>
                  <a:srgbClr val="000000"/>
                </a:solidFill>
                <a:latin typeface="Calibri" panose="020F0502020204030204" pitchFamily="34" charset="0"/>
                <a:ea typeface="ＭＳ Ｐゴシック"/>
              </a:rPr>
              <a:t> engine conveniently like this:</a:t>
            </a:r>
            <a:endParaRPr sz="1600" dirty="0">
              <a:latin typeface="Calibri" panose="020F0502020204030204" pitchFamily="34" charset="0"/>
            </a:endParaRPr>
          </a:p>
          <a:p>
            <a:pPr>
              <a:lnSpc>
                <a:spcPct val="100000"/>
              </a:lnSpc>
              <a:buFont typeface="StarSymbol"/>
              <a:buChar char=""/>
            </a:pPr>
            <a:endParaRPr lang="en-US" sz="1600" dirty="0">
              <a:latin typeface="Calibri" panose="020F0502020204030204" pitchFamily="34" charset="0"/>
            </a:endParaRPr>
          </a:p>
          <a:p>
            <a:pPr>
              <a:lnSpc>
                <a:spcPct val="100000"/>
              </a:lnSpc>
            </a:pPr>
            <a:endParaRPr sz="1600" dirty="0">
              <a:latin typeface="Calibri" panose="020F0502020204030204" pitchFamily="34" charset="0"/>
            </a:endParaRPr>
          </a:p>
          <a:p>
            <a:pPr>
              <a:lnSpc>
                <a:spcPct val="100000"/>
              </a:lnSpc>
            </a:pPr>
            <a:r>
              <a:rPr lang="en-US" sz="1600" dirty="0">
                <a:latin typeface="Calibri" panose="020F0502020204030204" pitchFamily="34" charset="0"/>
              </a:rPr>
              <a:t>/* A tween object stores the display object that will be manipulated */</a:t>
            </a:r>
            <a:endParaRPr sz="1600" dirty="0">
              <a:latin typeface="Calibri" panose="020F0502020204030204" pitchFamily="34" charset="0"/>
            </a:endParaRPr>
          </a:p>
          <a:p>
            <a:pPr>
              <a:lnSpc>
                <a:spcPct val="100000"/>
              </a:lnSpc>
            </a:pPr>
            <a:r>
              <a:rPr lang="en-US" sz="1600" dirty="0">
                <a:solidFill>
                  <a:srgbClr val="000000"/>
                </a:solidFill>
                <a:latin typeface="Calibri" panose="020F0502020204030204" pitchFamily="34" charset="0"/>
                <a:ea typeface="ＭＳ Ｐゴシック"/>
              </a:rPr>
              <a:t>Tween </a:t>
            </a:r>
            <a:r>
              <a:rPr lang="en-US" sz="1600" dirty="0" err="1">
                <a:solidFill>
                  <a:srgbClr val="000000"/>
                </a:solidFill>
                <a:latin typeface="Calibri" panose="020F0502020204030204" pitchFamily="34" charset="0"/>
                <a:ea typeface="ＭＳ Ｐゴシック"/>
              </a:rPr>
              <a:t>marioTween</a:t>
            </a:r>
            <a:r>
              <a:rPr lang="en-US" sz="1600" dirty="0">
                <a:solidFill>
                  <a:srgbClr val="000000"/>
                </a:solidFill>
                <a:latin typeface="Calibri" panose="020F0502020204030204" pitchFamily="34" charset="0"/>
                <a:ea typeface="ＭＳ Ｐゴシック"/>
              </a:rPr>
              <a:t> = new Tween(</a:t>
            </a:r>
            <a:r>
              <a:rPr lang="en-US" sz="1600" dirty="0" err="1">
                <a:solidFill>
                  <a:srgbClr val="000000"/>
                </a:solidFill>
                <a:latin typeface="Calibri" panose="020F0502020204030204" pitchFamily="34" charset="0"/>
                <a:ea typeface="ＭＳ Ｐゴシック"/>
              </a:rPr>
              <a:t>marioSprite</a:t>
            </a:r>
            <a:r>
              <a:rPr lang="en-US" sz="1600" dirty="0">
                <a:solidFill>
                  <a:srgbClr val="000000"/>
                </a:solidFill>
                <a:latin typeface="Calibri" panose="020F0502020204030204" pitchFamily="34" charset="0"/>
                <a:ea typeface="ＭＳ Ｐゴシック"/>
              </a:rPr>
              <a:t>);</a:t>
            </a:r>
          </a:p>
          <a:p>
            <a:pPr>
              <a:lnSpc>
                <a:spcPct val="100000"/>
              </a:lnSpc>
            </a:pPr>
            <a:endParaRPr lang="en-US" sz="1600" dirty="0">
              <a:solidFill>
                <a:srgbClr val="000000"/>
              </a:solidFill>
              <a:latin typeface="Calibri" panose="020F0502020204030204" pitchFamily="34" charset="0"/>
              <a:ea typeface="ＭＳ Ｐゴシック"/>
            </a:endParaRPr>
          </a:p>
          <a:p>
            <a:pPr>
              <a:lnSpc>
                <a:spcPct val="100000"/>
              </a:lnSpc>
            </a:pPr>
            <a:r>
              <a:rPr lang="en-US" sz="1600" dirty="0">
                <a:solidFill>
                  <a:srgbClr val="000000"/>
                </a:solidFill>
                <a:latin typeface="Calibri" panose="020F0502020204030204" pitchFamily="34" charset="0"/>
                <a:ea typeface="ＭＳ Ｐゴシック"/>
              </a:rPr>
              <a:t>/* You can call animate to tell the tween how you want the object to be altered and in how much time */</a:t>
            </a: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TweenableParams.SCALE_X</a:t>
            </a:r>
            <a:r>
              <a:rPr lang="en-US" sz="1600" dirty="0">
                <a:solidFill>
                  <a:srgbClr val="000000"/>
                </a:solidFill>
                <a:latin typeface="Calibri" panose="020F0502020204030204" pitchFamily="34" charset="0"/>
                <a:ea typeface="ＭＳ Ｐゴシック"/>
              </a:rPr>
              <a:t>, 2.0, </a:t>
            </a:r>
            <a:r>
              <a:rPr lang="en-US" sz="1600" dirty="0" smtClean="0">
                <a:solidFill>
                  <a:srgbClr val="000000"/>
                </a:solidFill>
                <a:latin typeface="Calibri" panose="020F0502020204030204" pitchFamily="34" charset="0"/>
                <a:ea typeface="ＭＳ Ｐゴシック"/>
              </a:rPr>
              <a:t>500);</a:t>
            </a:r>
            <a:endParaRPr lang="en-US" sz="1600" dirty="0">
              <a:solidFill>
                <a:srgbClr val="000000"/>
              </a:solidFill>
              <a:latin typeface="Calibri" panose="020F0502020204030204" pitchFamily="34" charset="0"/>
              <a:ea typeface="ＭＳ Ｐゴシック"/>
            </a:endParaRPr>
          </a:p>
          <a:p>
            <a:pPr>
              <a:lnSpc>
                <a:spcPct val="100000"/>
              </a:lnSpc>
            </a:pPr>
            <a:r>
              <a:rPr lang="en-US" sz="1600" dirty="0" err="1">
                <a:solidFill>
                  <a:srgbClr val="000000"/>
                </a:solidFill>
                <a:latin typeface="Calibri" panose="020F0502020204030204" pitchFamily="34" charset="0"/>
                <a:ea typeface="ＭＳ Ｐゴシック"/>
              </a:rPr>
              <a:t>marioTween.animate</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TweenableParams.SCALE_Y</a:t>
            </a:r>
            <a:r>
              <a:rPr lang="en-US" sz="1600" dirty="0">
                <a:solidFill>
                  <a:srgbClr val="000000"/>
                </a:solidFill>
                <a:latin typeface="Calibri" panose="020F0502020204030204" pitchFamily="34" charset="0"/>
                <a:ea typeface="ＭＳ Ｐゴシック"/>
              </a:rPr>
              <a:t>, 2.0, 500);</a:t>
            </a:r>
            <a:endParaRPr sz="1600" dirty="0">
              <a:latin typeface="Calibri" panose="020F0502020204030204" pitchFamily="34" charset="0"/>
            </a:endParaRPr>
          </a:p>
          <a:p>
            <a:pPr>
              <a:lnSpc>
                <a:spcPct val="100000"/>
              </a:lnSpc>
            </a:pPr>
            <a:r>
              <a:rPr lang="en-US" sz="1600" dirty="0">
                <a:solidFill>
                  <a:srgbClr val="000000"/>
                </a:solidFill>
                <a:latin typeface="Calibri" panose="020F0502020204030204" pitchFamily="34" charset="0"/>
                <a:ea typeface="ＭＳ Ｐゴシック"/>
              </a:rPr>
              <a:t>    </a:t>
            </a:r>
          </a:p>
          <a:p>
            <a:pPr>
              <a:lnSpc>
                <a:spcPct val="100000"/>
              </a:lnSpc>
            </a:pPr>
            <a:r>
              <a:rPr lang="en-US" sz="1600" dirty="0">
                <a:solidFill>
                  <a:srgbClr val="000000"/>
                </a:solidFill>
                <a:latin typeface="Calibri" panose="020F0502020204030204" pitchFamily="34" charset="0"/>
                <a:ea typeface="ＭＳ Ｐゴシック"/>
              </a:rPr>
              <a:t>/* This </a:t>
            </a: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class has a static method that allows you to add tween to queue */</a:t>
            </a:r>
            <a:endParaRPr sz="1600" dirty="0">
              <a:latin typeface="Calibri" panose="020F0502020204030204" pitchFamily="34" charset="0"/>
            </a:endParaRPr>
          </a:p>
          <a:p>
            <a:pPr>
              <a:lnSpc>
                <a:spcPct val="100000"/>
              </a:lnSpc>
            </a:pPr>
            <a:r>
              <a:rPr lang="en-US" sz="1600" dirty="0" err="1">
                <a:solidFill>
                  <a:srgbClr val="000000"/>
                </a:solidFill>
                <a:latin typeface="Calibri" panose="020F0502020204030204" pitchFamily="34" charset="0"/>
                <a:ea typeface="ＭＳ Ｐゴシック"/>
              </a:rPr>
              <a:t>TweenJuggler.add</a:t>
            </a:r>
            <a:r>
              <a:rPr lang="en-US" sz="1600" dirty="0">
                <a:solidFill>
                  <a:srgbClr val="000000"/>
                </a:solidFill>
                <a:latin typeface="Calibri" panose="020F0502020204030204" pitchFamily="34" charset="0"/>
                <a:ea typeface="ＭＳ Ｐゴシック"/>
              </a:rPr>
              <a:t>(</a:t>
            </a:r>
            <a:r>
              <a:rPr lang="en-US" sz="1600" dirty="0" err="1">
                <a:solidFill>
                  <a:srgbClr val="000000"/>
                </a:solidFill>
                <a:latin typeface="Calibri" panose="020F0502020204030204" pitchFamily="34" charset="0"/>
                <a:ea typeface="ＭＳ Ｐゴシック"/>
              </a:rPr>
              <a:t>marioTween</a:t>
            </a:r>
            <a:r>
              <a:rPr lang="en-US" sz="1600" dirty="0">
                <a:solidFill>
                  <a:srgbClr val="000000"/>
                </a:solidFill>
                <a:latin typeface="Calibri" panose="020F0502020204030204" pitchFamily="34" charset="0"/>
                <a:ea typeface="ＭＳ Ｐゴシック"/>
              </a:rPr>
              <a:t>);</a:t>
            </a:r>
            <a:endParaRPr sz="1600" dirty="0">
              <a:latin typeface="Calibri" panose="020F0502020204030204" pitchFamily="34" charset="0"/>
            </a:endParaRPr>
          </a:p>
          <a:p>
            <a:pPr>
              <a:lnSpc>
                <a:spcPct val="100000"/>
              </a:lnSpc>
            </a:pPr>
            <a:endParaRPr sz="1600" dirty="0">
              <a:latin typeface="Calibri" panose="020F0502020204030204" pitchFamily="34" charset="0"/>
            </a:endParaRPr>
          </a:p>
          <a:p>
            <a:pPr>
              <a:lnSpc>
                <a:spcPct val="100000"/>
              </a:lnSpc>
            </a:pPr>
            <a:endParaRPr sz="1600" dirty="0">
              <a:latin typeface="Calibri" panose="020F0502020204030204" pitchFamily="34" charset="0"/>
            </a:endParaRPr>
          </a:p>
          <a:p>
            <a:pPr>
              <a:lnSpc>
                <a:spcPct val="100000"/>
              </a:lnSpc>
            </a:pPr>
            <a:r>
              <a:rPr lang="en-US" sz="1600" dirty="0">
                <a:latin typeface="Calibri" panose="020F0502020204030204" pitchFamily="34" charset="0"/>
              </a:rPr>
              <a:t>What different parameters can/should be </a:t>
            </a:r>
            <a:r>
              <a:rPr lang="en-US" sz="1600" dirty="0" err="1">
                <a:latin typeface="Calibri" panose="020F0502020204030204" pitchFamily="34" charset="0"/>
              </a:rPr>
              <a:t>tweenable</a:t>
            </a:r>
            <a:r>
              <a:rPr lang="en-US" sz="1600" dirty="0">
                <a:latin typeface="Calibri" panose="020F0502020204030204" pitchFamily="34" charset="0"/>
              </a:rPr>
              <a:t>?</a:t>
            </a:r>
          </a:p>
          <a:p>
            <a:pPr>
              <a:lnSpc>
                <a:spcPct val="100000"/>
              </a:lnSpc>
            </a:pPr>
            <a:r>
              <a:rPr lang="en-US" sz="1600" dirty="0">
                <a:latin typeface="Calibri" panose="020F0502020204030204" pitchFamily="34" charset="0"/>
              </a:rPr>
              <a:t>Can I set different time parameters? Different end value parameters?</a:t>
            </a:r>
          </a:p>
          <a:p>
            <a:pPr>
              <a:lnSpc>
                <a:spcPct val="100000"/>
              </a:lnSpc>
            </a:pPr>
            <a:r>
              <a:rPr lang="en-US" sz="1600" dirty="0">
                <a:latin typeface="Calibri" panose="020F0502020204030204" pitchFamily="34" charset="0"/>
              </a:rPr>
              <a:t>Can I tween the same parameter in two different directions (e.g., make X large and small)?</a:t>
            </a:r>
          </a:p>
          <a:p>
            <a:pPr>
              <a:lnSpc>
                <a:spcPct val="100000"/>
              </a:lnSpc>
            </a:pPr>
            <a:endParaRPr sz="1600" dirty="0">
              <a:latin typeface="Calibri" panose="020F0502020204030204" pitchFamily="34" charset="0"/>
            </a:endParaRPr>
          </a:p>
        </p:txBody>
      </p:sp>
      <p:sp>
        <p:nvSpPr>
          <p:cNvPr id="100" name="TextShape 3"/>
          <p:cNvSpPr txBox="1"/>
          <p:nvPr/>
        </p:nvSpPr>
        <p:spPr>
          <a:xfrm>
            <a:off x="3124080" y="6324480"/>
            <a:ext cx="3123720" cy="304560"/>
          </a:xfrm>
          <a:prstGeom prst="rect">
            <a:avLst/>
          </a:prstGeom>
        </p:spPr>
        <p:txBody>
          <a:bodyPr/>
          <a:lstStyle/>
          <a:p>
            <a:pPr>
              <a:lnSpc>
                <a:spcPct val="100000"/>
              </a:lnSpc>
            </a:pPr>
            <a:fld id="{4DC3E956-D448-4C4A-AE83-9A6BCA6FBFB2}" type="slidenum">
              <a:rPr lang="en-US" sz="1400">
                <a:solidFill>
                  <a:srgbClr val="000000"/>
                </a:solidFill>
                <a:latin typeface="Arial"/>
                <a:ea typeface="ＭＳ Ｐゴシック"/>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What would you use this for?</a:t>
            </a:r>
            <a:endParaRPr dirty="0"/>
          </a:p>
        </p:txBody>
      </p:sp>
      <p:sp>
        <p:nvSpPr>
          <p:cNvPr id="102"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dirty="0">
                <a:solidFill>
                  <a:srgbClr val="000000"/>
                </a:solidFill>
                <a:latin typeface="Calibri" panose="020F0502020204030204" pitchFamily="34" charset="0"/>
                <a:ea typeface="ＭＳ Ｐゴシック"/>
              </a:rPr>
              <a:t>What you would use this for:</a:t>
            </a:r>
            <a:endParaRPr dirty="0">
              <a:latin typeface="Calibri" panose="020F0502020204030204" pitchFamily="34" charset="0"/>
            </a:endParaRPr>
          </a:p>
          <a:p>
            <a:pPr lvl="1">
              <a:buSzPct val="75000"/>
              <a:buFont typeface="StarSymbol"/>
              <a:buChar char=""/>
            </a:pPr>
            <a:r>
              <a:rPr lang="en-US" dirty="0">
                <a:solidFill>
                  <a:srgbClr val="000000"/>
                </a:solidFill>
                <a:latin typeface="Calibri" panose="020F0502020204030204" pitchFamily="34" charset="0"/>
                <a:ea typeface="ＭＳ Ｐゴシック"/>
              </a:rPr>
              <a:t>Dead enemies fading out of existence smoothly</a:t>
            </a:r>
            <a:endParaRPr dirty="0">
              <a:latin typeface="Calibri" panose="020F0502020204030204" pitchFamily="34" charset="0"/>
            </a:endParaRPr>
          </a:p>
          <a:p>
            <a:pPr lvl="1">
              <a:buSzPct val="75000"/>
              <a:buFont typeface="StarSymbol"/>
              <a:buChar char=""/>
            </a:pPr>
            <a:r>
              <a:rPr lang="en-US" dirty="0">
                <a:solidFill>
                  <a:srgbClr val="000000"/>
                </a:solidFill>
                <a:latin typeface="Calibri" panose="020F0502020204030204" pitchFamily="34" charset="0"/>
                <a:ea typeface="ＭＳ Ｐゴシック"/>
              </a:rPr>
              <a:t>Points appearing and moving up to corner where point total is</a:t>
            </a:r>
            <a:endParaRPr dirty="0">
              <a:latin typeface="Calibri" panose="020F0502020204030204" pitchFamily="34" charset="0"/>
            </a:endParaRPr>
          </a:p>
          <a:p>
            <a:pPr lvl="1">
              <a:buSzPct val="75000"/>
              <a:buFont typeface="StarSymbol"/>
              <a:buChar char=""/>
            </a:pPr>
            <a:r>
              <a:rPr lang="en-US" dirty="0">
                <a:solidFill>
                  <a:srgbClr val="000000"/>
                </a:solidFill>
                <a:latin typeface="Calibri" panose="020F0502020204030204" pitchFamily="34" charset="0"/>
                <a:ea typeface="ＭＳ Ｐゴシック"/>
              </a:rPr>
              <a:t>UI elements sliding in and out, or appearing and disappearing smoothly.</a:t>
            </a:r>
            <a:endParaRPr dirty="0">
              <a:latin typeface="Calibri" panose="020F0502020204030204" pitchFamily="34" charset="0"/>
            </a:endParaRPr>
          </a:p>
          <a:p>
            <a:pPr>
              <a:buSzPct val="75000"/>
              <a:buFont typeface="StarSymbol"/>
              <a:buChar char=""/>
            </a:pPr>
            <a:endParaRPr lang="en-US" dirty="0">
              <a:latin typeface="Calibri" panose="020F0502020204030204" pitchFamily="34" charset="0"/>
            </a:endParaRPr>
          </a:p>
          <a:p>
            <a:pPr>
              <a:buSzPct val="75000"/>
              <a:buFont typeface="StarSymbol"/>
              <a:buChar char=""/>
            </a:pPr>
            <a:r>
              <a:rPr lang="en-US" dirty="0">
                <a:latin typeface="Calibri" panose="020F0502020204030204" pitchFamily="34" charset="0"/>
              </a:rPr>
              <a:t>Used (usually) when you KNOW the exact end position of the thing that is moving and don’t want to manually code it up. You want to use a simple function call instead.</a:t>
            </a:r>
            <a:endParaRPr dirty="0">
              <a:latin typeface="Calibri" panose="020F0502020204030204" pitchFamily="34" charset="0"/>
            </a:endParaRPr>
          </a:p>
          <a:p>
            <a:pPr>
              <a:lnSpc>
                <a:spcPct val="100000"/>
              </a:lnSpc>
              <a:buFont typeface="StarSymbol"/>
              <a:buChar char=""/>
            </a:pPr>
            <a:endParaRPr dirty="0">
              <a:latin typeface="Calibri" panose="020F0502020204030204" pitchFamily="34" charset="0"/>
            </a:endParaRPr>
          </a:p>
          <a:p>
            <a:pPr>
              <a:lnSpc>
                <a:spcPct val="100000"/>
              </a:lnSpc>
              <a:buFont typeface="StarSymbol"/>
              <a:buChar char=""/>
            </a:pPr>
            <a:endParaRPr dirty="0">
              <a:latin typeface="Calibri" panose="020F0502020204030204" pitchFamily="34" charset="0"/>
            </a:endParaRPr>
          </a:p>
          <a:p>
            <a:pPr>
              <a:lnSpc>
                <a:spcPct val="100000"/>
              </a:lnSpc>
              <a:buFont typeface="StarSymbol"/>
              <a:buChar char=""/>
            </a:pPr>
            <a:r>
              <a:rPr lang="en-US" dirty="0">
                <a:solidFill>
                  <a:srgbClr val="000000"/>
                </a:solidFill>
                <a:latin typeface="Calibri" panose="020F0502020204030204" pitchFamily="34" charset="0"/>
                <a:ea typeface="ＭＳ Ｐゴシック"/>
              </a:rPr>
              <a:t>What you would probably NOT use this for:</a:t>
            </a:r>
            <a:endParaRPr dirty="0">
              <a:latin typeface="Calibri" panose="020F0502020204030204" pitchFamily="34" charset="0"/>
            </a:endParaRPr>
          </a:p>
          <a:p>
            <a:pPr lvl="1">
              <a:buSzPct val="75000"/>
              <a:buFont typeface="StarSymbol"/>
              <a:buChar char=""/>
            </a:pPr>
            <a:r>
              <a:rPr lang="en-US" dirty="0">
                <a:solidFill>
                  <a:srgbClr val="000000"/>
                </a:solidFill>
                <a:latin typeface="Calibri" panose="020F0502020204030204" pitchFamily="34" charset="0"/>
                <a:ea typeface="ＭＳ Ｐゴシック"/>
              </a:rPr>
              <a:t>Moving Mario from user input</a:t>
            </a:r>
          </a:p>
          <a:p>
            <a:pPr lvl="1">
              <a:buSzPct val="75000"/>
              <a:buFont typeface="StarSymbol"/>
              <a:buChar char=""/>
            </a:pPr>
            <a:r>
              <a:rPr lang="en-US" dirty="0">
                <a:solidFill>
                  <a:srgbClr val="000000"/>
                </a:solidFill>
                <a:latin typeface="Calibri" panose="020F0502020204030204" pitchFamily="34" charset="0"/>
                <a:ea typeface="ＭＳ Ｐゴシック"/>
              </a:rPr>
              <a:t>Projectiles</a:t>
            </a:r>
            <a:endParaRPr dirty="0">
              <a:latin typeface="Calibri" panose="020F0502020204030204" pitchFamily="34" charset="0"/>
            </a:endParaRPr>
          </a:p>
          <a:p>
            <a:pPr lvl="1">
              <a:buSzPct val="75000"/>
              <a:buFont typeface="StarSymbol"/>
              <a:buChar char=""/>
            </a:pPr>
            <a:endParaRPr dirty="0">
              <a:latin typeface="Calibri" panose="020F0502020204030204" pitchFamily="34" charset="0"/>
            </a:endParaRPr>
          </a:p>
        </p:txBody>
      </p:sp>
      <p:sp>
        <p:nvSpPr>
          <p:cNvPr id="103" name="TextShape 3"/>
          <p:cNvSpPr txBox="1"/>
          <p:nvPr/>
        </p:nvSpPr>
        <p:spPr>
          <a:xfrm>
            <a:off x="3124080" y="6324480"/>
            <a:ext cx="3123720" cy="304560"/>
          </a:xfrm>
          <a:prstGeom prst="rect">
            <a:avLst/>
          </a:prstGeom>
        </p:spPr>
        <p:txBody>
          <a:bodyPr/>
          <a:lstStyle/>
          <a:p>
            <a:pPr>
              <a:lnSpc>
                <a:spcPct val="100000"/>
              </a:lnSpc>
            </a:pPr>
            <a:fld id="{BE6FF411-8D12-441F-9CB5-8ACE0F061EBE}" type="slidenum">
              <a:rPr lang="en-US" sz="1400">
                <a:solidFill>
                  <a:srgbClr val="000000"/>
                </a:solidFill>
                <a:latin typeface="Arial"/>
                <a:ea typeface="ＭＳ Ｐゴシック"/>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a:solidFill>
                  <a:srgbClr val="000000"/>
                </a:solidFill>
                <a:latin typeface="Calibri"/>
                <a:ea typeface="ＭＳ Ｐゴシック"/>
              </a:rPr>
              <a:t>So we need to write</a:t>
            </a:r>
            <a:endParaRPr/>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r>
              <a:rPr lang="en-US" sz="1600" dirty="0" err="1">
                <a:solidFill>
                  <a:srgbClr val="000000"/>
                </a:solidFill>
                <a:latin typeface="Calibri" panose="020F0502020204030204" pitchFamily="34" charset="0"/>
                <a:ea typeface="ＭＳ Ｐゴシック"/>
              </a:rPr>
              <a:t>TweenableParams</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Just a list of the fields that can be </a:t>
            </a:r>
            <a:r>
              <a:rPr lang="en-US" sz="1600" dirty="0" err="1">
                <a:solidFill>
                  <a:srgbClr val="000000"/>
                </a:solidFill>
                <a:latin typeface="Calibri" panose="020F0502020204030204" pitchFamily="34" charset="0"/>
                <a:ea typeface="ＭＳ Ｐゴシック"/>
              </a:rPr>
              <a:t>tweened</a:t>
            </a: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a:buSzPct val="75000"/>
              <a:buFont typeface="StarSymbol"/>
              <a:buChar char=""/>
            </a:pPr>
            <a:r>
              <a:rPr lang="en-US" sz="1600" dirty="0">
                <a:solidFill>
                  <a:srgbClr val="000000"/>
                </a:solidFill>
                <a:latin typeface="Calibri" panose="020F0502020204030204" pitchFamily="34" charset="0"/>
                <a:ea typeface="ＭＳ Ｐゴシック"/>
              </a:rPr>
              <a:t>Tween </a:t>
            </a:r>
            <a:r>
              <a:rPr lang="en-US" sz="1600" dirty="0" err="1">
                <a:solidFill>
                  <a:srgbClr val="000000"/>
                </a:solidFill>
                <a:latin typeface="Calibri" panose="020F0502020204030204" pitchFamily="34" charset="0"/>
                <a:ea typeface="ＭＳ Ｐゴシック"/>
              </a:rPr>
              <a:t>Param</a:t>
            </a:r>
            <a:endParaRPr lang="en-US" sz="1600" dirty="0">
              <a:solidFill>
                <a:srgbClr val="000000"/>
              </a:solidFill>
              <a:latin typeface="Calibri" panose="020F0502020204030204" pitchFamily="34" charset="0"/>
              <a:ea typeface="ＭＳ Ｐゴシック"/>
            </a:endParaRPr>
          </a:p>
          <a:p>
            <a:pPr lvl="1">
              <a:buSzPct val="75000"/>
              <a:buFont typeface="StarSymbol"/>
              <a:buChar char=""/>
            </a:pPr>
            <a:r>
              <a:rPr lang="en-US" sz="1600" dirty="0">
                <a:solidFill>
                  <a:srgbClr val="000000"/>
                </a:solidFill>
                <a:latin typeface="Calibri" panose="020F0502020204030204" pitchFamily="34" charset="0"/>
                <a:ea typeface="ＭＳ Ｐゴシック"/>
              </a:rPr>
              <a:t>Object storing info related to a single field’s change over time</a:t>
            </a:r>
            <a:endParaRPr sz="1600"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r>
              <a:rPr lang="en-US" sz="1600" dirty="0">
                <a:solidFill>
                  <a:srgbClr val="000000"/>
                </a:solidFill>
                <a:latin typeface="Calibri" panose="020F0502020204030204" pitchFamily="34" charset="0"/>
                <a:ea typeface="ＭＳ Ｐゴシック"/>
              </a:rPr>
              <a:t>Tween</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Stores data about what is being </a:t>
            </a:r>
            <a:r>
              <a:rPr lang="en-US" sz="1600" dirty="0" err="1">
                <a:solidFill>
                  <a:srgbClr val="000000"/>
                </a:solidFill>
                <a:latin typeface="Calibri" panose="020F0502020204030204" pitchFamily="34" charset="0"/>
                <a:ea typeface="ＭＳ Ｐゴシック"/>
              </a:rPr>
              <a:t>tweened</a:t>
            </a:r>
            <a:r>
              <a:rPr lang="en-US" sz="1600" dirty="0">
                <a:solidFill>
                  <a:srgbClr val="000000"/>
                </a:solidFill>
                <a:latin typeface="Calibri" panose="020F0502020204030204" pitchFamily="34" charset="0"/>
                <a:ea typeface="ＭＳ Ｐゴシック"/>
              </a:rPr>
              <a:t>, where it is going, what fields are being manipulated, etc.</a:t>
            </a:r>
          </a:p>
          <a:p>
            <a:pPr lvl="1">
              <a:buSzPct val="75000"/>
              <a:buFont typeface="StarSymbol"/>
              <a:buChar char=""/>
            </a:pPr>
            <a:endParaRPr sz="1600" dirty="0">
              <a:latin typeface="Calibri" panose="020F0502020204030204" pitchFamily="34" charset="0"/>
            </a:endParaRPr>
          </a:p>
          <a:p>
            <a:pPr>
              <a:buFont typeface="StarSymbol"/>
              <a:buChar char=""/>
            </a:pPr>
            <a:r>
              <a:rPr lang="en-US" sz="1600" dirty="0" err="1">
                <a:solidFill>
                  <a:srgbClr val="000000"/>
                </a:solidFill>
                <a:latin typeface="Calibri" panose="020F0502020204030204" pitchFamily="34" charset="0"/>
                <a:ea typeface="ＭＳ Ｐゴシック"/>
              </a:rPr>
              <a:t>TweenJuggler</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A large class that handles all tweens. Sets the </a:t>
            </a:r>
            <a:r>
              <a:rPr lang="en-US" sz="1600" dirty="0" err="1">
                <a:solidFill>
                  <a:srgbClr val="000000"/>
                </a:solidFill>
                <a:latin typeface="Calibri" panose="020F0502020204030204" pitchFamily="34" charset="0"/>
                <a:ea typeface="ＭＳ Ｐゴシック"/>
              </a:rPr>
              <a:t>DisplayObjects</a:t>
            </a:r>
            <a:r>
              <a:rPr lang="en-US" sz="1600" dirty="0">
                <a:solidFill>
                  <a:srgbClr val="000000"/>
                </a:solidFill>
                <a:latin typeface="Calibri" panose="020F0502020204030204" pitchFamily="34" charset="0"/>
                <a:ea typeface="ＭＳ Ｐゴシック"/>
              </a:rPr>
              <a:t> of all tweens to their proper values each frame. Disposes the tween once complete.</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Throws events to let other objects now when the tween has started, when its completed, progress, etc.</a:t>
            </a:r>
            <a:endParaRPr sz="1600" dirty="0">
              <a:latin typeface="Calibri" panose="020F0502020204030204" pitchFamily="34" charset="0"/>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Let’s work these out first</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err="1">
                <a:solidFill>
                  <a:srgbClr val="000000"/>
                </a:solidFill>
                <a:latin typeface="Calibri" panose="020F0502020204030204" pitchFamily="34" charset="0"/>
                <a:ea typeface="ＭＳ Ｐゴシック"/>
              </a:rPr>
              <a:t>TweenableParams</a:t>
            </a:r>
            <a:endParaRPr sz="1600" dirty="0">
              <a:latin typeface="Calibri" panose="020F0502020204030204" pitchFamily="34" charset="0"/>
            </a:endParaRPr>
          </a:p>
          <a:p>
            <a:pPr lvl="1">
              <a:buSzPct val="75000"/>
              <a:buFont typeface="StarSymbol"/>
              <a:buChar char=""/>
            </a:pPr>
            <a:r>
              <a:rPr lang="en-US" sz="1600" dirty="0">
                <a:solidFill>
                  <a:srgbClr val="000000"/>
                </a:solidFill>
                <a:latin typeface="Calibri" panose="020F0502020204030204" pitchFamily="34" charset="0"/>
                <a:ea typeface="ＭＳ Ｐゴシック"/>
              </a:rPr>
              <a:t>Just a list of the fields that can be </a:t>
            </a:r>
            <a:r>
              <a:rPr lang="en-US" sz="1600" dirty="0" err="1">
                <a:solidFill>
                  <a:srgbClr val="000000"/>
                </a:solidFill>
                <a:latin typeface="Calibri" panose="020F0502020204030204" pitchFamily="34" charset="0"/>
                <a:ea typeface="ＭＳ Ｐゴシック"/>
              </a:rPr>
              <a:t>tweened</a:t>
            </a:r>
            <a:endParaRPr lang="en-US" sz="1600" dirty="0">
              <a:solidFill>
                <a:srgbClr val="000000"/>
              </a:solidFill>
              <a:latin typeface="Calibri" panose="020F0502020204030204" pitchFamily="34" charset="0"/>
              <a:ea typeface="ＭＳ Ｐゴシック"/>
            </a:endParaRPr>
          </a:p>
          <a:p>
            <a:pPr lvl="1">
              <a:buSzPct val="75000"/>
              <a:buFont typeface="StarSymbol"/>
              <a:buChar char=""/>
            </a:pPr>
            <a:r>
              <a:rPr lang="en-US" sz="1600" dirty="0">
                <a:solidFill>
                  <a:srgbClr val="000000"/>
                </a:solidFill>
                <a:latin typeface="Calibri" panose="020F0502020204030204" pitchFamily="34" charset="0"/>
                <a:ea typeface="ＭＳ Ｐゴシック"/>
              </a:rPr>
              <a:t>How would we implement this?</a:t>
            </a: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a:buSzPct val="75000"/>
              <a:buFont typeface="StarSymbol"/>
              <a:buChar char=""/>
            </a:pPr>
            <a:r>
              <a:rPr lang="en-US" sz="1600" dirty="0" err="1">
                <a:solidFill>
                  <a:srgbClr val="000000"/>
                </a:solidFill>
                <a:latin typeface="Calibri" panose="020F0502020204030204" pitchFamily="34" charset="0"/>
                <a:ea typeface="ＭＳ Ｐゴシック"/>
              </a:rPr>
              <a:t>TweenParam</a:t>
            </a:r>
            <a:endParaRPr lang="en-US" sz="1600" dirty="0">
              <a:solidFill>
                <a:srgbClr val="000000"/>
              </a:solidFill>
              <a:latin typeface="Calibri" panose="020F0502020204030204" pitchFamily="34" charset="0"/>
              <a:ea typeface="ＭＳ Ｐゴシック"/>
            </a:endParaRPr>
          </a:p>
          <a:p>
            <a:pPr lvl="1">
              <a:buSzPct val="75000"/>
              <a:buFont typeface="StarSymbol"/>
              <a:buChar char=""/>
            </a:pPr>
            <a:r>
              <a:rPr lang="en-US" sz="1600" dirty="0">
                <a:solidFill>
                  <a:srgbClr val="000000"/>
                </a:solidFill>
                <a:latin typeface="Calibri" panose="020F0502020204030204" pitchFamily="34" charset="0"/>
                <a:ea typeface="ＭＳ Ｐゴシック"/>
              </a:rPr>
              <a:t>Object storing info related to a single field’s change over time</a:t>
            </a:r>
          </a:p>
          <a:p>
            <a:pPr lvl="1">
              <a:buSzPct val="75000"/>
              <a:buFont typeface="StarSymbol"/>
              <a:buChar char=""/>
            </a:pPr>
            <a:r>
              <a:rPr lang="en-US" sz="1600" dirty="0">
                <a:solidFill>
                  <a:srgbClr val="000000"/>
                </a:solidFill>
                <a:latin typeface="Calibri" panose="020F0502020204030204" pitchFamily="34" charset="0"/>
                <a:ea typeface="ＭＳ Ｐゴシック"/>
              </a:rPr>
              <a:t>Do we NEED this? No! Could just store in Tween class directly</a:t>
            </a:r>
          </a:p>
          <a:p>
            <a:pPr lvl="1">
              <a:buSzPct val="75000"/>
              <a:buFont typeface="StarSymbol"/>
              <a:buChar char=""/>
            </a:pPr>
            <a:r>
              <a:rPr lang="en-US" sz="1600" dirty="0">
                <a:solidFill>
                  <a:srgbClr val="000000"/>
                </a:solidFill>
                <a:latin typeface="Calibri" panose="020F0502020204030204" pitchFamily="34" charset="0"/>
                <a:ea typeface="ＭＳ Ｐゴシック"/>
              </a:rPr>
              <a:t>I’m going to describe it this way just to over OO it. </a:t>
            </a:r>
          </a:p>
          <a:p>
            <a:pPr lvl="1">
              <a:buSzPct val="75000"/>
              <a:buFont typeface="StarSymbol"/>
              <a:buChar char=""/>
            </a:pPr>
            <a:r>
              <a:rPr lang="en-US" sz="1600" i="1" dirty="0">
                <a:solidFill>
                  <a:srgbClr val="000000"/>
                </a:solidFill>
                <a:latin typeface="Calibri" panose="020F0502020204030204" pitchFamily="34" charset="0"/>
                <a:ea typeface="ＭＳ Ｐゴシック"/>
              </a:rPr>
              <a:t>*Note this class does NOT store the object being </a:t>
            </a:r>
            <a:r>
              <a:rPr lang="en-US" sz="1600" i="1" dirty="0" err="1">
                <a:solidFill>
                  <a:srgbClr val="000000"/>
                </a:solidFill>
                <a:latin typeface="Calibri" panose="020F0502020204030204" pitchFamily="34" charset="0"/>
                <a:ea typeface="ＭＳ Ｐゴシック"/>
              </a:rPr>
              <a:t>tweened</a:t>
            </a:r>
            <a:r>
              <a:rPr lang="en-US" sz="1600" i="1" dirty="0">
                <a:solidFill>
                  <a:srgbClr val="000000"/>
                </a:solidFill>
                <a:latin typeface="Calibri" panose="020F0502020204030204" pitchFamily="34" charset="0"/>
                <a:ea typeface="ＭＳ Ｐゴシック"/>
              </a:rPr>
              <a:t>…not necessary. Why?</a:t>
            </a: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a:buSzPct val="75000"/>
              <a:buFont typeface="StarSymbol"/>
              <a:buChar char=""/>
            </a:pPr>
            <a:r>
              <a:rPr lang="en-US" sz="1600" dirty="0">
                <a:solidFill>
                  <a:srgbClr val="000000"/>
                </a:solidFill>
                <a:latin typeface="Calibri" panose="020F0502020204030204" pitchFamily="34" charset="0"/>
                <a:ea typeface="ＭＳ Ｐゴシック"/>
              </a:rPr>
              <a:t>FIGURE OUT ON BOARD-&gt;</a:t>
            </a:r>
            <a:endParaRPr sz="1600"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7</a:t>
            </a:fld>
            <a:endParaRPr/>
          </a:p>
        </p:txBody>
      </p:sp>
    </p:spTree>
    <p:extLst>
      <p:ext uri="{BB962C8B-B14F-4D97-AF65-F5344CB8AC3E}">
        <p14:creationId xmlns:p14="http://schemas.microsoft.com/office/powerpoint/2010/main" val="8632465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a:solidFill>
                  <a:srgbClr val="000000"/>
                </a:solidFill>
                <a:latin typeface="Calibri"/>
                <a:ea typeface="ＭＳ Ｐゴシック"/>
              </a:rPr>
              <a:t>Let’s work these out first</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solidFill>
                  <a:srgbClr val="000000"/>
                </a:solidFill>
                <a:latin typeface="Calibri" panose="020F0502020204030204" pitchFamily="34" charset="0"/>
                <a:ea typeface="ＭＳ Ｐゴシック"/>
              </a:rPr>
              <a:t>Tween</a:t>
            </a:r>
          </a:p>
          <a:p>
            <a:pPr lvl="1">
              <a:buFont typeface="StarSymbol"/>
              <a:buChar char=""/>
            </a:pPr>
            <a:r>
              <a:rPr lang="en-US" sz="1600" i="1" dirty="0">
                <a:solidFill>
                  <a:srgbClr val="000000"/>
                </a:solidFill>
                <a:latin typeface="Calibri" panose="020F0502020204030204" pitchFamily="34" charset="0"/>
                <a:ea typeface="ＭＳ Ｐゴシック"/>
              </a:rPr>
              <a:t>What fields are necessary?</a:t>
            </a:r>
          </a:p>
          <a:p>
            <a:pPr lvl="1">
              <a:buFont typeface="StarSymbol"/>
              <a:buChar char=""/>
            </a:pPr>
            <a:r>
              <a:rPr lang="en-US" sz="1600" i="1" dirty="0">
                <a:solidFill>
                  <a:srgbClr val="000000"/>
                </a:solidFill>
                <a:latin typeface="Calibri" panose="020F0502020204030204" pitchFamily="34" charset="0"/>
                <a:ea typeface="ＭＳ Ｐゴシック"/>
              </a:rPr>
              <a:t>What methods?</a:t>
            </a:r>
          </a:p>
          <a:p>
            <a:pPr lvl="1">
              <a:buFont typeface="StarSymbol"/>
              <a:buChar char=""/>
            </a:pPr>
            <a:r>
              <a:rPr lang="en-US" sz="1600" i="1" dirty="0">
                <a:solidFill>
                  <a:srgbClr val="000000"/>
                </a:solidFill>
                <a:latin typeface="Calibri" panose="020F0502020204030204" pitchFamily="34" charset="0"/>
                <a:ea typeface="ＭＳ Ｐゴシック"/>
              </a:rPr>
              <a:t>What should each do?</a:t>
            </a:r>
          </a:p>
          <a:p>
            <a:pPr lvl="1">
              <a:buFont typeface="StarSymbol"/>
              <a:buChar char=""/>
            </a:pPr>
            <a:endParaRPr lang="en-US" sz="1600" i="1"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lvl="1">
              <a:buSzPct val="75000"/>
              <a:buFont typeface="StarSymbol"/>
              <a:buChar char=""/>
            </a:pPr>
            <a:endParaRPr lang="en-US" sz="1600" dirty="0">
              <a:solidFill>
                <a:srgbClr val="000000"/>
              </a:solidFill>
              <a:latin typeface="Calibri" panose="020F0502020204030204" pitchFamily="34" charset="0"/>
              <a:ea typeface="ＭＳ Ｐゴシック"/>
            </a:endParaRPr>
          </a:p>
          <a:p>
            <a:pPr>
              <a:buSzPct val="75000"/>
              <a:buFont typeface="StarSymbol"/>
              <a:buChar char=""/>
            </a:pPr>
            <a:r>
              <a:rPr lang="en-US" sz="1600" dirty="0">
                <a:solidFill>
                  <a:srgbClr val="000000"/>
                </a:solidFill>
                <a:latin typeface="Calibri" panose="020F0502020204030204" pitchFamily="34" charset="0"/>
                <a:ea typeface="ＭＳ Ｐゴシック"/>
              </a:rPr>
              <a:t>FIGURE OUT ON BOARD-&gt;</a:t>
            </a:r>
            <a:endParaRPr sz="1600"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8</a:t>
            </a:fld>
            <a:endParaRPr/>
          </a:p>
        </p:txBody>
      </p:sp>
    </p:spTree>
    <p:extLst>
      <p:ext uri="{BB962C8B-B14F-4D97-AF65-F5344CB8AC3E}">
        <p14:creationId xmlns:p14="http://schemas.microsoft.com/office/powerpoint/2010/main" val="11737303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304920"/>
            <a:ext cx="8381520" cy="609120"/>
          </a:xfrm>
          <a:prstGeom prst="rect">
            <a:avLst/>
          </a:prstGeom>
        </p:spPr>
        <p:txBody>
          <a:bodyPr anchor="ctr"/>
          <a:lstStyle/>
          <a:p>
            <a:pPr algn="ctr">
              <a:lnSpc>
                <a:spcPct val="100000"/>
              </a:lnSpc>
            </a:pPr>
            <a:r>
              <a:rPr lang="en-US" sz="4000" dirty="0" err="1">
                <a:solidFill>
                  <a:srgbClr val="000000"/>
                </a:solidFill>
                <a:latin typeface="Calibri"/>
                <a:ea typeface="ＭＳ Ｐゴシック"/>
              </a:rPr>
              <a:t>TweenJuggler</a:t>
            </a:r>
            <a:endParaRPr dirty="0"/>
          </a:p>
        </p:txBody>
      </p:sp>
      <p:sp>
        <p:nvSpPr>
          <p:cNvPr id="105" name="TextShape 2"/>
          <p:cNvSpPr txBox="1"/>
          <p:nvPr/>
        </p:nvSpPr>
        <p:spPr>
          <a:xfrm>
            <a:off x="380880" y="1143000"/>
            <a:ext cx="8381520" cy="4952520"/>
          </a:xfrm>
          <a:prstGeom prst="rect">
            <a:avLst/>
          </a:prstGeom>
        </p:spPr>
        <p:txBody>
          <a:bodyPr/>
          <a:lstStyle/>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a:lnSpc>
                <a:spcPct val="100000"/>
              </a:lnSpc>
              <a:buFont typeface="StarSymbol"/>
              <a:buChar char=""/>
            </a:pPr>
            <a:r>
              <a:rPr lang="en-US" sz="1600" dirty="0">
                <a:solidFill>
                  <a:srgbClr val="000000"/>
                </a:solidFill>
                <a:latin typeface="Calibri" panose="020F0502020204030204" pitchFamily="34" charset="0"/>
                <a:ea typeface="ＭＳ Ｐゴシック"/>
              </a:rPr>
              <a:t>The </a:t>
            </a: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is meant to be a class that ‘juggles’ all of the tweens running in the game at once. So, any tween that occurs in the game must be submitted to this class, and this object will automatically update the Tweens in its list every frame.</a:t>
            </a:r>
          </a:p>
          <a:p>
            <a:pPr>
              <a:lnSpc>
                <a:spcPct val="100000"/>
              </a:lnSpc>
              <a:buFont typeface="StarSymbol"/>
              <a:buChar char=""/>
            </a:pPr>
            <a:endParaRPr lang="en-US" sz="1600" dirty="0">
              <a:solidFill>
                <a:srgbClr val="000000"/>
              </a:solidFill>
              <a:latin typeface="Calibri" panose="020F0502020204030204" pitchFamily="34" charset="0"/>
              <a:ea typeface="ＭＳ Ｐゴシック"/>
            </a:endParaRPr>
          </a:p>
          <a:p>
            <a:pPr lvl="1">
              <a:buFont typeface="StarSymbol"/>
              <a:buChar char=""/>
            </a:pPr>
            <a:r>
              <a:rPr lang="en-US" sz="1600" dirty="0">
                <a:solidFill>
                  <a:srgbClr val="000000"/>
                </a:solidFill>
                <a:latin typeface="Calibri" panose="020F0502020204030204" pitchFamily="34" charset="0"/>
                <a:ea typeface="ＭＳ Ｐゴシック"/>
              </a:rPr>
              <a:t>There is only ONE instance of the </a:t>
            </a: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(Singleton, see next slide).</a:t>
            </a:r>
          </a:p>
          <a:p>
            <a:pPr lvl="1">
              <a:buFont typeface="StarSymbol"/>
              <a:buChar char=""/>
            </a:pPr>
            <a:r>
              <a:rPr lang="en-US" sz="1600" dirty="0">
                <a:solidFill>
                  <a:srgbClr val="000000"/>
                </a:solidFill>
                <a:latin typeface="Calibri" panose="020F0502020204030204" pitchFamily="34" charset="0"/>
                <a:ea typeface="ＭＳ Ｐゴシック"/>
              </a:rPr>
              <a:t>The method add(Tween tween) is static and accessible from anywhere in your code</a:t>
            </a:r>
          </a:p>
          <a:p>
            <a:pPr lvl="1">
              <a:buFont typeface="StarSymbol"/>
              <a:buChar char=""/>
            </a:pPr>
            <a:r>
              <a:rPr lang="en-US" sz="1600" dirty="0" err="1">
                <a:solidFill>
                  <a:srgbClr val="000000"/>
                </a:solidFill>
                <a:latin typeface="Calibri" panose="020F0502020204030204" pitchFamily="34" charset="0"/>
                <a:ea typeface="ＭＳ Ｐゴシック"/>
              </a:rPr>
              <a:t>TweenJuggler</a:t>
            </a:r>
            <a:r>
              <a:rPr lang="en-US" sz="1600" dirty="0">
                <a:solidFill>
                  <a:srgbClr val="000000"/>
                </a:solidFill>
                <a:latin typeface="Calibri" panose="020F0502020204030204" pitchFamily="34" charset="0"/>
                <a:ea typeface="ＭＳ Ｐゴシック"/>
              </a:rPr>
              <a:t> does most of the work of handling active tweens, disposing ones that are complete, etc.</a:t>
            </a:r>
            <a:endParaRPr sz="1600" dirty="0">
              <a:latin typeface="Calibri" panose="020F0502020204030204" pitchFamily="34" charset="0"/>
            </a:endParaRPr>
          </a:p>
          <a:p>
            <a:pPr>
              <a:buFont typeface="StarSymbol"/>
              <a:buChar char=""/>
            </a:pPr>
            <a:endParaRPr lang="en-US" sz="1600" dirty="0">
              <a:solidFill>
                <a:srgbClr val="000000"/>
              </a:solidFill>
              <a:latin typeface="Calibri" panose="020F0502020204030204" pitchFamily="34" charset="0"/>
              <a:ea typeface="ＭＳ Ｐゴシック"/>
            </a:endParaRPr>
          </a:p>
          <a:p>
            <a:pPr>
              <a:buFont typeface="StarSymbol"/>
              <a:buChar char=""/>
            </a:pPr>
            <a:endParaRPr sz="1600" dirty="0">
              <a:latin typeface="Calibri" panose="020F0502020204030204" pitchFamily="34" charset="0"/>
            </a:endParaRPr>
          </a:p>
        </p:txBody>
      </p:sp>
      <p:sp>
        <p:nvSpPr>
          <p:cNvPr id="106" name="TextShape 3"/>
          <p:cNvSpPr txBox="1"/>
          <p:nvPr/>
        </p:nvSpPr>
        <p:spPr>
          <a:xfrm>
            <a:off x="3124080" y="6324480"/>
            <a:ext cx="3123720" cy="304560"/>
          </a:xfrm>
          <a:prstGeom prst="rect">
            <a:avLst/>
          </a:prstGeom>
        </p:spPr>
        <p:txBody>
          <a:bodyPr/>
          <a:lstStyle/>
          <a:p>
            <a:pPr>
              <a:lnSpc>
                <a:spcPct val="100000"/>
              </a:lnSpc>
            </a:pPr>
            <a:fld id="{33ED1262-EB79-4714-9FE3-2B576285B66B}" type="slidenum">
              <a:rPr lang="en-US" sz="1400">
                <a:solidFill>
                  <a:srgbClr val="000000"/>
                </a:solidFill>
                <a:latin typeface="Arial"/>
                <a:ea typeface="ＭＳ Ｐゴシック"/>
              </a:rPr>
              <a:t>9</a:t>
            </a:fld>
            <a:endParaRPr/>
          </a:p>
        </p:txBody>
      </p:sp>
    </p:spTree>
    <p:extLst>
      <p:ext uri="{BB962C8B-B14F-4D97-AF65-F5344CB8AC3E}">
        <p14:creationId xmlns:p14="http://schemas.microsoft.com/office/powerpoint/2010/main" val="5693327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1166</Words>
  <Application>Microsoft Macintosh PowerPoint</Application>
  <PresentationFormat>On-screen Show (4:3)</PresentationFormat>
  <Paragraphs>233</Paragraphs>
  <Slides>19</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DejaVu Sans</vt:lpstr>
      <vt:lpstr>ＭＳ Ｐゴシック</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21</cp:revision>
  <dcterms:modified xsi:type="dcterms:W3CDTF">2018-09-19T16:01:24Z</dcterms:modified>
</cp:coreProperties>
</file>