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83" r:id="rId2"/>
    <p:sldId id="305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39" r:id="rId16"/>
    <p:sldId id="306" r:id="rId17"/>
    <p:sldId id="307" r:id="rId18"/>
    <p:sldId id="308" r:id="rId19"/>
    <p:sldId id="310" r:id="rId20"/>
    <p:sldId id="311" r:id="rId21"/>
    <p:sldId id="336" r:id="rId22"/>
    <p:sldId id="320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37" r:id="rId31"/>
    <p:sldId id="321" r:id="rId32"/>
    <p:sldId id="322" r:id="rId33"/>
    <p:sldId id="324" r:id="rId34"/>
    <p:sldId id="319" r:id="rId35"/>
    <p:sldId id="325" r:id="rId36"/>
    <p:sldId id="326" r:id="rId37"/>
    <p:sldId id="328" r:id="rId38"/>
    <p:sldId id="327" r:id="rId39"/>
    <p:sldId id="331" r:id="rId40"/>
    <p:sldId id="329" r:id="rId41"/>
    <p:sldId id="330" r:id="rId42"/>
    <p:sldId id="338" r:id="rId43"/>
    <p:sldId id="332" r:id="rId44"/>
    <p:sldId id="333" r:id="rId45"/>
    <p:sldId id="334" r:id="rId46"/>
    <p:sldId id="335" r:id="rId47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1"/>
    <p:restoredTop sz="94621"/>
  </p:normalViewPr>
  <p:slideViewPr>
    <p:cSldViewPr>
      <p:cViewPr varScale="1">
        <p:scale>
          <a:sx n="152" d="100"/>
          <a:sy n="152" d="100"/>
        </p:scale>
        <p:origin x="192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Character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Mark </a:t>
            </a:r>
            <a:r>
              <a:rPr lang="en-US" altLang="zh-CN" sz="2000" dirty="0" err="1">
                <a:latin typeface="Calibri" charset="0"/>
              </a:rPr>
              <a:t>Floryan</a:t>
            </a: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>
                <a:latin typeface="Calibri" charset="0"/>
              </a:rPr>
              <a:t>Some slides from Mark </a:t>
            </a:r>
            <a:r>
              <a:rPr lang="en-US" altLang="zh-CN" sz="2000" dirty="0" err="1">
                <a:latin typeface="Calibri" charset="0"/>
              </a:rPr>
              <a:t>Sherrif</a:t>
            </a:r>
            <a:r>
              <a:rPr lang="en-US" altLang="zh-CN" sz="2000" dirty="0">
                <a:latin typeface="Calibri" charset="0"/>
              </a:rPr>
              <a:t>, Tiffany Barnes (NCSU)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attacks</a:t>
            </a:r>
          </a:p>
          <a:p>
            <a:pPr lvl="1"/>
            <a:r>
              <a:rPr lang="en-US" dirty="0"/>
              <a:t>float across screen</a:t>
            </a:r>
          </a:p>
          <a:p>
            <a:pPr lvl="1"/>
            <a:r>
              <a:rPr lang="en-US" dirty="0"/>
              <a:t>float across (w/ four orange orbs)</a:t>
            </a:r>
          </a:p>
          <a:p>
            <a:pPr lvl="1"/>
            <a:r>
              <a:rPr lang="en-US" dirty="0"/>
              <a:t>homing orbs</a:t>
            </a:r>
          </a:p>
          <a:p>
            <a:pPr lvl="1"/>
            <a:r>
              <a:rPr lang="en-US" dirty="0"/>
              <a:t>Ground slam (+ fake out version)</a:t>
            </a:r>
          </a:p>
          <a:p>
            <a:endParaRPr lang="en-US" dirty="0"/>
          </a:p>
          <a:p>
            <a:r>
              <a:rPr lang="en-US" dirty="0"/>
              <a:t>Other states:</a:t>
            </a:r>
          </a:p>
          <a:p>
            <a:pPr lvl="1"/>
            <a:r>
              <a:rPr lang="en-US" dirty="0"/>
              <a:t>deflated</a:t>
            </a:r>
          </a:p>
          <a:p>
            <a:pPr lvl="1"/>
            <a:r>
              <a:rPr lang="en-US" dirty="0"/>
              <a:t>second phase (we will ignore for today)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05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loop is easy:</a:t>
            </a:r>
          </a:p>
          <a:p>
            <a:pPr lvl="1"/>
            <a:r>
              <a:rPr lang="en-US" dirty="0"/>
              <a:t>Teleport out</a:t>
            </a:r>
          </a:p>
          <a:p>
            <a:pPr lvl="1"/>
            <a:r>
              <a:rPr lang="en-US" dirty="0"/>
              <a:t>Select attack</a:t>
            </a:r>
          </a:p>
          <a:p>
            <a:pPr lvl="1"/>
            <a:r>
              <a:rPr lang="en-US" dirty="0"/>
              <a:t>Teleport in and perform attack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endParaRPr lang="en-US" dirty="0"/>
          </a:p>
          <a:p>
            <a:r>
              <a:rPr lang="en-US" dirty="0"/>
              <a:t>Possible improvements</a:t>
            </a:r>
          </a:p>
          <a:p>
            <a:pPr lvl="1"/>
            <a:r>
              <a:rPr lang="en-US" dirty="0"/>
              <a:t>Be a bit smarter about which attack to select,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99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Program each attack individually (in one method maybe)</a:t>
            </a:r>
          </a:p>
          <a:p>
            <a:pPr lvl="1"/>
            <a:r>
              <a:rPr lang="en-US" dirty="0"/>
              <a:t>Code to just select an attack is pretty easy</a:t>
            </a:r>
          </a:p>
          <a:p>
            <a:pPr lvl="1"/>
            <a:r>
              <a:rPr lang="en-US" dirty="0"/>
              <a:t>This boss works because</a:t>
            </a:r>
          </a:p>
          <a:p>
            <a:pPr lvl="2"/>
            <a:r>
              <a:rPr lang="en-US" dirty="0"/>
              <a:t>Each attack is interesting and requires some skill to avoid</a:t>
            </a:r>
          </a:p>
          <a:p>
            <a:pPr lvl="2"/>
            <a:r>
              <a:rPr lang="en-US" dirty="0"/>
              <a:t>Each attack a little different</a:t>
            </a:r>
          </a:p>
          <a:p>
            <a:pPr lvl="2"/>
            <a:r>
              <a:rPr lang="en-US" dirty="0"/>
              <a:t>Speed and pacing between each is just right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2791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Soul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attempt the state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1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Gear Solid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BF353-00BD-BC4B-86D0-0876DF88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54652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FAC7-B089-A049-B245-6583FDD2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17B7-2CB5-7C46-886E-11F6E7BCC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A3396-1DC8-C746-89C8-9B95106A8E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48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Tasks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Handling time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Gathering player input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Networking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Simulation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Collision detection and response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Object updates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Rendering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Other miscellaneous tasks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08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Tasks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Handling time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Gathering player input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Networking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Simulation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Collision detection and response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Object updates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Rendering</a:t>
            </a:r>
          </a:p>
          <a:p>
            <a:pPr marL="739775" lvl="1" indent="-28257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Other miscellaneous tasks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29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all do you have to simulate?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Physics</a:t>
            </a:r>
          </a:p>
          <a:p>
            <a:r>
              <a:rPr lang="en-US" dirty="0"/>
              <a:t>Environments</a:t>
            </a:r>
          </a:p>
          <a:p>
            <a:r>
              <a:rPr lang="en-US" dirty="0"/>
              <a:t>Lighting</a:t>
            </a:r>
          </a:p>
          <a:p>
            <a:r>
              <a:rPr lang="en-US" dirty="0"/>
              <a:t>Sounds</a:t>
            </a:r>
          </a:p>
          <a:p>
            <a:r>
              <a:rPr lang="en-US" dirty="0"/>
              <a:t>Behaviors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83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good should the AI be?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86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Character Design: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Choosing a set of moves, thinking about risk vs reward of that </a:t>
            </a:r>
            <a:r>
              <a:rPr lang="en-GB" dirty="0" err="1"/>
              <a:t>moveset</a:t>
            </a:r>
            <a:endParaRPr lang="en-GB" dirty="0"/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State machines for programming characters</a:t>
            </a:r>
          </a:p>
          <a:p>
            <a:pPr marL="339725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Enemy Design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Balancing AI, behaviour, risk, etc.</a:t>
            </a:r>
          </a:p>
          <a:p>
            <a:pPr marL="739775" lvl="1" indent="-339725" defTabSz="45720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State machines for programming enemies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951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people more fun than NPCs?  Why?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2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vs. Game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AI research is more in genetic algorithms and neural networks</a:t>
            </a:r>
          </a:p>
          <a:p>
            <a:r>
              <a:rPr lang="en-US" dirty="0"/>
              <a:t>This isn’t really an option for game AI (right now)</a:t>
            </a:r>
          </a:p>
          <a:p>
            <a:pPr lvl="1"/>
            <a:r>
              <a:rPr lang="en-US" dirty="0"/>
              <a:t>We value efficiency over complexity</a:t>
            </a:r>
          </a:p>
          <a:p>
            <a:pPr lvl="1"/>
            <a:r>
              <a:rPr lang="en-US" dirty="0"/>
              <a:t>Too much other stuff to do in the game loop!</a:t>
            </a:r>
          </a:p>
          <a:p>
            <a:pPr lvl="1"/>
            <a:r>
              <a:rPr lang="en-US" dirty="0"/>
              <a:t>AI for us just has to be “good enough” to be fun</a:t>
            </a:r>
          </a:p>
          <a:p>
            <a:r>
              <a:rPr lang="en-US" dirty="0"/>
              <a:t>We will look at three main AI roles:</a:t>
            </a:r>
          </a:p>
          <a:p>
            <a:pPr lvl="1"/>
            <a:r>
              <a:rPr lang="en-US" dirty="0"/>
              <a:t>State-based behavior, planning/</a:t>
            </a:r>
            <a:r>
              <a:rPr lang="en-US" dirty="0" err="1"/>
              <a:t>strat</a:t>
            </a:r>
            <a:r>
              <a:rPr lang="en-US" dirty="0"/>
              <a:t>, </a:t>
            </a:r>
            <a:r>
              <a:rPr lang="en-US" dirty="0" err="1"/>
              <a:t>pathfinding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94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“Good AI”?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Perceived by user as challenging</a:t>
            </a:r>
          </a:p>
          <a:p>
            <a:pPr lvl="1"/>
            <a:r>
              <a:rPr lang="en-US" dirty="0"/>
              <a:t>Cruel, but fair!</a:t>
            </a:r>
          </a:p>
          <a:p>
            <a:r>
              <a:rPr lang="en-US" dirty="0"/>
              <a:t>User is surprised by the game</a:t>
            </a:r>
          </a:p>
          <a:p>
            <a:pPr lvl="1"/>
            <a:r>
              <a:rPr lang="en-US" dirty="0"/>
              <a:t>but later understands why</a:t>
            </a:r>
          </a:p>
          <a:p>
            <a:r>
              <a:rPr lang="en-US" dirty="0"/>
              <a:t>Feeling that reality will provide answers</a:t>
            </a:r>
          </a:p>
          <a:p>
            <a:pPr lvl="1"/>
            <a:r>
              <a:rPr lang="en-US" dirty="0"/>
              <a:t>able to make progress solving problem</a:t>
            </a:r>
          </a:p>
          <a:p>
            <a:r>
              <a:rPr lang="en-US" dirty="0"/>
              <a:t>What games have used AI effectively?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Bar To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failed in your attempt to create a game if your NPCs can’t pass the Turing Test?</a:t>
            </a:r>
          </a:p>
          <a:p>
            <a:r>
              <a:rPr lang="en-US" dirty="0"/>
              <a:t>NO!  Of course not!</a:t>
            </a:r>
          </a:p>
          <a:p>
            <a:r>
              <a:rPr lang="en-US" dirty="0"/>
              <a:t>Sometimes NPCs can pass the Turing Test in very specific circumstances</a:t>
            </a:r>
          </a:p>
          <a:p>
            <a:pPr lvl="1"/>
            <a:r>
              <a:rPr lang="en-US" dirty="0"/>
              <a:t>Computer chess player</a:t>
            </a:r>
          </a:p>
          <a:p>
            <a:r>
              <a:rPr lang="en-US" dirty="0"/>
              <a:t>Sometimes NPCs will never pass the Turing Test and we’re okay with that!</a:t>
            </a:r>
          </a:p>
          <a:p>
            <a:pPr lvl="1"/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Troopas</a:t>
            </a:r>
            <a:r>
              <a:rPr lang="en-US" dirty="0"/>
              <a:t> in Super Mario Bros.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34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“Good Enough”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AI needs to be “good enough for the player to be challenged…”</a:t>
            </a:r>
          </a:p>
          <a:p>
            <a:r>
              <a:rPr lang="en-US" dirty="0"/>
              <a:t>And “bad enough for the player to have fun…”</a:t>
            </a:r>
          </a:p>
          <a:p>
            <a:r>
              <a:rPr lang="en-US" dirty="0"/>
              <a:t>Games are often played to escape from reality</a:t>
            </a:r>
          </a:p>
          <a:p>
            <a:r>
              <a:rPr lang="en-US" dirty="0"/>
              <a:t>Playing against an AI that’s “too good” is incredibly frustrating</a:t>
            </a:r>
          </a:p>
          <a:p>
            <a:r>
              <a:rPr lang="en-US" dirty="0"/>
              <a:t>Imagine a computer player of Othello or Scrabble that ONLY took optimal moves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391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changes to the environment, what should the NPC do?</a:t>
            </a:r>
          </a:p>
          <a:p>
            <a:r>
              <a:rPr lang="en-US" dirty="0"/>
              <a:t>Cognition of the NPC</a:t>
            </a:r>
          </a:p>
          <a:p>
            <a:pPr lvl="1"/>
            <a:r>
              <a:rPr lang="en-US" dirty="0"/>
              <a:t>Perception (processing the state of the environment) or </a:t>
            </a:r>
            <a:r>
              <a:rPr lang="en-US"/>
              <a:t>“Sense”</a:t>
            </a:r>
            <a:endParaRPr lang="en-US" dirty="0"/>
          </a:p>
          <a:p>
            <a:pPr lvl="1"/>
            <a:r>
              <a:rPr lang="en-US" dirty="0"/>
              <a:t>Decision making (decide what to do based on perception) or “Plan”</a:t>
            </a:r>
          </a:p>
          <a:p>
            <a:pPr lvl="1"/>
            <a:r>
              <a:rPr lang="en-US" dirty="0"/>
              <a:t>Control (update NPC one time step) or “Act”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324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NPC’s estimation of game-related information</a:t>
            </a:r>
          </a:p>
          <a:p>
            <a:r>
              <a:rPr lang="en-US" dirty="0"/>
              <a:t>Includes perceived strategies of PCs</a:t>
            </a:r>
          </a:p>
          <a:p>
            <a:r>
              <a:rPr lang="en-US" dirty="0"/>
              <a:t>Identifies most important factors for the NPC to respond to</a:t>
            </a:r>
          </a:p>
          <a:p>
            <a:r>
              <a:rPr lang="en-US" dirty="0"/>
              <a:t>Think of it as the NPCs “attention span”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817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a course of action for this time step for this particular state of the game</a:t>
            </a:r>
          </a:p>
          <a:p>
            <a:r>
              <a:rPr lang="en-US" dirty="0"/>
              <a:t>Usually requires a trade off between accuracy of the decision and speed of computation</a:t>
            </a:r>
          </a:p>
          <a:p>
            <a:r>
              <a:rPr lang="en-US" dirty="0"/>
              <a:t>Computer COULD simulate out several steps to make a “better” decision, but at a cost of speed and potentially “fun”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426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Adjusting the appropriate variables of the NPC to carry out the decision made</a:t>
            </a:r>
          </a:p>
          <a:p>
            <a:pPr lvl="1"/>
            <a:r>
              <a:rPr lang="en-US" dirty="0"/>
              <a:t>Steering or throttle in a racing game</a:t>
            </a:r>
          </a:p>
          <a:p>
            <a:pPr lvl="1"/>
            <a:r>
              <a:rPr lang="en-US" dirty="0"/>
              <a:t>Crouching or taking a shot in an FPS</a:t>
            </a:r>
          </a:p>
          <a:p>
            <a:pPr lvl="1"/>
            <a:r>
              <a:rPr lang="en-US" dirty="0"/>
              <a:t>Using a potion or casting a spell in an RPG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143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 Of The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sum of all these parts makes up the AI of an NPC</a:t>
            </a:r>
          </a:p>
          <a:p>
            <a:r>
              <a:rPr lang="en-US" dirty="0"/>
              <a:t>It can be incredibly complex</a:t>
            </a:r>
          </a:p>
          <a:p>
            <a:pPr lvl="1"/>
            <a:r>
              <a:rPr lang="en-US" dirty="0"/>
              <a:t>Large fight in a tactical shooter</a:t>
            </a:r>
          </a:p>
          <a:p>
            <a:r>
              <a:rPr lang="en-US" dirty="0"/>
              <a:t>It can be pattern based</a:t>
            </a:r>
          </a:p>
          <a:p>
            <a:pPr lvl="1"/>
            <a:r>
              <a:rPr lang="en-US" dirty="0"/>
              <a:t>Behaviors of a sentry in Metal Gear Solid</a:t>
            </a:r>
          </a:p>
          <a:p>
            <a:pPr lvl="1"/>
            <a:r>
              <a:rPr lang="en-US" dirty="0"/>
              <a:t>Behaviors of any boxer in Punch Out</a:t>
            </a:r>
          </a:p>
          <a:p>
            <a:r>
              <a:rPr lang="en-US" dirty="0"/>
              <a:t>It can be … well, stupid</a:t>
            </a:r>
          </a:p>
          <a:p>
            <a:pPr lvl="1"/>
            <a:r>
              <a:rPr lang="en-US" dirty="0" err="1"/>
              <a:t>Goombas</a:t>
            </a:r>
            <a:r>
              <a:rPr lang="en-US" dirty="0"/>
              <a:t> or </a:t>
            </a:r>
            <a:r>
              <a:rPr lang="en-US" dirty="0" err="1"/>
              <a:t>Koopas</a:t>
            </a:r>
            <a:r>
              <a:rPr lang="en-US" dirty="0"/>
              <a:t> in Super Mario Bros.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5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56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challenge in creating the AI for Pong?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31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47800"/>
            <a:ext cx="51657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Chase/Evade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dirty="0"/>
              <a:t>Consider a very</a:t>
            </a:r>
            <a:br>
              <a:rPr kumimoji="0" lang="en-US" dirty="0"/>
            </a:br>
            <a:r>
              <a:rPr kumimoji="0" lang="en-US" dirty="0"/>
              <a:t> simple AI task</a:t>
            </a:r>
          </a:p>
          <a:p>
            <a:r>
              <a:rPr kumimoji="0" lang="en-US" dirty="0"/>
              <a:t>Algorithm for </a:t>
            </a:r>
            <a:br>
              <a:rPr kumimoji="0" lang="en-US" dirty="0"/>
            </a:br>
            <a:r>
              <a:rPr kumimoji="0" lang="en-US" dirty="0"/>
              <a:t>the predator?</a:t>
            </a:r>
          </a:p>
        </p:txBody>
      </p:sp>
    </p:spTree>
    <p:extLst>
      <p:ext uri="{BB962C8B-B14F-4D97-AF65-F5344CB8AC3E}">
        <p14:creationId xmlns:p14="http://schemas.microsoft.com/office/powerpoint/2010/main" val="3192710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40195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Enhancements to Chase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/>
              <a:t>Speed Control</a:t>
            </a:r>
          </a:p>
          <a:p>
            <a:pPr lvl="1"/>
            <a:r>
              <a:rPr kumimoji="0" lang="en-US"/>
              <a:t>Velocity, Acceleration max/min</a:t>
            </a:r>
          </a:p>
          <a:p>
            <a:pPr lvl="1"/>
            <a:r>
              <a:rPr kumimoji="0" lang="en-US"/>
              <a:t>Limited turning Radius</a:t>
            </a:r>
          </a:p>
          <a:p>
            <a:r>
              <a:rPr kumimoji="0" lang="en-US"/>
              <a:t>Randomness</a:t>
            </a:r>
          </a:p>
          <a:p>
            <a:pPr lvl="1"/>
            <a:r>
              <a:rPr kumimoji="0" lang="en-US"/>
              <a:t>Moves</a:t>
            </a:r>
          </a:p>
          <a:p>
            <a:pPr lvl="1"/>
            <a:r>
              <a:rPr kumimoji="0" lang="en-US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4002581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Steering Behaviors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sz="2800" dirty="0"/>
              <a:t>Pursue</a:t>
            </a:r>
          </a:p>
          <a:p>
            <a:pPr>
              <a:lnSpc>
                <a:spcPct val="90000"/>
              </a:lnSpc>
            </a:pPr>
            <a:r>
              <a:rPr kumimoji="0" lang="en-US" sz="2800" dirty="0"/>
              <a:t>Evade</a:t>
            </a:r>
          </a:p>
          <a:p>
            <a:pPr>
              <a:lnSpc>
                <a:spcPct val="90000"/>
              </a:lnSpc>
            </a:pPr>
            <a:r>
              <a:rPr kumimoji="0" lang="en-US" sz="2800" dirty="0"/>
              <a:t>Wander</a:t>
            </a:r>
          </a:p>
          <a:p>
            <a:pPr>
              <a:lnSpc>
                <a:spcPct val="90000"/>
              </a:lnSpc>
            </a:pPr>
            <a:r>
              <a:rPr kumimoji="0" lang="en-US" sz="2800" dirty="0"/>
              <a:t>Obstacle Avoidance</a:t>
            </a:r>
          </a:p>
          <a:p>
            <a:pPr>
              <a:lnSpc>
                <a:spcPct val="90000"/>
              </a:lnSpc>
            </a:pPr>
            <a:r>
              <a:rPr kumimoji="0" lang="en-US" sz="2800" dirty="0"/>
              <a:t>Wall/Path following</a:t>
            </a:r>
          </a:p>
          <a:p>
            <a:pPr>
              <a:lnSpc>
                <a:spcPct val="90000"/>
              </a:lnSpc>
            </a:pPr>
            <a:r>
              <a:rPr kumimoji="0" lang="en-US" sz="2800" dirty="0"/>
              <a:t>Queuing </a:t>
            </a:r>
          </a:p>
          <a:p>
            <a:pPr>
              <a:lnSpc>
                <a:spcPct val="90000"/>
              </a:lnSpc>
            </a:pPr>
            <a:r>
              <a:rPr kumimoji="0" lang="en-US" sz="2800" dirty="0"/>
              <a:t>Combine behaviors with weights</a:t>
            </a:r>
          </a:p>
          <a:p>
            <a:pPr>
              <a:lnSpc>
                <a:spcPct val="90000"/>
              </a:lnSpc>
            </a:pPr>
            <a:r>
              <a:rPr kumimoji="0" lang="en-US" sz="2800" dirty="0"/>
              <a:t>What could go wrong?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lum bright="30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18097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lum bright="30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9200"/>
            <a:ext cx="12573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286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0816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Reaction vs. Deliberation</a:t>
            </a:r>
          </a:p>
          <a:p>
            <a:r>
              <a:rPr lang="en-US" dirty="0"/>
              <a:t>When having the NPC make a decision, how much thought goes into the next move?</a:t>
            </a:r>
          </a:p>
          <a:p>
            <a:r>
              <a:rPr lang="en-US" dirty="0"/>
              <a:t>How is the AI different in:</a:t>
            </a:r>
          </a:p>
          <a:p>
            <a:pPr lvl="1"/>
            <a:r>
              <a:rPr lang="en-US" dirty="0"/>
              <a:t>Frozen Synapse</a:t>
            </a:r>
          </a:p>
          <a:p>
            <a:pPr lvl="1"/>
            <a:r>
              <a:rPr lang="en-US" dirty="0"/>
              <a:t>Kingdom Hearts</a:t>
            </a:r>
          </a:p>
          <a:p>
            <a:pPr lvl="1"/>
            <a:r>
              <a:rPr lang="en-US" dirty="0"/>
              <a:t>Civilization</a:t>
            </a:r>
          </a:p>
          <a:p>
            <a:pPr lvl="1"/>
            <a:r>
              <a:rPr lang="en-US" dirty="0"/>
              <a:t>Halo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96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Reaction-Based</a:t>
            </a:r>
          </a:p>
          <a:p>
            <a:pPr lvl="1"/>
            <a:r>
              <a:rPr lang="en-US" dirty="0"/>
              <a:t>Fast, but limited capabilities</a:t>
            </a:r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Finite-State Machines</a:t>
            </a:r>
          </a:p>
          <a:p>
            <a:pPr lvl="1"/>
            <a:r>
              <a:rPr lang="en-US" dirty="0"/>
              <a:t>Rule-Based Systems</a:t>
            </a:r>
          </a:p>
          <a:p>
            <a:pPr lvl="1"/>
            <a:r>
              <a:rPr lang="en-US" dirty="0"/>
              <a:t>Set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628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Deliberation-Based</a:t>
            </a:r>
          </a:p>
          <a:p>
            <a:pPr lvl="1"/>
            <a:r>
              <a:rPr lang="en-US" dirty="0"/>
              <a:t>Much slower, but more adaptable</a:t>
            </a:r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A* / </a:t>
            </a:r>
            <a:r>
              <a:rPr lang="en-US" dirty="0" err="1"/>
              <a:t>Dijkstra</a:t>
            </a:r>
            <a:endParaRPr lang="en-US" dirty="0"/>
          </a:p>
          <a:p>
            <a:pPr lvl="1"/>
            <a:r>
              <a:rPr lang="en-US" dirty="0"/>
              <a:t>Roadmaps</a:t>
            </a:r>
          </a:p>
          <a:p>
            <a:pPr lvl="1"/>
            <a:r>
              <a:rPr lang="en-US" dirty="0"/>
              <a:t>Genetic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329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AI behavior of a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  <a:p>
            <a:pPr lvl="1"/>
            <a:r>
              <a:rPr lang="en-US" dirty="0"/>
              <a:t>Or any other bad guy from SMB3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513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construct for determining the behavior of an NPC</a:t>
            </a:r>
          </a:p>
          <a:p>
            <a:r>
              <a:rPr lang="en-US" dirty="0"/>
              <a:t>Any given behavior state is represented along with rules for transitioning between states</a:t>
            </a:r>
          </a:p>
          <a:p>
            <a:r>
              <a:rPr lang="en-US" dirty="0"/>
              <a:t>The standard bad guys in Metal Gear Solid are excellent examples of this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624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39</a:t>
            </a:fld>
            <a:endParaRPr lang="en-US" altLang="zh-CN"/>
          </a:p>
        </p:txBody>
      </p:sp>
      <p:pic>
        <p:nvPicPr>
          <p:cNvPr id="5" name="Content Placeholder 8" descr="Figure0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905000"/>
            <a:ext cx="87172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499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/ AI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Examples (increasing complexity)</a:t>
            </a:r>
          </a:p>
          <a:p>
            <a:pPr lvl="1"/>
            <a:r>
              <a:rPr lang="en-US" dirty="0"/>
              <a:t>Super Mario Bros. 3 (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Super Metroid (Ridley)</a:t>
            </a:r>
          </a:p>
          <a:p>
            <a:pPr lvl="1"/>
            <a:r>
              <a:rPr lang="en-US" dirty="0"/>
              <a:t>Hollow Knight (Soul Master)</a:t>
            </a:r>
          </a:p>
          <a:p>
            <a:pPr lvl="1"/>
            <a:r>
              <a:rPr lang="en-US" dirty="0"/>
              <a:t>Metal Gear Solid 3 (Soldier)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792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RunLogic</a:t>
            </a:r>
            <a:r>
              <a:rPr lang="en-US" sz="1600" dirty="0">
                <a:latin typeface="Courier New" pitchFamily="49" charset="0"/>
              </a:rPr>
              <a:t>(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 state ) {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switch( state )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case 0:  //Wander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    Wander();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    if( </a:t>
            </a:r>
            <a:r>
              <a:rPr lang="en-US" sz="1600" dirty="0" err="1">
                <a:latin typeface="Courier New" pitchFamily="49" charset="0"/>
              </a:rPr>
              <a:t>SeeEnemy</a:t>
            </a:r>
            <a:r>
              <a:rPr lang="en-US" sz="1600" dirty="0">
                <a:latin typeface="Courier New" pitchFamily="49" charset="0"/>
              </a:rPr>
              <a:t>() )    { *state = 1; }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    break;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case 1:  //Attack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    Attack();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    if( </a:t>
            </a:r>
            <a:r>
              <a:rPr lang="en-US" sz="1600" dirty="0" err="1">
                <a:latin typeface="Courier New" pitchFamily="49" charset="0"/>
              </a:rPr>
              <a:t>LowOnHealth</a:t>
            </a:r>
            <a:r>
              <a:rPr lang="en-US" sz="1600" dirty="0">
                <a:latin typeface="Courier New" pitchFamily="49" charset="0"/>
              </a:rPr>
              <a:t>() ) { *state = 2; }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    if( </a:t>
            </a:r>
            <a:r>
              <a:rPr lang="en-US" sz="1600" dirty="0" err="1">
                <a:latin typeface="Courier New" pitchFamily="49" charset="0"/>
              </a:rPr>
              <a:t>NoEnemy</a:t>
            </a:r>
            <a:r>
              <a:rPr lang="en-US" sz="1600" dirty="0">
                <a:latin typeface="Courier New" pitchFamily="49" charset="0"/>
              </a:rPr>
              <a:t>() )     { *state = 0; }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    break;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endParaRPr lang="en-US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case 2:  //Flee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    Flee();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    if( </a:t>
            </a:r>
            <a:r>
              <a:rPr lang="en-US" sz="1600" dirty="0" err="1">
                <a:latin typeface="Courier New" pitchFamily="49" charset="0"/>
              </a:rPr>
              <a:t>NoEnemy</a:t>
            </a:r>
            <a:r>
              <a:rPr lang="en-US" sz="1600" dirty="0">
                <a:latin typeface="Courier New" pitchFamily="49" charset="0"/>
              </a:rPr>
              <a:t>() )     { *state = 0; }        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        break;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None/>
              <a:defRPr/>
            </a:pPr>
            <a:r>
              <a:rPr lang="en-US" sz="1600" dirty="0">
                <a:latin typeface="Courier New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476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each state can be more complex AI</a:t>
            </a:r>
          </a:p>
          <a:p>
            <a:r>
              <a:rPr lang="en-US" dirty="0"/>
              <a:t>In Metal Gear Solid, when an enemy sees you, they follow you as long as you are “discovered”</a:t>
            </a:r>
          </a:p>
          <a:p>
            <a:r>
              <a:rPr lang="en-US" dirty="0"/>
              <a:t>When the discovery period expires, the enemies return to their previous state, which is set pattern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505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FSM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42</a:t>
            </a:fld>
            <a:endParaRPr lang="en-US" altLang="zh-CN"/>
          </a:p>
        </p:txBody>
      </p:sp>
      <p:pic>
        <p:nvPicPr>
          <p:cNvPr id="5" name="Picture 4" descr="fs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96428"/>
            <a:ext cx="8392668" cy="48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44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Predictable</a:t>
            </a:r>
          </a:p>
          <a:p>
            <a:pPr lvl="1"/>
            <a:r>
              <a:rPr lang="en-US" dirty="0"/>
              <a:t>Sometimes a good thing, sometimes not</a:t>
            </a:r>
          </a:p>
          <a:p>
            <a:r>
              <a:rPr lang="en-US" dirty="0"/>
              <a:t>Limited</a:t>
            </a:r>
          </a:p>
          <a:p>
            <a:pPr lvl="1"/>
            <a:r>
              <a:rPr lang="en-US" dirty="0"/>
              <a:t>Can have a very small set of options available at any one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460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change the personality of an NPC by adjusting the state probabilities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44</a:t>
            </a:fld>
            <a:endParaRPr lang="en-US" altLang="zh-C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739512"/>
              </p:ext>
            </p:extLst>
          </p:nvPr>
        </p:nvGraphicFramePr>
        <p:xfrm>
          <a:off x="1752600" y="2743200"/>
          <a:ext cx="55372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3" imgW="5544312" imgH="2660904" progId="Word.Document.8">
                  <p:embed/>
                </p:oleObj>
              </mc:Choice>
              <mc:Fallback>
                <p:oleObj name="Document" r:id="rId3" imgW="5544312" imgH="2660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5537200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656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Other aspects: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Curiosity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Fear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Anger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Sadness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Sociability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Modify probabilities on the fly?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470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NPC has a central goal to achieve and a set of operations it can use</a:t>
            </a:r>
          </a:p>
          <a:p>
            <a:r>
              <a:rPr lang="en-US" dirty="0"/>
              <a:t>It will selectively choose an operation based on which will get it closer to the goal at that moment</a:t>
            </a:r>
          </a:p>
          <a:p>
            <a:r>
              <a:rPr lang="en-US" dirty="0"/>
              <a:t>Goal could be nearly anything</a:t>
            </a:r>
          </a:p>
          <a:p>
            <a:pPr lvl="1"/>
            <a:r>
              <a:rPr lang="en-US" dirty="0"/>
              <a:t>A particular score</a:t>
            </a:r>
          </a:p>
          <a:p>
            <a:pPr lvl="1"/>
            <a:r>
              <a:rPr lang="en-US" dirty="0"/>
              <a:t>Health </a:t>
            </a:r>
            <a:r>
              <a:rPr lang="en-US"/>
              <a:t>of the PC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5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Mario Bros. 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DAAA5-756D-7F43-8272-E31848E2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62050"/>
            <a:ext cx="6477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8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Coding this up? Basically just four states:</a:t>
            </a:r>
          </a:p>
          <a:p>
            <a:pPr lvl="1"/>
            <a:r>
              <a:rPr lang="en-US" dirty="0"/>
              <a:t>Walking</a:t>
            </a:r>
          </a:p>
          <a:p>
            <a:pPr lvl="1"/>
            <a:r>
              <a:rPr lang="en-US" dirty="0"/>
              <a:t>Stomped (but still)</a:t>
            </a:r>
          </a:p>
          <a:p>
            <a:pPr lvl="1"/>
            <a:r>
              <a:rPr lang="en-US" dirty="0"/>
              <a:t>Stomped and kicked</a:t>
            </a:r>
          </a:p>
          <a:p>
            <a:pPr lvl="1"/>
            <a:r>
              <a:rPr lang="en-US" dirty="0"/>
              <a:t>Dead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7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SMB3: </a:t>
            </a:r>
            <a:r>
              <a:rPr lang="en-US" dirty="0" err="1"/>
              <a:t>Koopa</a:t>
            </a:r>
            <a:r>
              <a:rPr lang="en-US" dirty="0"/>
              <a:t> </a:t>
            </a:r>
            <a:r>
              <a:rPr lang="en-US" dirty="0" err="1"/>
              <a:t>Troopa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00B-51A6-2149-B15D-07E1D76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with simple state machine.</a:t>
            </a:r>
          </a:p>
          <a:p>
            <a:pPr lvl="1"/>
            <a:r>
              <a:rPr lang="en-US" dirty="0"/>
              <a:t>Let’s do together on the 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18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Metroid (Ridley)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DF998-9641-C042-86B1-D43E70B18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395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3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F96D-EFEB-954A-837E-5069FF0C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Hollow Knight Soul Master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5DFD9-8DE0-D344-858D-8756C964E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6146" name="Picture 2" descr="Image result for hollow knight soul master">
            <a:extLst>
              <a:ext uri="{FF2B5EF4-FFF2-40B4-BE49-F238E27FC236}">
                <a16:creationId xmlns:a16="http://schemas.microsoft.com/office/drawing/2014/main" id="{ED366DB9-05EE-524C-AF1B-76B92C3C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55" y="1143000"/>
            <a:ext cx="8643745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0084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7451</TotalTime>
  <Words>1370</Words>
  <Application>Microsoft Macintosh PowerPoint</Application>
  <PresentationFormat>On-screen Show (4:3)</PresentationFormat>
  <Paragraphs>292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ＭＳ Ｐゴシック</vt:lpstr>
      <vt:lpstr>Arial</vt:lpstr>
      <vt:lpstr>Calibri</vt:lpstr>
      <vt:lpstr>Courier New</vt:lpstr>
      <vt:lpstr>Blank Presentation</vt:lpstr>
      <vt:lpstr>Document</vt:lpstr>
      <vt:lpstr>Character Design</vt:lpstr>
      <vt:lpstr>Topics</vt:lpstr>
      <vt:lpstr>Enemy / AI Design</vt:lpstr>
      <vt:lpstr>Enemy / AI Design</vt:lpstr>
      <vt:lpstr>Super Mario Bros. 3: Koopa Troopa</vt:lpstr>
      <vt:lpstr>SMB3: Koopa Troopa</vt:lpstr>
      <vt:lpstr>SMB3: Koopa Troopa</vt:lpstr>
      <vt:lpstr>Super Metroid (Ridley)</vt:lpstr>
      <vt:lpstr>Hollow Knight Soul Master</vt:lpstr>
      <vt:lpstr>Soul Master</vt:lpstr>
      <vt:lpstr>Soul Master</vt:lpstr>
      <vt:lpstr>Soul Master</vt:lpstr>
      <vt:lpstr>Soul Master</vt:lpstr>
      <vt:lpstr>Metal Gear Solid (Soldier)</vt:lpstr>
      <vt:lpstr>PowerPoint Presentation</vt:lpstr>
      <vt:lpstr>The Game Loop</vt:lpstr>
      <vt:lpstr>The Game Loop</vt:lpstr>
      <vt:lpstr>What all do you have to simulate?</vt:lpstr>
      <vt:lpstr>Discussion</vt:lpstr>
      <vt:lpstr>Discussion</vt:lpstr>
      <vt:lpstr>AI vs. Game AI</vt:lpstr>
      <vt:lpstr>What Makes “Good AI”?</vt:lpstr>
      <vt:lpstr>The Bar To Reach</vt:lpstr>
      <vt:lpstr>“Good Enough”</vt:lpstr>
      <vt:lpstr>The AI Loop</vt:lpstr>
      <vt:lpstr>Perception</vt:lpstr>
      <vt:lpstr>Decision Making</vt:lpstr>
      <vt:lpstr>Control</vt:lpstr>
      <vt:lpstr>The Sum Of The Parts</vt:lpstr>
      <vt:lpstr>Pong AI</vt:lpstr>
      <vt:lpstr>Chase/Evade</vt:lpstr>
      <vt:lpstr>Enhancements to Chase</vt:lpstr>
      <vt:lpstr>Steering Behaviors</vt:lpstr>
      <vt:lpstr>AI Strategies</vt:lpstr>
      <vt:lpstr>AI Strategies</vt:lpstr>
      <vt:lpstr>AI Strategies</vt:lpstr>
      <vt:lpstr>Set Pattern</vt:lpstr>
      <vt:lpstr>Finite-State Machines</vt:lpstr>
      <vt:lpstr>Switch FSM</vt:lpstr>
      <vt:lpstr>Switch FSM</vt:lpstr>
      <vt:lpstr>Switch FSM</vt:lpstr>
      <vt:lpstr>More Advanced FSM</vt:lpstr>
      <vt:lpstr>Problems with State Machines</vt:lpstr>
      <vt:lpstr>Probabilistic FSMs</vt:lpstr>
      <vt:lpstr>Probabilistic FSMs</vt:lpstr>
      <vt:lpstr>Goal Based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934</cp:revision>
  <cp:lastPrinted>2015-03-29T19:48:12Z</cp:lastPrinted>
  <dcterms:created xsi:type="dcterms:W3CDTF">2010-02-08T00:29:22Z</dcterms:created>
  <dcterms:modified xsi:type="dcterms:W3CDTF">2020-01-18T19:46:22Z</dcterms:modified>
</cp:coreProperties>
</file>