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3" r:id="rId2"/>
    <p:sldId id="312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3" r:id="rId16"/>
    <p:sldId id="334" r:id="rId17"/>
    <p:sldId id="332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25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Action vs. Interaction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CS 4730 – Computer Game Design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Calibri" charset="0"/>
              </a:rPr>
              <a:t>Credit: Several slides from Walker White (Cornell)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by brainstorming verbs that make sense in the world you are building</a:t>
            </a:r>
          </a:p>
          <a:p>
            <a:pPr lvl="1"/>
            <a:r>
              <a:rPr lang="en-US" dirty="0"/>
              <a:t>Define the types of verbs</a:t>
            </a:r>
          </a:p>
          <a:p>
            <a:pPr lvl="1"/>
            <a:r>
              <a:rPr lang="en-US" dirty="0"/>
              <a:t>Define the scope of the verbs</a:t>
            </a:r>
          </a:p>
          <a:p>
            <a:r>
              <a:rPr lang="en-US" dirty="0"/>
              <a:t>Do the verbs </a:t>
            </a:r>
            <a:r>
              <a:rPr lang="en-US" i="1" dirty="0"/>
              <a:t>directly</a:t>
            </a:r>
            <a:r>
              <a:rPr lang="en-US" dirty="0"/>
              <a:t> help the player achieve the goal?</a:t>
            </a:r>
          </a:p>
          <a:p>
            <a:r>
              <a:rPr lang="en-US" dirty="0"/>
              <a:t>How many verbs do I need?</a:t>
            </a:r>
          </a:p>
          <a:p>
            <a:pPr lvl="1"/>
            <a:r>
              <a:rPr lang="en-US" dirty="0"/>
              <a:t>Well, enough to avoid being too simple</a:t>
            </a:r>
          </a:p>
          <a:p>
            <a:pPr lvl="1"/>
            <a:r>
              <a:rPr lang="en-US" dirty="0"/>
              <a:t>And…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970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OMG So Many VERBS!</a:t>
            </a:r>
          </a:p>
        </p:txBody>
      </p:sp>
      <p:pic>
        <p:nvPicPr>
          <p:cNvPr id="5" name="Content Placeholder 4" descr="152005-megastryk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" r="223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8495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vs. Secondary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you had no obstacles or challenges in a game… what verbs would you actually </a:t>
            </a:r>
            <a:r>
              <a:rPr lang="en-US" i="1" dirty="0"/>
              <a:t>need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6" name="Picture 5" descr="Supermarioworl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0800"/>
            <a:ext cx="32512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1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vs. Secondary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you had no obstacles or challenges in a game… what verbs would you actually </a:t>
            </a:r>
            <a:r>
              <a:rPr lang="en-US" i="1" dirty="0"/>
              <a:t>need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6" name="Picture 5" descr="Supermarioworl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0800"/>
            <a:ext cx="3251200" cy="302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2362200"/>
            <a:ext cx="396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/>
                <a:cs typeface="Calibri"/>
              </a:rPr>
              <a:t>Platformers</a:t>
            </a:r>
            <a:r>
              <a:rPr lang="en-US" dirty="0">
                <a:latin typeface="Calibri"/>
                <a:cs typeface="Calibri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Calibri"/>
                <a:cs typeface="Calibri"/>
              </a:rPr>
              <a:t>Goal: Reach exit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Calibri"/>
                <a:cs typeface="Calibri"/>
              </a:rPr>
              <a:t>Movement is only need verbs!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Calibri"/>
                <a:cs typeface="Calibri"/>
              </a:rPr>
              <a:t>Killing enemies is secondary</a:t>
            </a:r>
          </a:p>
          <a:p>
            <a:r>
              <a:rPr lang="en-US" dirty="0">
                <a:latin typeface="Calibri"/>
                <a:cs typeface="Calibri"/>
              </a:rPr>
              <a:t>Concentrate on primary verbs; too many secondary leads to bloat!</a:t>
            </a:r>
          </a:p>
        </p:txBody>
      </p:sp>
    </p:spTree>
    <p:extLst>
      <p:ext uri="{BB962C8B-B14F-4D97-AF65-F5344CB8AC3E}">
        <p14:creationId xmlns:p14="http://schemas.microsoft.com/office/powerpoint/2010/main" val="2344850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game; find the verbs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176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Good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number of verbs to minimum; utilize interesting interactions</a:t>
            </a:r>
          </a:p>
          <a:p>
            <a:r>
              <a:rPr lang="en-US" dirty="0"/>
              <a:t>Avoid verb proxies</a:t>
            </a:r>
          </a:p>
          <a:p>
            <a:pPr lvl="1"/>
            <a:r>
              <a:rPr lang="en-US" dirty="0"/>
              <a:t>“use an item” -&gt; What is the item doing?</a:t>
            </a:r>
          </a:p>
          <a:p>
            <a:pPr lvl="1"/>
            <a:r>
              <a:rPr lang="en-US" dirty="0"/>
              <a:t>“shoot” -&gt; What does the weapon do?</a:t>
            </a:r>
          </a:p>
          <a:p>
            <a:r>
              <a:rPr lang="en-US" dirty="0"/>
              <a:t>Outcome oriented verbs</a:t>
            </a:r>
          </a:p>
          <a:p>
            <a:r>
              <a:rPr lang="en-US" dirty="0"/>
              <a:t>Ask if the goal helps the player reach the goal?</a:t>
            </a:r>
          </a:p>
          <a:p>
            <a:r>
              <a:rPr lang="en-US" dirty="0"/>
              <a:t>Does it overcome a challenge or obstacle?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824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Verbs can combine in interesting ways</a:t>
            </a:r>
          </a:p>
          <a:p>
            <a:pPr lvl="1"/>
            <a:r>
              <a:rPr lang="en-US" dirty="0"/>
              <a:t>What verbs can you combine in Super Mario Bros?</a:t>
            </a:r>
          </a:p>
          <a:p>
            <a:pPr lvl="1"/>
            <a:r>
              <a:rPr lang="en-US" dirty="0"/>
              <a:t>How can a verb change based on the environment (interactions)?</a:t>
            </a:r>
          </a:p>
          <a:p>
            <a:r>
              <a:rPr lang="en-US" dirty="0"/>
              <a:t>This is called </a:t>
            </a:r>
            <a:r>
              <a:rPr lang="en-US" i="1" dirty="0"/>
              <a:t>emergent behavior</a:t>
            </a:r>
            <a:endParaRPr lang="en-US" dirty="0"/>
          </a:p>
          <a:p>
            <a:r>
              <a:rPr lang="en-US" dirty="0"/>
              <a:t>NOTE: Not all combos are emergent – not all have to do with interactions with environment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0476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Specifically NOT the direct action of a player</a:t>
            </a:r>
          </a:p>
          <a:p>
            <a:pPr lvl="1"/>
            <a:r>
              <a:rPr lang="en-US" dirty="0"/>
              <a:t>Outcome of the game state</a:t>
            </a:r>
          </a:p>
          <a:p>
            <a:pPr lvl="1"/>
            <a:r>
              <a:rPr lang="en-US" dirty="0"/>
              <a:t>Can happen without player input</a:t>
            </a:r>
          </a:p>
          <a:p>
            <a:r>
              <a:rPr lang="en-US" dirty="0"/>
              <a:t>Example: Collisions</a:t>
            </a:r>
          </a:p>
          <a:p>
            <a:pPr lvl="1"/>
            <a:r>
              <a:rPr lang="en-US" dirty="0"/>
              <a:t>Can happen by player movement OR can happen by game state changing</a:t>
            </a:r>
          </a:p>
          <a:p>
            <a:r>
              <a:rPr lang="en-US" dirty="0"/>
              <a:t>What are some other interactions?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0638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Beat Sneak Bandit</a:t>
            </a:r>
          </a:p>
          <a:p>
            <a:pPr lvl="1"/>
            <a:r>
              <a:rPr lang="en-US" dirty="0"/>
              <a:t>Verb: Move</a:t>
            </a:r>
          </a:p>
          <a:p>
            <a:pPr lvl="1"/>
            <a:r>
              <a:rPr lang="en-US" dirty="0"/>
              <a:t>Rhythm game where you</a:t>
            </a:r>
            <a:br>
              <a:rPr lang="en-US" dirty="0"/>
            </a:br>
            <a:r>
              <a:rPr lang="en-US" dirty="0"/>
              <a:t>move to the beat</a:t>
            </a:r>
          </a:p>
          <a:p>
            <a:pPr lvl="1"/>
            <a:r>
              <a:rPr lang="en-US" dirty="0"/>
              <a:t>All movement is on rails</a:t>
            </a:r>
          </a:p>
          <a:p>
            <a:pPr lvl="1"/>
            <a:r>
              <a:rPr lang="en-US" dirty="0"/>
              <a:t>Turns at obstacles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5" name="Picture 4" descr="beatsneakbandit_ipadscreen_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143000"/>
            <a:ext cx="3657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76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vs.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are formal schemas</a:t>
            </a:r>
          </a:p>
          <a:p>
            <a:r>
              <a:rPr lang="en-US" dirty="0"/>
              <a:t>In general, we have three types of rules</a:t>
            </a:r>
          </a:p>
          <a:p>
            <a:pPr lvl="1"/>
            <a:r>
              <a:rPr lang="en-US" dirty="0"/>
              <a:t>Operational - the “English” rules of a game as the player understands them</a:t>
            </a:r>
          </a:p>
          <a:p>
            <a:pPr lvl="1"/>
            <a:r>
              <a:rPr lang="en-US" dirty="0"/>
              <a:t>Constitutive - the underlying math and logic behind the operational rules</a:t>
            </a:r>
          </a:p>
          <a:p>
            <a:pPr lvl="1"/>
            <a:r>
              <a:rPr lang="en-US" dirty="0"/>
              <a:t>Implicit - extra rules understood by the players to make the game move forward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8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and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Procedures are the actions that players can take to achieve their objectives</a:t>
            </a:r>
          </a:p>
          <a:p>
            <a:r>
              <a:rPr lang="en-US" dirty="0"/>
              <a:t>Rules define the game objects and set limits on the player procedures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1794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rules of the game as if you were explaining them to a friend</a:t>
            </a:r>
          </a:p>
          <a:p>
            <a:r>
              <a:rPr lang="en-US" dirty="0"/>
              <a:t>“In Mario, you can run and jump and land on top of </a:t>
            </a:r>
            <a:r>
              <a:rPr lang="en-US" dirty="0" err="1"/>
              <a:t>goombas</a:t>
            </a:r>
            <a:r>
              <a:rPr lang="en-US" dirty="0"/>
              <a:t> and they die!”</a:t>
            </a:r>
          </a:p>
          <a:p>
            <a:r>
              <a:rPr lang="en-US" dirty="0"/>
              <a:t>Consider this the instruction book approach to rules – highest level of abstraction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58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Constitutive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operational rules as understood by the game system itself</a:t>
            </a:r>
          </a:p>
          <a:p>
            <a:r>
              <a:rPr lang="en-US" dirty="0"/>
              <a:t>A </a:t>
            </a:r>
            <a:r>
              <a:rPr lang="en-US" dirty="0" err="1"/>
              <a:t>goomba</a:t>
            </a:r>
            <a:r>
              <a:rPr lang="en-US" dirty="0"/>
              <a:t> dies </a:t>
            </a:r>
            <a:r>
              <a:rPr lang="en-US" dirty="0" err="1"/>
              <a:t>iff</a:t>
            </a:r>
            <a:r>
              <a:rPr lang="en-US" dirty="0"/>
              <a:t> the bottom of Mario’s sprite collides with the top of the </a:t>
            </a:r>
            <a:r>
              <a:rPr lang="en-US" dirty="0" err="1"/>
              <a:t>goomba’s</a:t>
            </a:r>
            <a:r>
              <a:rPr lang="en-US" dirty="0"/>
              <a:t> sprite</a:t>
            </a:r>
          </a:p>
          <a:p>
            <a:r>
              <a:rPr lang="en-US" dirty="0"/>
              <a:t>This is how the game is actually programmed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717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Agreed upon rules of a game that are not part of the formal rule set, but are important to make the game work</a:t>
            </a:r>
          </a:p>
          <a:p>
            <a:r>
              <a:rPr lang="en-US" dirty="0"/>
              <a:t>For instance, a time limit on a move on a board game – not an actual time limit, but you know when someone is taking too long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988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Good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lead players to </a:t>
            </a:r>
            <a:r>
              <a:rPr lang="en-US" i="1" dirty="0"/>
              <a:t>interesting choices</a:t>
            </a:r>
            <a:endParaRPr lang="en-US" dirty="0"/>
          </a:p>
          <a:p>
            <a:pPr lvl="1"/>
            <a:r>
              <a:rPr lang="en-US" dirty="0"/>
              <a:t>Player MUST be able to make some decisions!</a:t>
            </a:r>
          </a:p>
          <a:p>
            <a:pPr lvl="1"/>
            <a:r>
              <a:rPr lang="en-US" dirty="0"/>
              <a:t>System MUST respond and give feedback!</a:t>
            </a:r>
          </a:p>
          <a:p>
            <a:r>
              <a:rPr lang="en-US" dirty="0"/>
              <a:t>Bad rules</a:t>
            </a:r>
          </a:p>
          <a:p>
            <a:pPr lvl="1"/>
            <a:r>
              <a:rPr lang="en-US" dirty="0"/>
              <a:t>Pure luck based</a:t>
            </a:r>
          </a:p>
          <a:p>
            <a:pPr lvl="1"/>
            <a:r>
              <a:rPr lang="en-US" dirty="0"/>
              <a:t>Lack of interaction</a:t>
            </a:r>
          </a:p>
          <a:p>
            <a:pPr lvl="1"/>
            <a:r>
              <a:rPr lang="en-US" dirty="0"/>
              <a:t>Doesn’t relate to goal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404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Mechanics vs.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Mechanics are created by game designers in the framework of rules</a:t>
            </a:r>
          </a:p>
          <a:p>
            <a:r>
              <a:rPr lang="en-US" dirty="0"/>
              <a:t>Dynamics are created by players as interpretations of mechanics within the rules</a:t>
            </a:r>
          </a:p>
          <a:p>
            <a:r>
              <a:rPr lang="en-US" dirty="0"/>
              <a:t>Rules are the formal implementation of the game world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076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Everything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game state</a:t>
            </a:r>
            <a:r>
              <a:rPr lang="en-US" dirty="0"/>
              <a:t> is the current positioning/value of all entities in the game world</a:t>
            </a:r>
          </a:p>
          <a:p>
            <a:r>
              <a:rPr lang="en-US" dirty="0"/>
              <a:t>Actions a player takes is input into the current game state</a:t>
            </a:r>
          </a:p>
          <a:p>
            <a:r>
              <a:rPr lang="en-US" dirty="0"/>
              <a:t>An interaction is a function between game states as determined by the actions (of both player and world) in generating a new game state</a:t>
            </a:r>
          </a:p>
          <a:p>
            <a:r>
              <a:rPr lang="en-US" dirty="0"/>
              <a:t>The Game Loop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96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their most basic, procedures map to the input device you are using</a:t>
            </a:r>
          </a:p>
          <a:p>
            <a:r>
              <a:rPr lang="en-US" dirty="0"/>
              <a:t>You will fall into one of a few categories</a:t>
            </a:r>
          </a:p>
          <a:p>
            <a:pPr lvl="1"/>
            <a:r>
              <a:rPr lang="en-US" dirty="0"/>
              <a:t>Gamepad: a controller input device with a specified set of directional and interactive command buttons</a:t>
            </a:r>
          </a:p>
          <a:p>
            <a:pPr lvl="1"/>
            <a:r>
              <a:rPr lang="en-US" dirty="0"/>
              <a:t>Mouse: a pointer interface that can interact with click, hover, drag, and drop</a:t>
            </a:r>
          </a:p>
          <a:p>
            <a:pPr lvl="1"/>
            <a:r>
              <a:rPr lang="en-US" dirty="0"/>
              <a:t>Keyboard: like a gamepad, but with far more discrete command button options</a:t>
            </a:r>
          </a:p>
          <a:p>
            <a:pPr lvl="1"/>
            <a:r>
              <a:rPr lang="en-US" dirty="0"/>
              <a:t>Combination: such as Mouse/Keyboard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679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real?</a:t>
            </a:r>
          </a:p>
        </p:txBody>
      </p:sp>
      <p:pic>
        <p:nvPicPr>
          <p:cNvPr id="5" name="Content Placeholder 4" descr="152005-megastryk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" r="223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69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real?</a:t>
            </a:r>
          </a:p>
        </p:txBody>
      </p:sp>
      <p:pic>
        <p:nvPicPr>
          <p:cNvPr id="5" name="Content Placeholder 4" descr="13398-152005-NISGearsControlsjpg-620x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" r="223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127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real?</a:t>
            </a:r>
          </a:p>
        </p:txBody>
      </p:sp>
      <p:pic>
        <p:nvPicPr>
          <p:cNvPr id="5" name="Content Placeholder 4" descr="13398-152005-NISNESControllerjpg-620x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" r="223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96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vs.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game context, an </a:t>
            </a:r>
            <a:r>
              <a:rPr lang="en-US" i="1" dirty="0"/>
              <a:t>action</a:t>
            </a:r>
            <a:r>
              <a:rPr lang="en-US" dirty="0"/>
              <a:t> is a procedure that is mapped to a control input.</a:t>
            </a:r>
          </a:p>
          <a:p>
            <a:pPr lvl="1"/>
            <a:r>
              <a:rPr lang="en-US" dirty="0"/>
              <a:t>Examples: Jump, Move, Run, Shoot, Slide, etc.</a:t>
            </a:r>
          </a:p>
          <a:p>
            <a:r>
              <a:rPr lang="en-US" dirty="0"/>
              <a:t>An </a:t>
            </a:r>
            <a:r>
              <a:rPr lang="en-US" i="1" dirty="0"/>
              <a:t>interaction</a:t>
            </a:r>
            <a:r>
              <a:rPr lang="en-US" dirty="0"/>
              <a:t> is an outcome of the game state and may not be the result of any direct action from the player and can happen without any input.</a:t>
            </a:r>
          </a:p>
          <a:p>
            <a:pPr lvl="1"/>
            <a:r>
              <a:rPr lang="en-US" dirty="0"/>
              <a:t>Examples: Collisions, Line-of-sight, Resource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26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Mechanic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</a:t>
            </a:r>
            <a:r>
              <a:rPr lang="en-US" sz="2800" i="1" dirty="0"/>
              <a:t>game mechanic</a:t>
            </a:r>
            <a:r>
              <a:rPr lang="en-US" sz="2800" dirty="0"/>
              <a:t> is the relationship and combination of any number of actions and interactions.</a:t>
            </a:r>
          </a:p>
          <a:p>
            <a:r>
              <a:rPr lang="en-US" sz="2800" dirty="0"/>
              <a:t>Each relationship/combination could be considered a separate rule in the game world.</a:t>
            </a:r>
          </a:p>
          <a:p>
            <a:r>
              <a:rPr lang="en-US" sz="2800" dirty="0"/>
              <a:t>Example: Super Mario Bros.</a:t>
            </a:r>
          </a:p>
          <a:p>
            <a:pPr lvl="1"/>
            <a:r>
              <a:rPr lang="en-US" sz="2400" dirty="0"/>
              <a:t>Actions: Run left and right; jump</a:t>
            </a:r>
          </a:p>
          <a:p>
            <a:pPr lvl="1"/>
            <a:r>
              <a:rPr lang="en-US" sz="2400" dirty="0"/>
              <a:t>Interaction: Collision with opponent</a:t>
            </a:r>
          </a:p>
          <a:p>
            <a:pPr lvl="1"/>
            <a:r>
              <a:rPr lang="en-US" sz="2400" dirty="0"/>
              <a:t>Rule: If collision is on top of enemy, enemy changes state according to its rule set; otherwise take damage according to rule set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01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Some Actions!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Verbs that describe what the player can do</a:t>
            </a:r>
          </a:p>
          <a:p>
            <a:r>
              <a:rPr lang="en-US" dirty="0"/>
              <a:t>Does not have to be attached to an avatar!</a:t>
            </a:r>
          </a:p>
          <a:p>
            <a:r>
              <a:rPr lang="en-US" dirty="0"/>
              <a:t>Let’s play!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85928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6763</TotalTime>
  <Words>967</Words>
  <Application>Microsoft Office PowerPoint</Application>
  <PresentationFormat>On-screen Show (4:3)</PresentationFormat>
  <Paragraphs>140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ＭＳ Ｐゴシック</vt:lpstr>
      <vt:lpstr>Arial</vt:lpstr>
      <vt:lpstr>Calibri</vt:lpstr>
      <vt:lpstr>Blank Presentation</vt:lpstr>
      <vt:lpstr>Action vs. Interaction</vt:lpstr>
      <vt:lpstr>Procedures and Rules</vt:lpstr>
      <vt:lpstr>Procedures</vt:lpstr>
      <vt:lpstr>Is this real?</vt:lpstr>
      <vt:lpstr>Is this real?</vt:lpstr>
      <vt:lpstr>Is this real?</vt:lpstr>
      <vt:lpstr>Actions vs. Interactions</vt:lpstr>
      <vt:lpstr>Game Mechanic</vt:lpstr>
      <vt:lpstr>Let’s Create Some Actions!</vt:lpstr>
      <vt:lpstr>Designing Actions</vt:lpstr>
      <vt:lpstr>OMG So Many VERBS!</vt:lpstr>
      <vt:lpstr>Primary vs. Secondary Verbs</vt:lpstr>
      <vt:lpstr>Primary vs. Secondary Actions</vt:lpstr>
      <vt:lpstr>Verb Analysis</vt:lpstr>
      <vt:lpstr>Finding Good Verbs</vt:lpstr>
      <vt:lpstr>Combining Actions</vt:lpstr>
      <vt:lpstr>Interactions</vt:lpstr>
      <vt:lpstr>Interaction Example</vt:lpstr>
      <vt:lpstr>Procedures vs. Rules</vt:lpstr>
      <vt:lpstr>Operational Rules</vt:lpstr>
      <vt:lpstr>Constitutive Rules</vt:lpstr>
      <vt:lpstr>Implicit Rules</vt:lpstr>
      <vt:lpstr>Designing Good Rules</vt:lpstr>
      <vt:lpstr>Mechanics vs. Rules</vt:lpstr>
      <vt:lpstr>Formalizing Everything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Maya Kumazawa</cp:lastModifiedBy>
  <cp:revision>918</cp:revision>
  <cp:lastPrinted>2014-01-29T00:37:43Z</cp:lastPrinted>
  <dcterms:created xsi:type="dcterms:W3CDTF">2010-02-08T00:29:22Z</dcterms:created>
  <dcterms:modified xsi:type="dcterms:W3CDTF">2016-04-04T12:26:36Z</dcterms:modified>
</cp:coreProperties>
</file>