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3" r:id="rId2"/>
    <p:sldId id="305" r:id="rId3"/>
    <p:sldId id="311" r:id="rId4"/>
    <p:sldId id="340" r:id="rId5"/>
    <p:sldId id="341" r:id="rId6"/>
    <p:sldId id="359" r:id="rId7"/>
    <p:sldId id="360" r:id="rId8"/>
    <p:sldId id="358" r:id="rId9"/>
    <p:sldId id="342" r:id="rId10"/>
    <p:sldId id="343" r:id="rId11"/>
    <p:sldId id="344" r:id="rId12"/>
    <p:sldId id="345" r:id="rId13"/>
    <p:sldId id="352" r:id="rId14"/>
    <p:sldId id="353" r:id="rId15"/>
    <p:sldId id="354" r:id="rId16"/>
    <p:sldId id="346" r:id="rId17"/>
    <p:sldId id="347" r:id="rId18"/>
    <p:sldId id="348" r:id="rId19"/>
    <p:sldId id="349" r:id="rId20"/>
    <p:sldId id="350" r:id="rId21"/>
    <p:sldId id="351" r:id="rId22"/>
    <p:sldId id="355" r:id="rId23"/>
    <p:sldId id="356" r:id="rId24"/>
    <p:sldId id="357" r:id="rId25"/>
    <p:sldId id="332" r:id="rId26"/>
    <p:sldId id="333" r:id="rId27"/>
    <p:sldId id="361" r:id="rId28"/>
    <p:sldId id="335" r:id="rId29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0"/>
    <p:restoredTop sz="93013"/>
  </p:normalViewPr>
  <p:slideViewPr>
    <p:cSldViewPr>
      <p:cViewPr varScale="1">
        <p:scale>
          <a:sx n="140" d="100"/>
          <a:sy n="140" d="100"/>
        </p:scale>
        <p:origin x="19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Enemy / AI Design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CS 4730 – Computer Game Design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Calibri" charset="0"/>
              </a:rPr>
              <a:t>Mark </a:t>
            </a:r>
            <a:r>
              <a:rPr lang="en-US" altLang="zh-CN" sz="2000" dirty="0" err="1">
                <a:latin typeface="Calibri" charset="0"/>
              </a:rPr>
              <a:t>Floryan</a:t>
            </a: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Calibri" charset="0"/>
              </a:rPr>
              <a:t>Some slides from Mark </a:t>
            </a:r>
            <a:r>
              <a:rPr lang="en-US" altLang="zh-CN" sz="2000" dirty="0" err="1">
                <a:latin typeface="Calibri" charset="0"/>
              </a:rPr>
              <a:t>Sherrif</a:t>
            </a:r>
            <a:r>
              <a:rPr lang="en-US" altLang="zh-CN" sz="2000" dirty="0">
                <a:latin typeface="Calibri" charset="0"/>
              </a:rPr>
              <a:t>, Tiffany Barnes (NCSU)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SMB3: </a:t>
            </a:r>
            <a:r>
              <a:rPr lang="en-US" dirty="0" err="1"/>
              <a:t>Koopa</a:t>
            </a:r>
            <a:r>
              <a:rPr lang="en-US" dirty="0"/>
              <a:t> </a:t>
            </a:r>
            <a:r>
              <a:rPr lang="en-US" dirty="0" err="1"/>
              <a:t>Troopa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this up? Basically just four states:</a:t>
            </a:r>
          </a:p>
          <a:p>
            <a:pPr lvl="1"/>
            <a:r>
              <a:rPr lang="en-US" dirty="0"/>
              <a:t>Walking</a:t>
            </a:r>
          </a:p>
          <a:p>
            <a:pPr lvl="1"/>
            <a:r>
              <a:rPr lang="en-US" dirty="0"/>
              <a:t>Stomped (but still)</a:t>
            </a:r>
          </a:p>
          <a:p>
            <a:pPr lvl="1"/>
            <a:r>
              <a:rPr lang="en-US" dirty="0"/>
              <a:t>Stomped and kicked</a:t>
            </a:r>
          </a:p>
          <a:p>
            <a:pPr lvl="1"/>
            <a:r>
              <a:rPr lang="en-US" dirty="0"/>
              <a:t>Wiggling</a:t>
            </a:r>
          </a:p>
          <a:p>
            <a:pPr lvl="1"/>
            <a:r>
              <a:rPr lang="en-US" dirty="0"/>
              <a:t>Dead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17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SMB3: </a:t>
            </a:r>
            <a:r>
              <a:rPr lang="en-US" dirty="0" err="1"/>
              <a:t>Koopa</a:t>
            </a:r>
            <a:r>
              <a:rPr lang="en-US" dirty="0"/>
              <a:t> </a:t>
            </a:r>
            <a:r>
              <a:rPr lang="en-US" dirty="0" err="1"/>
              <a:t>Troopa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with simple state machine.</a:t>
            </a:r>
          </a:p>
          <a:p>
            <a:pPr lvl="1"/>
            <a:r>
              <a:rPr lang="en-US" dirty="0"/>
              <a:t>Let’s do together on the 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18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Metroid (Ridley)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BDF998-9641-C042-86B1-D43E70B18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23950"/>
            <a:ext cx="6553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36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Ridley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105400"/>
          </a:xfrm>
        </p:spPr>
        <p:txBody>
          <a:bodyPr/>
          <a:lstStyle/>
          <a:p>
            <a:r>
              <a:rPr lang="en-US" dirty="0"/>
              <a:t>Primary States:</a:t>
            </a:r>
          </a:p>
          <a:p>
            <a:pPr lvl="1"/>
            <a:r>
              <a:rPr lang="en-US" dirty="0"/>
              <a:t>Ramming: Lunging into </a:t>
            </a:r>
            <a:r>
              <a:rPr lang="en-US" dirty="0" err="1"/>
              <a:t>Samus</a:t>
            </a:r>
            <a:endParaRPr lang="en-US" dirty="0"/>
          </a:p>
          <a:p>
            <a:pPr lvl="1"/>
            <a:r>
              <a:rPr lang="en-US" dirty="0"/>
              <a:t>Grabbing: Attempting to pick up </a:t>
            </a:r>
            <a:r>
              <a:rPr lang="en-US" dirty="0" err="1"/>
              <a:t>Samus</a:t>
            </a:r>
            <a:endParaRPr lang="en-US" dirty="0"/>
          </a:p>
          <a:p>
            <a:pPr lvl="1"/>
            <a:r>
              <a:rPr lang="en-US" dirty="0"/>
              <a:t>Pogo: Using tail as pogo stick and striking down</a:t>
            </a:r>
          </a:p>
          <a:p>
            <a:pPr lvl="1"/>
            <a:r>
              <a:rPr lang="en-US" dirty="0"/>
              <a:t>Swoop: Big swoop from one side of screen to other</a:t>
            </a:r>
          </a:p>
          <a:p>
            <a:pPr lvl="1"/>
            <a:r>
              <a:rPr lang="en-US" dirty="0"/>
              <a:t>Thinking: Just floats above for a bit</a:t>
            </a:r>
          </a:p>
          <a:p>
            <a:pPr lvl="1"/>
            <a:r>
              <a:rPr lang="en-US" dirty="0"/>
              <a:t>Dying: Health=0, goes into a rage and gets faster and stronger. Dies as soon as picks up </a:t>
            </a:r>
            <a:r>
              <a:rPr lang="en-US" dirty="0" err="1"/>
              <a:t>Samus</a:t>
            </a:r>
            <a:endParaRPr lang="en-US" dirty="0"/>
          </a:p>
          <a:p>
            <a:r>
              <a:rPr lang="en-US" dirty="0"/>
              <a:t>A couple other states (hidden when fight first starts, sometimes dodges attacks from </a:t>
            </a:r>
            <a:r>
              <a:rPr lang="en-US" dirty="0" err="1"/>
              <a:t>Samus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67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Ridley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105400"/>
          </a:xfrm>
        </p:spPr>
        <p:txBody>
          <a:bodyPr/>
          <a:lstStyle/>
          <a:p>
            <a:r>
              <a:rPr lang="en-US" dirty="0"/>
              <a:t>Basic Loop:</a:t>
            </a:r>
          </a:p>
          <a:p>
            <a:pPr lvl="1"/>
            <a:r>
              <a:rPr lang="en-US" dirty="0"/>
              <a:t>Choose action</a:t>
            </a:r>
          </a:p>
          <a:p>
            <a:pPr lvl="1"/>
            <a:r>
              <a:rPr lang="en-US" dirty="0"/>
              <a:t>Perform action</a:t>
            </a:r>
          </a:p>
          <a:p>
            <a:pPr lvl="1"/>
            <a:r>
              <a:rPr lang="en-US" dirty="0"/>
              <a:t>Repeat</a:t>
            </a:r>
          </a:p>
          <a:p>
            <a:r>
              <a:rPr lang="en-US" dirty="0"/>
              <a:t>Independently:</a:t>
            </a:r>
          </a:p>
          <a:p>
            <a:pPr lvl="1"/>
            <a:r>
              <a:rPr lang="en-US" dirty="0"/>
              <a:t>Wave tail around (depending on state)</a:t>
            </a:r>
          </a:p>
          <a:p>
            <a:pPr lvl="1"/>
            <a:r>
              <a:rPr lang="en-US" dirty="0"/>
              <a:t>Shoot fireballs</a:t>
            </a:r>
          </a:p>
          <a:p>
            <a:pPr lvl="2"/>
            <a:r>
              <a:rPr lang="en-US" dirty="0"/>
              <a:t>Is somewhat random and dependent on state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6990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Ridley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105400"/>
          </a:xfrm>
        </p:spPr>
        <p:txBody>
          <a:bodyPr/>
          <a:lstStyle/>
          <a:p>
            <a:r>
              <a:rPr lang="en-US" dirty="0"/>
              <a:t>Let’s draw a basic state machine: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76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Hollow Knight Soul Master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6146" name="Picture 2" descr="Image result for hollow knight soul master">
            <a:extLst>
              <a:ext uri="{FF2B5EF4-FFF2-40B4-BE49-F238E27FC236}">
                <a16:creationId xmlns:a16="http://schemas.microsoft.com/office/drawing/2014/main" id="{ED366DB9-05EE-524C-AF1B-76B92C3CF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55" y="1143000"/>
            <a:ext cx="8643745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700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Soul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attacks</a:t>
            </a:r>
          </a:p>
          <a:p>
            <a:pPr lvl="1"/>
            <a:r>
              <a:rPr lang="en-US" dirty="0"/>
              <a:t>float across screen</a:t>
            </a:r>
          </a:p>
          <a:p>
            <a:pPr lvl="1"/>
            <a:r>
              <a:rPr lang="en-US" dirty="0"/>
              <a:t>float across (w/ four orange orbs)</a:t>
            </a:r>
          </a:p>
          <a:p>
            <a:pPr lvl="1"/>
            <a:r>
              <a:rPr lang="en-US" dirty="0"/>
              <a:t>homing orb</a:t>
            </a:r>
          </a:p>
          <a:p>
            <a:pPr lvl="1"/>
            <a:r>
              <a:rPr lang="en-US" dirty="0"/>
              <a:t>Ground slam (+ fake out version)</a:t>
            </a:r>
          </a:p>
          <a:p>
            <a:endParaRPr lang="en-US" dirty="0"/>
          </a:p>
          <a:p>
            <a:r>
              <a:rPr lang="en-US" dirty="0"/>
              <a:t>Other states:</a:t>
            </a:r>
          </a:p>
          <a:p>
            <a:pPr lvl="1"/>
            <a:r>
              <a:rPr lang="en-US" dirty="0"/>
              <a:t>deflated</a:t>
            </a:r>
          </a:p>
          <a:p>
            <a:pPr lvl="1"/>
            <a:r>
              <a:rPr lang="en-US" dirty="0"/>
              <a:t>second phase (we will ignore for today)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054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Soul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loop is easy:</a:t>
            </a:r>
          </a:p>
          <a:p>
            <a:pPr lvl="1"/>
            <a:r>
              <a:rPr lang="en-US" dirty="0"/>
              <a:t>Teleport out</a:t>
            </a:r>
          </a:p>
          <a:p>
            <a:pPr lvl="1"/>
            <a:r>
              <a:rPr lang="en-US" dirty="0"/>
              <a:t>Select attack</a:t>
            </a:r>
          </a:p>
          <a:p>
            <a:pPr lvl="1"/>
            <a:r>
              <a:rPr lang="en-US" dirty="0"/>
              <a:t>Teleport in and perform attack</a:t>
            </a:r>
          </a:p>
          <a:p>
            <a:pPr lvl="1"/>
            <a:r>
              <a:rPr lang="en-US" dirty="0"/>
              <a:t>repeat</a:t>
            </a:r>
          </a:p>
          <a:p>
            <a:pPr lvl="1"/>
            <a:endParaRPr lang="en-US" dirty="0"/>
          </a:p>
          <a:p>
            <a:r>
              <a:rPr lang="en-US" dirty="0"/>
              <a:t>Notice</a:t>
            </a:r>
          </a:p>
          <a:p>
            <a:pPr lvl="1"/>
            <a:r>
              <a:rPr lang="en-US" dirty="0"/>
              <a:t>Sometimes boss will teleport in and quickly abandon choice (knight is too close) and choose another attack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994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Soul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Recommendations:</a:t>
            </a:r>
          </a:p>
          <a:p>
            <a:pPr lvl="1"/>
            <a:r>
              <a:rPr lang="en-US" dirty="0"/>
              <a:t>Program each attack individually (in one method maybe)</a:t>
            </a:r>
          </a:p>
          <a:p>
            <a:pPr lvl="1"/>
            <a:r>
              <a:rPr lang="en-US" dirty="0"/>
              <a:t>Code to just select an attack is pretty easy</a:t>
            </a:r>
          </a:p>
          <a:p>
            <a:pPr lvl="1"/>
            <a:r>
              <a:rPr lang="en-US" dirty="0"/>
              <a:t>This boss works because</a:t>
            </a:r>
          </a:p>
          <a:p>
            <a:pPr lvl="2"/>
            <a:r>
              <a:rPr lang="en-US" dirty="0"/>
              <a:t>Each attack is interesting and requires some skill to avoid</a:t>
            </a:r>
          </a:p>
          <a:p>
            <a:pPr lvl="2"/>
            <a:r>
              <a:rPr lang="en-US" dirty="0"/>
              <a:t>Each attack a little different</a:t>
            </a:r>
          </a:p>
          <a:p>
            <a:pPr lvl="2"/>
            <a:r>
              <a:rPr lang="en-US" dirty="0"/>
              <a:t>Speed and pacing between each is just right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79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Enemy Design</a:t>
            </a:r>
          </a:p>
          <a:p>
            <a:pPr marL="739775" lvl="1" indent="-33972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Balancing AI, behaviour, risk, etc.</a:t>
            </a:r>
          </a:p>
          <a:p>
            <a:pPr marL="739775" lvl="1" indent="-33972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State machines for programming enemies</a:t>
            </a:r>
          </a:p>
          <a:p>
            <a:pPr marL="739775" lvl="1" indent="-33972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Several examples of AI enemies in games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951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Soul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attempt the state machine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17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Gear Solid (Soldier)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21</a:t>
            </a:fld>
            <a:endParaRPr lang="en-US" altLang="zh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4BF353-00BD-BC4B-86D0-0876DF887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854652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77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029200"/>
          </a:xfrm>
        </p:spPr>
        <p:txBody>
          <a:bodyPr/>
          <a:lstStyle/>
          <a:p>
            <a:r>
              <a:rPr lang="en-US" dirty="0"/>
              <a:t>Has VERY complicated AIs (for games anyway)</a:t>
            </a:r>
          </a:p>
          <a:p>
            <a:endParaRPr lang="en-US" dirty="0"/>
          </a:p>
          <a:p>
            <a:r>
              <a:rPr lang="en-US" dirty="0"/>
              <a:t>Four high level states:</a:t>
            </a:r>
          </a:p>
          <a:p>
            <a:pPr lvl="1"/>
            <a:r>
              <a:rPr lang="en-US" b="1" i="1" dirty="0"/>
              <a:t>Normal</a:t>
            </a:r>
            <a:r>
              <a:rPr lang="en-US" dirty="0"/>
              <a:t>: Soldier doesn’t know snake is around, normal patrolling</a:t>
            </a:r>
          </a:p>
          <a:p>
            <a:pPr lvl="1"/>
            <a:r>
              <a:rPr lang="en-US" b="1" i="1" dirty="0"/>
              <a:t>Noise</a:t>
            </a:r>
            <a:r>
              <a:rPr lang="en-US" dirty="0"/>
              <a:t>: Snake made a noise. Solider hears it and plans to investigate</a:t>
            </a:r>
          </a:p>
          <a:p>
            <a:pPr lvl="1"/>
            <a:r>
              <a:rPr lang="en-US" b="1" i="1" dirty="0"/>
              <a:t>Alert</a:t>
            </a:r>
            <a:r>
              <a:rPr lang="en-US" dirty="0"/>
              <a:t>: Snake is seen! This is not good!</a:t>
            </a:r>
          </a:p>
          <a:p>
            <a:pPr lvl="1"/>
            <a:r>
              <a:rPr lang="en-US" b="1" i="1" dirty="0"/>
              <a:t>Evasion</a:t>
            </a:r>
            <a:r>
              <a:rPr lang="en-US" dirty="0"/>
              <a:t>: We were in alert, snake is now hidden. Enemies know he is nearby and are still searching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4267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029200"/>
          </a:xfrm>
        </p:spPr>
        <p:txBody>
          <a:bodyPr/>
          <a:lstStyle/>
          <a:p>
            <a:r>
              <a:rPr lang="en-US" dirty="0"/>
              <a:t>In each mode, the soldiers can do many various things.</a:t>
            </a:r>
          </a:p>
          <a:p>
            <a:r>
              <a:rPr lang="en-US" b="1" i="1" dirty="0"/>
              <a:t>Normal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Snake can hide in boxes</a:t>
            </a:r>
          </a:p>
          <a:p>
            <a:pPr lvl="1"/>
            <a:r>
              <a:rPr lang="en-US" dirty="0"/>
              <a:t>Throw food or magazines at soldier to distract them</a:t>
            </a:r>
          </a:p>
          <a:p>
            <a:pPr lvl="1"/>
            <a:r>
              <a:rPr lang="en-US" dirty="0"/>
              <a:t>Knock on walls to get them to investigate in wrong direction</a:t>
            </a:r>
          </a:p>
          <a:p>
            <a:pPr lvl="1"/>
            <a:r>
              <a:rPr lang="en-US" dirty="0"/>
              <a:t>They might see body of a colleague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962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029200"/>
          </a:xfrm>
        </p:spPr>
        <p:txBody>
          <a:bodyPr/>
          <a:lstStyle/>
          <a:p>
            <a:r>
              <a:rPr lang="en-US" dirty="0"/>
              <a:t>Other states are a bit more simple</a:t>
            </a:r>
          </a:p>
          <a:p>
            <a:r>
              <a:rPr lang="en-US" b="1" i="1" dirty="0"/>
              <a:t>Alert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Attack snake, call in reinforcements</a:t>
            </a:r>
          </a:p>
          <a:p>
            <a:endParaRPr lang="en-US" dirty="0"/>
          </a:p>
          <a:p>
            <a:r>
              <a:rPr lang="en-US" b="1" i="1" dirty="0"/>
              <a:t>Evasion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Look around aggressively for Snake, additional enemies are around moving quickly, opening up doors,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382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State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Predictable</a:t>
            </a:r>
          </a:p>
          <a:p>
            <a:pPr lvl="1"/>
            <a:r>
              <a:rPr lang="en-US" dirty="0"/>
              <a:t>Sometimes a good thing, sometimes not</a:t>
            </a:r>
          </a:p>
          <a:p>
            <a:pPr lvl="1"/>
            <a:r>
              <a:rPr lang="en-US" dirty="0"/>
              <a:t>Player can learn the pattern of the NPC with some practice</a:t>
            </a:r>
          </a:p>
          <a:p>
            <a:r>
              <a:rPr lang="en-US" dirty="0"/>
              <a:t>Limited</a:t>
            </a:r>
          </a:p>
          <a:p>
            <a:pPr lvl="1"/>
            <a:r>
              <a:rPr lang="en-US" dirty="0"/>
              <a:t>e.g., Ridley has several states, but doesn’t feel like a super complex or smart character.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460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FSMs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Suggestion: Make FSMs more interesting by introducing randomness combined with intelligent action selection (more sensing)</a:t>
            </a:r>
          </a:p>
          <a:p>
            <a:pPr lvl="1"/>
            <a:r>
              <a:rPr lang="en-US" dirty="0"/>
              <a:t>e.g., Soul master won’t pick a move that makes him appear right next to the knight. Tries to pick good actions.</a:t>
            </a:r>
          </a:p>
          <a:p>
            <a:pPr lvl="1"/>
            <a:r>
              <a:rPr lang="en-US" dirty="0"/>
              <a:t>Transitions between states are probabilistic which makes enemy less predictable.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5656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FSMs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Better: Update probabilities based on success. If one move is working well against player, the chance of selecting it goes up.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If fireball keeps hitting player, select it more often to force player to learn it.</a:t>
            </a:r>
          </a:p>
          <a:p>
            <a:pPr lvl="1"/>
            <a:r>
              <a:rPr lang="en-US" dirty="0"/>
              <a:t>If a move keeps not hitting and player is avoiding, start selecting it less often.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2768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we’ve focused on a single type of AI (state based) which are very common.</a:t>
            </a:r>
          </a:p>
          <a:p>
            <a:r>
              <a:rPr lang="en-US" dirty="0"/>
              <a:t>Other types:</a:t>
            </a:r>
          </a:p>
          <a:p>
            <a:pPr lvl="1"/>
            <a:r>
              <a:rPr lang="en-US" b="1" i="1" dirty="0"/>
              <a:t>Strategy / Move-based</a:t>
            </a:r>
            <a:r>
              <a:rPr lang="en-US" dirty="0"/>
              <a:t>: Like enemies in a turn-based RPG. More discrete. Chooses actions among a set of possible actions.</a:t>
            </a:r>
          </a:p>
          <a:p>
            <a:pPr lvl="1"/>
            <a:r>
              <a:rPr lang="en-US" b="1" i="1" dirty="0"/>
              <a:t>Global vs. Local States</a:t>
            </a:r>
            <a:r>
              <a:rPr lang="en-US" dirty="0"/>
              <a:t>: Think </a:t>
            </a:r>
            <a:r>
              <a:rPr lang="en-US" dirty="0" err="1"/>
              <a:t>Starcraft</a:t>
            </a:r>
            <a:r>
              <a:rPr lang="en-US" dirty="0"/>
              <a:t>. AI makes high level decisions (build troops vs grow economy) and micro decisions (each individual unit movement)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156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people more fun than NPCs?  Why?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2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/ AI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295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/ AI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Loop handles Enemy and NPC decisions:</a:t>
            </a:r>
          </a:p>
          <a:p>
            <a:pPr lvl="1"/>
            <a:r>
              <a:rPr lang="en-US" dirty="0"/>
              <a:t>Needs to be complicated enough to seem somewhat realistic</a:t>
            </a:r>
          </a:p>
          <a:p>
            <a:pPr lvl="1"/>
            <a:r>
              <a:rPr lang="en-US" dirty="0"/>
              <a:t>Simple enough to run VERY efficiently and easily code.</a:t>
            </a:r>
          </a:p>
          <a:p>
            <a:pPr lvl="1"/>
            <a:endParaRPr lang="en-US" dirty="0"/>
          </a:p>
          <a:p>
            <a:r>
              <a:rPr lang="en-US" dirty="0"/>
              <a:t>Also:</a:t>
            </a:r>
          </a:p>
          <a:p>
            <a:pPr lvl="1"/>
            <a:r>
              <a:rPr lang="en-US" dirty="0"/>
              <a:t>Difficult enough to be fun</a:t>
            </a:r>
          </a:p>
          <a:p>
            <a:pPr lvl="1"/>
            <a:r>
              <a:rPr lang="en-US" dirty="0"/>
              <a:t>Easy enough to not be unfair (imagine an AI that acts perfectly in all situations, not fun!)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979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/ AI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solution to AI design in games is the state machine:</a:t>
            </a:r>
          </a:p>
          <a:p>
            <a:pPr lvl="1"/>
            <a:r>
              <a:rPr lang="en-US" dirty="0"/>
              <a:t>Enemies and NPCs are given a set of states</a:t>
            </a:r>
          </a:p>
          <a:p>
            <a:pPr lvl="1"/>
            <a:r>
              <a:rPr lang="en-US" dirty="0"/>
              <a:t>Each state is a uniquely programmable action</a:t>
            </a:r>
          </a:p>
          <a:p>
            <a:pPr lvl="2"/>
            <a:r>
              <a:rPr lang="en-US" dirty="0"/>
              <a:t>e.g., lunge attack, run away, or dodging</a:t>
            </a:r>
          </a:p>
          <a:p>
            <a:pPr lvl="1"/>
            <a:r>
              <a:rPr lang="en-US" dirty="0"/>
              <a:t>Programmer develops each individual action</a:t>
            </a:r>
          </a:p>
          <a:p>
            <a:pPr lvl="1"/>
            <a:r>
              <a:rPr lang="en-US" dirty="0"/>
              <a:t>Transitions determine when to change enemy pattern from one state to another</a:t>
            </a:r>
          </a:p>
          <a:p>
            <a:pPr lvl="2"/>
            <a:r>
              <a:rPr lang="en-US" dirty="0"/>
              <a:t>e.g., when health drops enter enraged state, or if character is close then do melee attack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235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/ AI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state machines, enemies will use the think-sense-act paradigm</a:t>
            </a:r>
          </a:p>
          <a:p>
            <a:pPr lvl="1"/>
            <a:r>
              <a:rPr lang="en-US" dirty="0"/>
              <a:t>Sense: Look at the world around you and determine if state changes based on that.</a:t>
            </a:r>
          </a:p>
          <a:p>
            <a:pPr lvl="1"/>
            <a:r>
              <a:rPr lang="en-US" dirty="0"/>
              <a:t>Plan: Plan out the enemy’s next moves.</a:t>
            </a:r>
          </a:p>
          <a:p>
            <a:pPr lvl="1"/>
            <a:r>
              <a:rPr lang="en-US" dirty="0"/>
              <a:t>Act: Choose a final state and execute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17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/ AI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some concrete examples</a:t>
            </a:r>
          </a:p>
          <a:p>
            <a:endParaRPr lang="en-US" dirty="0"/>
          </a:p>
          <a:p>
            <a:r>
              <a:rPr lang="en-US" dirty="0"/>
              <a:t>4 Examples (increasing complexity)</a:t>
            </a:r>
          </a:p>
          <a:p>
            <a:pPr lvl="1"/>
            <a:r>
              <a:rPr lang="en-US" dirty="0"/>
              <a:t>Super Mario Bros. 3 (</a:t>
            </a:r>
            <a:r>
              <a:rPr lang="en-US" dirty="0" err="1"/>
              <a:t>Koopa</a:t>
            </a:r>
            <a:r>
              <a:rPr lang="en-US" dirty="0"/>
              <a:t> </a:t>
            </a:r>
            <a:r>
              <a:rPr lang="en-US" dirty="0" err="1"/>
              <a:t>Troopa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Super Metroid (Ridley)</a:t>
            </a:r>
          </a:p>
          <a:p>
            <a:pPr lvl="1"/>
            <a:r>
              <a:rPr lang="en-US" dirty="0"/>
              <a:t>Hollow Knight (Soul Master)</a:t>
            </a:r>
          </a:p>
          <a:p>
            <a:pPr lvl="1"/>
            <a:r>
              <a:rPr lang="en-US" dirty="0"/>
              <a:t>Metal Gear Solid (Soldier)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016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Mario Bros. 3: </a:t>
            </a:r>
            <a:r>
              <a:rPr lang="en-US" dirty="0" err="1"/>
              <a:t>Koopa</a:t>
            </a:r>
            <a:r>
              <a:rPr lang="en-US" dirty="0"/>
              <a:t> </a:t>
            </a:r>
            <a:r>
              <a:rPr lang="en-US" dirty="0" err="1"/>
              <a:t>Troopa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DAAA5-756D-7F43-8272-E31848E2D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62050"/>
            <a:ext cx="6477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8577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10430</TotalTime>
  <Words>1039</Words>
  <Application>Microsoft Macintosh PowerPoint</Application>
  <PresentationFormat>On-screen Show (4:3)</PresentationFormat>
  <Paragraphs>178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ＭＳ Ｐゴシック</vt:lpstr>
      <vt:lpstr>Arial</vt:lpstr>
      <vt:lpstr>Calibri</vt:lpstr>
      <vt:lpstr>Blank Presentation</vt:lpstr>
      <vt:lpstr>Enemy / AI Design</vt:lpstr>
      <vt:lpstr>Topics</vt:lpstr>
      <vt:lpstr>Discussion</vt:lpstr>
      <vt:lpstr>Enemy / AI Design</vt:lpstr>
      <vt:lpstr>Enemy / AI Design</vt:lpstr>
      <vt:lpstr>Enemy / AI Design</vt:lpstr>
      <vt:lpstr>Enemy / AI Design</vt:lpstr>
      <vt:lpstr>Enemy / AI Design</vt:lpstr>
      <vt:lpstr>Super Mario Bros. 3: Koopa Troopa</vt:lpstr>
      <vt:lpstr>SMB3: Koopa Troopa</vt:lpstr>
      <vt:lpstr>SMB3: Koopa Troopa</vt:lpstr>
      <vt:lpstr>Super Metroid (Ridley)</vt:lpstr>
      <vt:lpstr>Ridley</vt:lpstr>
      <vt:lpstr>Ridley</vt:lpstr>
      <vt:lpstr>Ridley</vt:lpstr>
      <vt:lpstr>Hollow Knight Soul Master</vt:lpstr>
      <vt:lpstr>Soul Master</vt:lpstr>
      <vt:lpstr>Soul Master</vt:lpstr>
      <vt:lpstr>Soul Master</vt:lpstr>
      <vt:lpstr>Soul Master</vt:lpstr>
      <vt:lpstr>Metal Gear Solid (Soldier)</vt:lpstr>
      <vt:lpstr>MGS</vt:lpstr>
      <vt:lpstr>MGS</vt:lpstr>
      <vt:lpstr>MGS</vt:lpstr>
      <vt:lpstr>Problems with State Machines</vt:lpstr>
      <vt:lpstr>Probabilistic FSMs</vt:lpstr>
      <vt:lpstr>Probabilistic FSMs</vt:lpstr>
      <vt:lpstr>Summary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950</cp:revision>
  <cp:lastPrinted>2015-03-29T19:48:12Z</cp:lastPrinted>
  <dcterms:created xsi:type="dcterms:W3CDTF">2010-02-08T00:29:22Z</dcterms:created>
  <dcterms:modified xsi:type="dcterms:W3CDTF">2020-10-15T15:54:01Z</dcterms:modified>
</cp:coreProperties>
</file>