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33"/>
  </p:notesMasterIdLst>
  <p:handoutMasterIdLst>
    <p:handoutMasterId r:id="rId34"/>
  </p:handoutMasterIdLst>
  <p:sldIdLst>
    <p:sldId id="268" r:id="rId2"/>
    <p:sldId id="305" r:id="rId3"/>
    <p:sldId id="266" r:id="rId4"/>
    <p:sldId id="295" r:id="rId5"/>
    <p:sldId id="259" r:id="rId6"/>
    <p:sldId id="263" r:id="rId7"/>
    <p:sldId id="264" r:id="rId8"/>
    <p:sldId id="265" r:id="rId9"/>
    <p:sldId id="267" r:id="rId10"/>
    <p:sldId id="260" r:id="rId11"/>
    <p:sldId id="306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94" r:id="rId25"/>
    <p:sldId id="299" r:id="rId26"/>
    <p:sldId id="300" r:id="rId27"/>
    <p:sldId id="301" r:id="rId28"/>
    <p:sldId id="302" r:id="rId29"/>
    <p:sldId id="303" r:id="rId30"/>
    <p:sldId id="304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14F1165-59DE-4773-8131-57030420FF11}">
          <p14:sldIdLst>
            <p14:sldId id="268"/>
            <p14:sldId id="305"/>
            <p14:sldId id="266"/>
            <p14:sldId id="295"/>
            <p14:sldId id="259"/>
            <p14:sldId id="263"/>
            <p14:sldId id="264"/>
            <p14:sldId id="265"/>
            <p14:sldId id="267"/>
            <p14:sldId id="260"/>
            <p14:sldId id="306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94"/>
            <p14:sldId id="299"/>
            <p14:sldId id="300"/>
            <p14:sldId id="301"/>
            <p14:sldId id="302"/>
            <p14:sldId id="303"/>
            <p14:sldId id="304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V" initials="J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B0B"/>
    <a:srgbClr val="7C984B"/>
    <a:srgbClr val="08A1DA"/>
    <a:srgbClr val="DBE1D5"/>
    <a:srgbClr val="D3EBDD"/>
    <a:srgbClr val="29B957"/>
    <a:srgbClr val="D1E2F2"/>
    <a:srgbClr val="A7FFA3"/>
    <a:srgbClr val="FC9E9E"/>
    <a:srgbClr val="E1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5" autoAdjust="0"/>
    <p:restoredTop sz="94605" autoAdjust="0"/>
  </p:normalViewPr>
  <p:slideViewPr>
    <p:cSldViewPr snapToGrid="0">
      <p:cViewPr varScale="1">
        <p:scale>
          <a:sx n="125" d="100"/>
          <a:sy n="125" d="100"/>
        </p:scale>
        <p:origin x="23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72719-2793-4EF5-900A-E4B45091CBAB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6EA42-39C7-418C-AD9C-AD17A22D3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81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86BBF-38DE-4B34-833D-210BC6F66615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BE67B-2C32-4802-A81D-5FD8EA0D9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AE77-82EB-BA44-BCBC-0EC25D683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5B667-B4E0-0C43-9555-B57190B0F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8E494-084E-5D40-83D2-F5700B635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F81E-4F8A-4B0D-A05C-4FEB1E4F278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7190F-DA47-8B45-A1EC-56DB1A3A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C6EAA-132B-6844-88EA-B1971CA7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1C0-F794-447F-9B22-A728EFF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1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81D4-F2EC-4041-84F1-878C47D0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AA187-6BB1-584A-9C68-02B45677E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06F53-5F01-DB45-974B-3B049B943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F81E-4F8A-4B0D-A05C-4FEB1E4F278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C177E-9E24-B744-8850-201E99C7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AC073-6DA1-C54E-B0AD-921DE215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1C0-F794-447F-9B22-A728EFF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7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2EFC8-11AB-2D47-8C16-87EA6BF6E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DA139-D044-214E-81B3-1ABD79A21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8F88F-1B4D-1E46-B914-5E1FCA29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F81E-4F8A-4B0D-A05C-4FEB1E4F278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A3DBB-77A7-DB44-8615-C3AA2B7C3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C3EAD-644C-A746-901D-D9B01450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1C0-F794-447F-9B22-A728EFF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90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9" y="2360613"/>
            <a:ext cx="10515600" cy="2583086"/>
          </a:xfrm>
        </p:spPr>
        <p:txBody>
          <a:bodyPr/>
          <a:lstStyle>
            <a:lvl2pPr>
              <a:defRPr sz="1400"/>
            </a:lvl2pPr>
            <a:lvl3pPr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1362075" y="1927582"/>
            <a:ext cx="4733925" cy="5127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00">
                <a:latin typeface="Segoe UI Semibold"/>
                <a:cs typeface="Segoe UI Semibold"/>
              </a:defRPr>
            </a:lvl1pPr>
            <a:lvl2pPr marL="457200" indent="0">
              <a:buFontTx/>
              <a:buNone/>
              <a:defRPr sz="1600">
                <a:latin typeface="Segoe UI Semibold"/>
                <a:cs typeface="Segoe UI Semibold"/>
              </a:defRPr>
            </a:lvl2pPr>
            <a:lvl3pPr marL="914400" indent="0">
              <a:buFontTx/>
              <a:buNone/>
              <a:defRPr sz="1600">
                <a:latin typeface="Segoe UI Semibold"/>
                <a:cs typeface="Segoe UI Semibold"/>
              </a:defRPr>
            </a:lvl3pPr>
            <a:lvl4pPr marL="1371600" indent="0">
              <a:buFontTx/>
              <a:buNone/>
              <a:defRPr sz="1600">
                <a:latin typeface="Segoe UI Semibold"/>
                <a:cs typeface="Segoe UI Semibold"/>
              </a:defRPr>
            </a:lvl4pPr>
            <a:lvl5pPr marL="1828800" indent="0">
              <a:buFontTx/>
              <a:buNone/>
              <a:defRPr sz="1600">
                <a:latin typeface="Segoe UI Semibold"/>
                <a:cs typeface="Segoe UI Semi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0043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9" y="2360613"/>
            <a:ext cx="10515600" cy="2583086"/>
          </a:xfrm>
        </p:spPr>
        <p:txBody>
          <a:bodyPr/>
          <a:lstStyle>
            <a:lvl2pPr>
              <a:defRPr sz="1400"/>
            </a:lvl2pPr>
            <a:lvl3pPr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60614" y="1743721"/>
            <a:ext cx="4733925" cy="5127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00">
                <a:latin typeface="Segoe UI Semibold"/>
                <a:cs typeface="Segoe UI Semibold"/>
              </a:defRPr>
            </a:lvl1pPr>
            <a:lvl2pPr marL="457200" indent="0">
              <a:buFontTx/>
              <a:buNone/>
              <a:defRPr sz="1600">
                <a:latin typeface="Segoe UI Semibold"/>
                <a:cs typeface="Segoe UI Semibold"/>
              </a:defRPr>
            </a:lvl2pPr>
            <a:lvl3pPr marL="914400" indent="0">
              <a:buFontTx/>
              <a:buNone/>
              <a:defRPr sz="1600">
                <a:latin typeface="Segoe UI Semibold"/>
                <a:cs typeface="Segoe UI Semibold"/>
              </a:defRPr>
            </a:lvl3pPr>
            <a:lvl4pPr marL="1371600" indent="0">
              <a:buFontTx/>
              <a:buNone/>
              <a:defRPr sz="1600">
                <a:latin typeface="Segoe UI Semibold"/>
                <a:cs typeface="Segoe UI Semibold"/>
              </a:defRPr>
            </a:lvl4pPr>
            <a:lvl5pPr marL="1828800" indent="0">
              <a:buFontTx/>
              <a:buNone/>
              <a:defRPr sz="1600">
                <a:latin typeface="Segoe UI Semibold"/>
                <a:cs typeface="Segoe UI Semibol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7166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9" y="2360613"/>
            <a:ext cx="10515600" cy="2583086"/>
          </a:xfrm>
        </p:spPr>
        <p:txBody>
          <a:bodyPr/>
          <a:lstStyle>
            <a:lvl2pPr>
              <a:defRPr sz="1400"/>
            </a:lvl2pPr>
            <a:lvl3pPr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60614" y="1743721"/>
            <a:ext cx="4733925" cy="5127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00">
                <a:latin typeface="Segoe UI Semibold"/>
                <a:cs typeface="Segoe UI Semibold"/>
              </a:defRPr>
            </a:lvl1pPr>
            <a:lvl2pPr marL="457200" indent="0">
              <a:buFontTx/>
              <a:buNone/>
              <a:defRPr sz="1600">
                <a:latin typeface="Segoe UI Semibold"/>
                <a:cs typeface="Segoe UI Semibold"/>
              </a:defRPr>
            </a:lvl2pPr>
            <a:lvl3pPr marL="914400" indent="0">
              <a:buFontTx/>
              <a:buNone/>
              <a:defRPr sz="1600">
                <a:latin typeface="Segoe UI Semibold"/>
                <a:cs typeface="Segoe UI Semibold"/>
              </a:defRPr>
            </a:lvl3pPr>
            <a:lvl4pPr marL="1371600" indent="0">
              <a:buFontTx/>
              <a:buNone/>
              <a:defRPr sz="1600">
                <a:latin typeface="Segoe UI Semibold"/>
                <a:cs typeface="Segoe UI Semibold"/>
              </a:defRPr>
            </a:lvl4pPr>
            <a:lvl5pPr marL="1828800" indent="0">
              <a:buFontTx/>
              <a:buNone/>
              <a:defRPr sz="1600">
                <a:latin typeface="Segoe UI Semibold"/>
                <a:cs typeface="Segoe UI Semibol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5936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9" y="2360613"/>
            <a:ext cx="10515600" cy="2583086"/>
          </a:xfrm>
        </p:spPr>
        <p:txBody>
          <a:bodyPr/>
          <a:lstStyle>
            <a:lvl2pPr>
              <a:defRPr sz="1400"/>
            </a:lvl2pPr>
            <a:lvl3pPr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60614" y="1743721"/>
            <a:ext cx="4733925" cy="5127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00">
                <a:latin typeface="Segoe UI Semibold"/>
                <a:cs typeface="Segoe UI Semibold"/>
              </a:defRPr>
            </a:lvl1pPr>
            <a:lvl2pPr marL="457200" indent="0">
              <a:buFontTx/>
              <a:buNone/>
              <a:defRPr sz="1600">
                <a:latin typeface="Segoe UI Semibold"/>
                <a:cs typeface="Segoe UI Semibold"/>
              </a:defRPr>
            </a:lvl2pPr>
            <a:lvl3pPr marL="914400" indent="0">
              <a:buFontTx/>
              <a:buNone/>
              <a:defRPr sz="1600">
                <a:latin typeface="Segoe UI Semibold"/>
                <a:cs typeface="Segoe UI Semibold"/>
              </a:defRPr>
            </a:lvl3pPr>
            <a:lvl4pPr marL="1371600" indent="0">
              <a:buFontTx/>
              <a:buNone/>
              <a:defRPr sz="1600">
                <a:latin typeface="Segoe UI Semibold"/>
                <a:cs typeface="Segoe UI Semibold"/>
              </a:defRPr>
            </a:lvl4pPr>
            <a:lvl5pPr marL="1828800" indent="0">
              <a:buFontTx/>
              <a:buNone/>
              <a:defRPr sz="1600">
                <a:latin typeface="Segoe UI Semibold"/>
                <a:cs typeface="Segoe UI Semibol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9009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9" y="2360613"/>
            <a:ext cx="10515600" cy="2583086"/>
          </a:xfrm>
        </p:spPr>
        <p:txBody>
          <a:bodyPr/>
          <a:lstStyle>
            <a:lvl2pPr>
              <a:defRPr sz="1400"/>
            </a:lvl2pPr>
            <a:lvl3pPr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60614" y="1743721"/>
            <a:ext cx="4733925" cy="5127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00">
                <a:latin typeface="Segoe UI Semibold"/>
                <a:cs typeface="Segoe UI Semibold"/>
              </a:defRPr>
            </a:lvl1pPr>
            <a:lvl2pPr marL="457200" indent="0">
              <a:buFontTx/>
              <a:buNone/>
              <a:defRPr sz="1600">
                <a:latin typeface="Segoe UI Semibold"/>
                <a:cs typeface="Segoe UI Semibold"/>
              </a:defRPr>
            </a:lvl2pPr>
            <a:lvl3pPr marL="914400" indent="0">
              <a:buFontTx/>
              <a:buNone/>
              <a:defRPr sz="1600">
                <a:latin typeface="Segoe UI Semibold"/>
                <a:cs typeface="Segoe UI Semibold"/>
              </a:defRPr>
            </a:lvl3pPr>
            <a:lvl4pPr marL="1371600" indent="0">
              <a:buFontTx/>
              <a:buNone/>
              <a:defRPr sz="1600">
                <a:latin typeface="Segoe UI Semibold"/>
                <a:cs typeface="Segoe UI Semibold"/>
              </a:defRPr>
            </a:lvl4pPr>
            <a:lvl5pPr marL="1828800" indent="0">
              <a:buFontTx/>
              <a:buNone/>
              <a:defRPr sz="1600">
                <a:latin typeface="Segoe UI Semibold"/>
                <a:cs typeface="Segoe UI Semibol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9341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9" y="2360613"/>
            <a:ext cx="10515600" cy="2583086"/>
          </a:xfrm>
        </p:spPr>
        <p:txBody>
          <a:bodyPr/>
          <a:lstStyle>
            <a:lvl2pPr>
              <a:defRPr sz="1400"/>
            </a:lvl2pPr>
            <a:lvl3pPr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60614" y="1743721"/>
            <a:ext cx="4733925" cy="5127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00">
                <a:latin typeface="Segoe UI Semibold"/>
                <a:cs typeface="Segoe UI Semibold"/>
              </a:defRPr>
            </a:lvl1pPr>
            <a:lvl2pPr marL="457200" indent="0">
              <a:buFontTx/>
              <a:buNone/>
              <a:defRPr sz="1600">
                <a:latin typeface="Segoe UI Semibold"/>
                <a:cs typeface="Segoe UI Semibold"/>
              </a:defRPr>
            </a:lvl2pPr>
            <a:lvl3pPr marL="914400" indent="0">
              <a:buFontTx/>
              <a:buNone/>
              <a:defRPr sz="1600">
                <a:latin typeface="Segoe UI Semibold"/>
                <a:cs typeface="Segoe UI Semibold"/>
              </a:defRPr>
            </a:lvl3pPr>
            <a:lvl4pPr marL="1371600" indent="0">
              <a:buFontTx/>
              <a:buNone/>
              <a:defRPr sz="1600">
                <a:latin typeface="Segoe UI Semibold"/>
                <a:cs typeface="Segoe UI Semibold"/>
              </a:defRPr>
            </a:lvl4pPr>
            <a:lvl5pPr marL="1828800" indent="0">
              <a:buFontTx/>
              <a:buNone/>
              <a:defRPr sz="1600">
                <a:latin typeface="Segoe UI Semibold"/>
                <a:cs typeface="Segoe UI Semibol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22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9" y="2360613"/>
            <a:ext cx="10515600" cy="2583086"/>
          </a:xfrm>
        </p:spPr>
        <p:txBody>
          <a:bodyPr/>
          <a:lstStyle>
            <a:lvl2pPr>
              <a:defRPr sz="1400"/>
            </a:lvl2pPr>
            <a:lvl3pPr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60614" y="1743721"/>
            <a:ext cx="4733925" cy="5127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00">
                <a:latin typeface="Segoe UI Semibold"/>
                <a:cs typeface="Segoe UI Semibold"/>
              </a:defRPr>
            </a:lvl1pPr>
            <a:lvl2pPr marL="457200" indent="0">
              <a:buFontTx/>
              <a:buNone/>
              <a:defRPr sz="1600">
                <a:latin typeface="Segoe UI Semibold"/>
                <a:cs typeface="Segoe UI Semibold"/>
              </a:defRPr>
            </a:lvl2pPr>
            <a:lvl3pPr marL="914400" indent="0">
              <a:buFontTx/>
              <a:buNone/>
              <a:defRPr sz="1600">
                <a:latin typeface="Segoe UI Semibold"/>
                <a:cs typeface="Segoe UI Semibold"/>
              </a:defRPr>
            </a:lvl3pPr>
            <a:lvl4pPr marL="1371600" indent="0">
              <a:buFontTx/>
              <a:buNone/>
              <a:defRPr sz="1600">
                <a:latin typeface="Segoe UI Semibold"/>
                <a:cs typeface="Segoe UI Semibold"/>
              </a:defRPr>
            </a:lvl4pPr>
            <a:lvl5pPr marL="1828800" indent="0">
              <a:buFontTx/>
              <a:buNone/>
              <a:defRPr sz="1600">
                <a:latin typeface="Segoe UI Semibold"/>
                <a:cs typeface="Segoe UI Semibol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5379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9" y="2360613"/>
            <a:ext cx="10515600" cy="2583086"/>
          </a:xfrm>
        </p:spPr>
        <p:txBody>
          <a:bodyPr/>
          <a:lstStyle>
            <a:lvl2pPr>
              <a:defRPr sz="1400"/>
            </a:lvl2pPr>
            <a:lvl3pPr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60614" y="1743721"/>
            <a:ext cx="4733925" cy="5127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00">
                <a:latin typeface="Segoe UI Semibold"/>
                <a:cs typeface="Segoe UI Semibold"/>
              </a:defRPr>
            </a:lvl1pPr>
            <a:lvl2pPr marL="457200" indent="0">
              <a:buFontTx/>
              <a:buNone/>
              <a:defRPr sz="1600">
                <a:latin typeface="Segoe UI Semibold"/>
                <a:cs typeface="Segoe UI Semibold"/>
              </a:defRPr>
            </a:lvl2pPr>
            <a:lvl3pPr marL="914400" indent="0">
              <a:buFontTx/>
              <a:buNone/>
              <a:defRPr sz="1600">
                <a:latin typeface="Segoe UI Semibold"/>
                <a:cs typeface="Segoe UI Semibold"/>
              </a:defRPr>
            </a:lvl3pPr>
            <a:lvl4pPr marL="1371600" indent="0">
              <a:buFontTx/>
              <a:buNone/>
              <a:defRPr sz="1600">
                <a:latin typeface="Segoe UI Semibold"/>
                <a:cs typeface="Segoe UI Semibold"/>
              </a:defRPr>
            </a:lvl4pPr>
            <a:lvl5pPr marL="1828800" indent="0">
              <a:buFontTx/>
              <a:buNone/>
              <a:defRPr sz="1600">
                <a:latin typeface="Segoe UI Semibold"/>
                <a:cs typeface="Segoe UI Semibol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290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7209-8F83-7D4E-AE55-A3114E05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36A94-9A1A-1147-8F10-017DB35D3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19C1D-F6A6-F247-8B7D-E5B262A2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F81E-4F8A-4B0D-A05C-4FEB1E4F278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AFA48-8AAE-B74F-9DF4-983EBD6E8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440D3-FAD0-D347-924D-894A4E03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1C0-F794-447F-9B22-A728EFF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65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9" y="2360613"/>
            <a:ext cx="10515600" cy="2583086"/>
          </a:xfrm>
        </p:spPr>
        <p:txBody>
          <a:bodyPr/>
          <a:lstStyle>
            <a:lvl2pPr>
              <a:defRPr sz="1400"/>
            </a:lvl2pPr>
            <a:lvl3pPr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60614" y="1743721"/>
            <a:ext cx="4733925" cy="5127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00">
                <a:latin typeface="Segoe UI Semibold"/>
                <a:cs typeface="Segoe UI Semibold"/>
              </a:defRPr>
            </a:lvl1pPr>
            <a:lvl2pPr marL="457200" indent="0">
              <a:buFontTx/>
              <a:buNone/>
              <a:defRPr sz="1600">
                <a:latin typeface="Segoe UI Semibold"/>
                <a:cs typeface="Segoe UI Semibold"/>
              </a:defRPr>
            </a:lvl2pPr>
            <a:lvl3pPr marL="914400" indent="0">
              <a:buFontTx/>
              <a:buNone/>
              <a:defRPr sz="1600">
                <a:latin typeface="Segoe UI Semibold"/>
                <a:cs typeface="Segoe UI Semibold"/>
              </a:defRPr>
            </a:lvl3pPr>
            <a:lvl4pPr marL="1371600" indent="0">
              <a:buFontTx/>
              <a:buNone/>
              <a:defRPr sz="1600">
                <a:latin typeface="Segoe UI Semibold"/>
                <a:cs typeface="Segoe UI Semibold"/>
              </a:defRPr>
            </a:lvl4pPr>
            <a:lvl5pPr marL="1828800" indent="0">
              <a:buFontTx/>
              <a:buNone/>
              <a:defRPr sz="1600">
                <a:latin typeface="Segoe UI Semibold"/>
                <a:cs typeface="Segoe UI Semibol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85490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9" y="2360613"/>
            <a:ext cx="10515600" cy="2583086"/>
          </a:xfrm>
        </p:spPr>
        <p:txBody>
          <a:bodyPr/>
          <a:lstStyle>
            <a:lvl2pPr>
              <a:defRPr sz="1400"/>
            </a:lvl2pPr>
            <a:lvl3pPr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60614" y="1743721"/>
            <a:ext cx="4733925" cy="5127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00">
                <a:latin typeface="Segoe UI Semibold"/>
                <a:cs typeface="Segoe UI Semibold"/>
              </a:defRPr>
            </a:lvl1pPr>
            <a:lvl2pPr marL="457200" indent="0">
              <a:buFontTx/>
              <a:buNone/>
              <a:defRPr sz="1600">
                <a:latin typeface="Segoe UI Semibold"/>
                <a:cs typeface="Segoe UI Semibold"/>
              </a:defRPr>
            </a:lvl2pPr>
            <a:lvl3pPr marL="914400" indent="0">
              <a:buFontTx/>
              <a:buNone/>
              <a:defRPr sz="1600">
                <a:latin typeface="Segoe UI Semibold"/>
                <a:cs typeface="Segoe UI Semibold"/>
              </a:defRPr>
            </a:lvl3pPr>
            <a:lvl4pPr marL="1371600" indent="0">
              <a:buFontTx/>
              <a:buNone/>
              <a:defRPr sz="1600">
                <a:latin typeface="Segoe UI Semibold"/>
                <a:cs typeface="Segoe UI Semibold"/>
              </a:defRPr>
            </a:lvl4pPr>
            <a:lvl5pPr marL="1828800" indent="0">
              <a:buFontTx/>
              <a:buNone/>
              <a:defRPr sz="1600">
                <a:latin typeface="Segoe UI Semibold"/>
                <a:cs typeface="Segoe UI Semibol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34052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9" y="2360613"/>
            <a:ext cx="10515600" cy="2583086"/>
          </a:xfrm>
        </p:spPr>
        <p:txBody>
          <a:bodyPr/>
          <a:lstStyle>
            <a:lvl2pPr>
              <a:defRPr sz="1400"/>
            </a:lvl2pPr>
            <a:lvl3pPr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60614" y="1743721"/>
            <a:ext cx="4733925" cy="5127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00">
                <a:latin typeface="Segoe UI Semibold"/>
                <a:cs typeface="Segoe UI Semibold"/>
              </a:defRPr>
            </a:lvl1pPr>
            <a:lvl2pPr marL="457200" indent="0">
              <a:buFontTx/>
              <a:buNone/>
              <a:defRPr sz="1600">
                <a:latin typeface="Segoe UI Semibold"/>
                <a:cs typeface="Segoe UI Semibold"/>
              </a:defRPr>
            </a:lvl2pPr>
            <a:lvl3pPr marL="914400" indent="0">
              <a:buFontTx/>
              <a:buNone/>
              <a:defRPr sz="1600">
                <a:latin typeface="Segoe UI Semibold"/>
                <a:cs typeface="Segoe UI Semibold"/>
              </a:defRPr>
            </a:lvl3pPr>
            <a:lvl4pPr marL="1371600" indent="0">
              <a:buFontTx/>
              <a:buNone/>
              <a:defRPr sz="1600">
                <a:latin typeface="Segoe UI Semibold"/>
                <a:cs typeface="Segoe UI Semibold"/>
              </a:defRPr>
            </a:lvl4pPr>
            <a:lvl5pPr marL="1828800" indent="0">
              <a:buFontTx/>
              <a:buNone/>
              <a:defRPr sz="1600">
                <a:latin typeface="Segoe UI Semibold"/>
                <a:cs typeface="Segoe UI Semibol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358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9" y="2360613"/>
            <a:ext cx="10515600" cy="2583086"/>
          </a:xfrm>
        </p:spPr>
        <p:txBody>
          <a:bodyPr/>
          <a:lstStyle>
            <a:lvl2pPr>
              <a:defRPr sz="1400"/>
            </a:lvl2pPr>
            <a:lvl3pPr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60614" y="1743721"/>
            <a:ext cx="4733925" cy="5127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00">
                <a:latin typeface="Segoe UI Semibold"/>
                <a:cs typeface="Segoe UI Semibold"/>
              </a:defRPr>
            </a:lvl1pPr>
            <a:lvl2pPr marL="457200" indent="0">
              <a:buFontTx/>
              <a:buNone/>
              <a:defRPr sz="1600">
                <a:latin typeface="Segoe UI Semibold"/>
                <a:cs typeface="Segoe UI Semibold"/>
              </a:defRPr>
            </a:lvl2pPr>
            <a:lvl3pPr marL="914400" indent="0">
              <a:buFontTx/>
              <a:buNone/>
              <a:defRPr sz="1600">
                <a:latin typeface="Segoe UI Semibold"/>
                <a:cs typeface="Segoe UI Semibold"/>
              </a:defRPr>
            </a:lvl3pPr>
            <a:lvl4pPr marL="1371600" indent="0">
              <a:buFontTx/>
              <a:buNone/>
              <a:defRPr sz="1600">
                <a:latin typeface="Segoe UI Semibold"/>
                <a:cs typeface="Segoe UI Semibold"/>
              </a:defRPr>
            </a:lvl4pPr>
            <a:lvl5pPr marL="1828800" indent="0">
              <a:buFontTx/>
              <a:buNone/>
              <a:defRPr sz="1600">
                <a:latin typeface="Segoe UI Semibold"/>
                <a:cs typeface="Segoe UI Semibol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2452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9" y="2360613"/>
            <a:ext cx="10515600" cy="2583086"/>
          </a:xfrm>
        </p:spPr>
        <p:txBody>
          <a:bodyPr/>
          <a:lstStyle>
            <a:lvl2pPr>
              <a:defRPr sz="1400"/>
            </a:lvl2pPr>
            <a:lvl3pPr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60614" y="1743721"/>
            <a:ext cx="4733925" cy="5127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00">
                <a:latin typeface="Segoe UI Semibold"/>
                <a:cs typeface="Segoe UI Semibold"/>
              </a:defRPr>
            </a:lvl1pPr>
            <a:lvl2pPr marL="457200" indent="0">
              <a:buFontTx/>
              <a:buNone/>
              <a:defRPr sz="1600">
                <a:latin typeface="Segoe UI Semibold"/>
                <a:cs typeface="Segoe UI Semibold"/>
              </a:defRPr>
            </a:lvl2pPr>
            <a:lvl3pPr marL="914400" indent="0">
              <a:buFontTx/>
              <a:buNone/>
              <a:defRPr sz="1600">
                <a:latin typeface="Segoe UI Semibold"/>
                <a:cs typeface="Segoe UI Semibold"/>
              </a:defRPr>
            </a:lvl3pPr>
            <a:lvl4pPr marL="1371600" indent="0">
              <a:buFontTx/>
              <a:buNone/>
              <a:defRPr sz="1600">
                <a:latin typeface="Segoe UI Semibold"/>
                <a:cs typeface="Segoe UI Semibold"/>
              </a:defRPr>
            </a:lvl4pPr>
            <a:lvl5pPr marL="1828800" indent="0">
              <a:buFontTx/>
              <a:buNone/>
              <a:defRPr sz="1600">
                <a:latin typeface="Segoe UI Semibold"/>
                <a:cs typeface="Segoe UI Semibol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6965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737770" y="2338905"/>
            <a:ext cx="10515600" cy="2560320"/>
          </a:xfrm>
        </p:spPr>
        <p:txBody>
          <a:bodyPr anchor="t">
            <a:normAutofit/>
          </a:bodyPr>
          <a:lstStyle>
            <a:lvl1pPr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20" name="Group 19"/>
          <p:cNvGrpSpPr>
            <a:grpSpLocks noChangeAspect="1"/>
          </p:cNvGrpSpPr>
          <p:nvPr userDrawn="1"/>
        </p:nvGrpSpPr>
        <p:grpSpPr>
          <a:xfrm>
            <a:off x="895512" y="5369912"/>
            <a:ext cx="2648757" cy="474891"/>
            <a:chOff x="1903179" y="1071329"/>
            <a:chExt cx="7766519" cy="1392444"/>
          </a:xfrm>
        </p:grpSpPr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3663217" y="1278651"/>
              <a:ext cx="949862" cy="1058669"/>
            </a:xfrm>
            <a:custGeom>
              <a:avLst/>
              <a:gdLst>
                <a:gd name="T0" fmla="*/ 135 w 273"/>
                <a:gd name="T1" fmla="*/ 303 h 303"/>
                <a:gd name="T2" fmla="*/ 36 w 273"/>
                <a:gd name="T3" fmla="*/ 261 h 303"/>
                <a:gd name="T4" fmla="*/ 0 w 273"/>
                <a:gd name="T5" fmla="*/ 154 h 303"/>
                <a:gd name="T6" fmla="*/ 37 w 273"/>
                <a:gd name="T7" fmla="*/ 42 h 303"/>
                <a:gd name="T8" fmla="*/ 141 w 273"/>
                <a:gd name="T9" fmla="*/ 0 h 303"/>
                <a:gd name="T10" fmla="*/ 237 w 273"/>
                <a:gd name="T11" fmla="*/ 40 h 303"/>
                <a:gd name="T12" fmla="*/ 273 w 273"/>
                <a:gd name="T13" fmla="*/ 147 h 303"/>
                <a:gd name="T14" fmla="*/ 236 w 273"/>
                <a:gd name="T15" fmla="*/ 261 h 303"/>
                <a:gd name="T16" fmla="*/ 135 w 273"/>
                <a:gd name="T17" fmla="*/ 303 h 303"/>
                <a:gd name="T18" fmla="*/ 137 w 273"/>
                <a:gd name="T19" fmla="*/ 18 h 303"/>
                <a:gd name="T20" fmla="*/ 53 w 273"/>
                <a:gd name="T21" fmla="*/ 55 h 303"/>
                <a:gd name="T22" fmla="*/ 20 w 273"/>
                <a:gd name="T23" fmla="*/ 152 h 303"/>
                <a:gd name="T24" fmla="*/ 52 w 273"/>
                <a:gd name="T25" fmla="*/ 248 h 303"/>
                <a:gd name="T26" fmla="*/ 135 w 273"/>
                <a:gd name="T27" fmla="*/ 284 h 303"/>
                <a:gd name="T28" fmla="*/ 221 w 273"/>
                <a:gd name="T29" fmla="*/ 249 h 303"/>
                <a:gd name="T30" fmla="*/ 253 w 273"/>
                <a:gd name="T31" fmla="*/ 150 h 303"/>
                <a:gd name="T32" fmla="*/ 222 w 273"/>
                <a:gd name="T33" fmla="*/ 53 h 303"/>
                <a:gd name="T34" fmla="*/ 137 w 273"/>
                <a:gd name="T35" fmla="*/ 1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3" h="303">
                  <a:moveTo>
                    <a:pt x="135" y="303"/>
                  </a:moveTo>
                  <a:cubicBezTo>
                    <a:pt x="94" y="303"/>
                    <a:pt x="61" y="289"/>
                    <a:pt x="36" y="261"/>
                  </a:cubicBezTo>
                  <a:cubicBezTo>
                    <a:pt x="12" y="234"/>
                    <a:pt x="0" y="198"/>
                    <a:pt x="0" y="154"/>
                  </a:cubicBezTo>
                  <a:cubicBezTo>
                    <a:pt x="0" y="108"/>
                    <a:pt x="12" y="70"/>
                    <a:pt x="37" y="42"/>
                  </a:cubicBezTo>
                  <a:cubicBezTo>
                    <a:pt x="63" y="14"/>
                    <a:pt x="97" y="0"/>
                    <a:pt x="141" y="0"/>
                  </a:cubicBezTo>
                  <a:cubicBezTo>
                    <a:pt x="180" y="0"/>
                    <a:pt x="212" y="13"/>
                    <a:pt x="237" y="40"/>
                  </a:cubicBezTo>
                  <a:cubicBezTo>
                    <a:pt x="261" y="67"/>
                    <a:pt x="273" y="103"/>
                    <a:pt x="273" y="147"/>
                  </a:cubicBezTo>
                  <a:cubicBezTo>
                    <a:pt x="273" y="195"/>
                    <a:pt x="261" y="233"/>
                    <a:pt x="236" y="261"/>
                  </a:cubicBezTo>
                  <a:cubicBezTo>
                    <a:pt x="211" y="289"/>
                    <a:pt x="177" y="303"/>
                    <a:pt x="135" y="303"/>
                  </a:cubicBezTo>
                  <a:close/>
                  <a:moveTo>
                    <a:pt x="137" y="18"/>
                  </a:moveTo>
                  <a:cubicBezTo>
                    <a:pt x="103" y="18"/>
                    <a:pt x="75" y="31"/>
                    <a:pt x="53" y="55"/>
                  </a:cubicBezTo>
                  <a:cubicBezTo>
                    <a:pt x="31" y="80"/>
                    <a:pt x="20" y="112"/>
                    <a:pt x="20" y="152"/>
                  </a:cubicBezTo>
                  <a:cubicBezTo>
                    <a:pt x="20" y="192"/>
                    <a:pt x="31" y="224"/>
                    <a:pt x="52" y="248"/>
                  </a:cubicBezTo>
                  <a:cubicBezTo>
                    <a:pt x="72" y="272"/>
                    <a:pt x="100" y="284"/>
                    <a:pt x="135" y="284"/>
                  </a:cubicBezTo>
                  <a:cubicBezTo>
                    <a:pt x="171" y="284"/>
                    <a:pt x="200" y="272"/>
                    <a:pt x="221" y="249"/>
                  </a:cubicBezTo>
                  <a:cubicBezTo>
                    <a:pt x="242" y="225"/>
                    <a:pt x="253" y="192"/>
                    <a:pt x="253" y="150"/>
                  </a:cubicBezTo>
                  <a:cubicBezTo>
                    <a:pt x="253" y="109"/>
                    <a:pt x="242" y="76"/>
                    <a:pt x="222" y="53"/>
                  </a:cubicBezTo>
                  <a:cubicBezTo>
                    <a:pt x="201" y="30"/>
                    <a:pt x="173" y="18"/>
                    <a:pt x="137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4717476" y="1225718"/>
              <a:ext cx="410235" cy="1093958"/>
            </a:xfrm>
            <a:custGeom>
              <a:avLst/>
              <a:gdLst>
                <a:gd name="T0" fmla="*/ 118 w 118"/>
                <a:gd name="T1" fmla="*/ 23 h 313"/>
                <a:gd name="T2" fmla="*/ 95 w 118"/>
                <a:gd name="T3" fmla="*/ 17 h 313"/>
                <a:gd name="T4" fmla="*/ 56 w 118"/>
                <a:gd name="T5" fmla="*/ 69 h 313"/>
                <a:gd name="T6" fmla="*/ 56 w 118"/>
                <a:gd name="T7" fmla="*/ 103 h 313"/>
                <a:gd name="T8" fmla="*/ 112 w 118"/>
                <a:gd name="T9" fmla="*/ 103 h 313"/>
                <a:gd name="T10" fmla="*/ 112 w 118"/>
                <a:gd name="T11" fmla="*/ 121 h 313"/>
                <a:gd name="T12" fmla="*/ 56 w 118"/>
                <a:gd name="T13" fmla="*/ 121 h 313"/>
                <a:gd name="T14" fmla="*/ 56 w 118"/>
                <a:gd name="T15" fmla="*/ 313 h 313"/>
                <a:gd name="T16" fmla="*/ 37 w 118"/>
                <a:gd name="T17" fmla="*/ 313 h 313"/>
                <a:gd name="T18" fmla="*/ 37 w 118"/>
                <a:gd name="T19" fmla="*/ 121 h 313"/>
                <a:gd name="T20" fmla="*/ 0 w 118"/>
                <a:gd name="T21" fmla="*/ 121 h 313"/>
                <a:gd name="T22" fmla="*/ 0 w 118"/>
                <a:gd name="T23" fmla="*/ 103 h 313"/>
                <a:gd name="T24" fmla="*/ 37 w 118"/>
                <a:gd name="T25" fmla="*/ 103 h 313"/>
                <a:gd name="T26" fmla="*/ 37 w 118"/>
                <a:gd name="T27" fmla="*/ 67 h 313"/>
                <a:gd name="T28" fmla="*/ 54 w 118"/>
                <a:gd name="T29" fmla="*/ 17 h 313"/>
                <a:gd name="T30" fmla="*/ 96 w 118"/>
                <a:gd name="T31" fmla="*/ 0 h 313"/>
                <a:gd name="T32" fmla="*/ 118 w 118"/>
                <a:gd name="T33" fmla="*/ 4 h 313"/>
                <a:gd name="T34" fmla="*/ 118 w 118"/>
                <a:gd name="T35" fmla="*/ 2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313">
                  <a:moveTo>
                    <a:pt x="118" y="23"/>
                  </a:moveTo>
                  <a:cubicBezTo>
                    <a:pt x="113" y="19"/>
                    <a:pt x="105" y="17"/>
                    <a:pt x="95" y="17"/>
                  </a:cubicBezTo>
                  <a:cubicBezTo>
                    <a:pt x="69" y="17"/>
                    <a:pt x="56" y="34"/>
                    <a:pt x="56" y="69"/>
                  </a:cubicBezTo>
                  <a:cubicBezTo>
                    <a:pt x="56" y="103"/>
                    <a:pt x="56" y="103"/>
                    <a:pt x="56" y="103"/>
                  </a:cubicBezTo>
                  <a:cubicBezTo>
                    <a:pt x="112" y="103"/>
                    <a:pt x="112" y="103"/>
                    <a:pt x="112" y="103"/>
                  </a:cubicBezTo>
                  <a:cubicBezTo>
                    <a:pt x="112" y="121"/>
                    <a:pt x="112" y="121"/>
                    <a:pt x="112" y="121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56" y="313"/>
                    <a:pt x="56" y="313"/>
                    <a:pt x="56" y="313"/>
                  </a:cubicBezTo>
                  <a:cubicBezTo>
                    <a:pt x="37" y="313"/>
                    <a:pt x="37" y="313"/>
                    <a:pt x="37" y="313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37" y="67"/>
                    <a:pt x="37" y="67"/>
                    <a:pt x="37" y="67"/>
                  </a:cubicBezTo>
                  <a:cubicBezTo>
                    <a:pt x="37" y="45"/>
                    <a:pt x="43" y="28"/>
                    <a:pt x="54" y="17"/>
                  </a:cubicBezTo>
                  <a:cubicBezTo>
                    <a:pt x="65" y="5"/>
                    <a:pt x="79" y="0"/>
                    <a:pt x="96" y="0"/>
                  </a:cubicBezTo>
                  <a:cubicBezTo>
                    <a:pt x="104" y="0"/>
                    <a:pt x="112" y="1"/>
                    <a:pt x="118" y="4"/>
                  </a:cubicBezTo>
                  <a:lnTo>
                    <a:pt x="118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5117418" y="1225718"/>
              <a:ext cx="410235" cy="1093958"/>
            </a:xfrm>
            <a:custGeom>
              <a:avLst/>
              <a:gdLst>
                <a:gd name="T0" fmla="*/ 118 w 118"/>
                <a:gd name="T1" fmla="*/ 23 h 313"/>
                <a:gd name="T2" fmla="*/ 95 w 118"/>
                <a:gd name="T3" fmla="*/ 17 h 313"/>
                <a:gd name="T4" fmla="*/ 57 w 118"/>
                <a:gd name="T5" fmla="*/ 69 h 313"/>
                <a:gd name="T6" fmla="*/ 57 w 118"/>
                <a:gd name="T7" fmla="*/ 103 h 313"/>
                <a:gd name="T8" fmla="*/ 112 w 118"/>
                <a:gd name="T9" fmla="*/ 103 h 313"/>
                <a:gd name="T10" fmla="*/ 112 w 118"/>
                <a:gd name="T11" fmla="*/ 121 h 313"/>
                <a:gd name="T12" fmla="*/ 57 w 118"/>
                <a:gd name="T13" fmla="*/ 121 h 313"/>
                <a:gd name="T14" fmla="*/ 57 w 118"/>
                <a:gd name="T15" fmla="*/ 313 h 313"/>
                <a:gd name="T16" fmla="*/ 38 w 118"/>
                <a:gd name="T17" fmla="*/ 313 h 313"/>
                <a:gd name="T18" fmla="*/ 38 w 118"/>
                <a:gd name="T19" fmla="*/ 121 h 313"/>
                <a:gd name="T20" fmla="*/ 0 w 118"/>
                <a:gd name="T21" fmla="*/ 121 h 313"/>
                <a:gd name="T22" fmla="*/ 0 w 118"/>
                <a:gd name="T23" fmla="*/ 103 h 313"/>
                <a:gd name="T24" fmla="*/ 38 w 118"/>
                <a:gd name="T25" fmla="*/ 103 h 313"/>
                <a:gd name="T26" fmla="*/ 38 w 118"/>
                <a:gd name="T27" fmla="*/ 67 h 313"/>
                <a:gd name="T28" fmla="*/ 54 w 118"/>
                <a:gd name="T29" fmla="*/ 17 h 313"/>
                <a:gd name="T30" fmla="*/ 96 w 118"/>
                <a:gd name="T31" fmla="*/ 0 h 313"/>
                <a:gd name="T32" fmla="*/ 118 w 118"/>
                <a:gd name="T33" fmla="*/ 4 h 313"/>
                <a:gd name="T34" fmla="*/ 118 w 118"/>
                <a:gd name="T35" fmla="*/ 2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313">
                  <a:moveTo>
                    <a:pt x="118" y="23"/>
                  </a:moveTo>
                  <a:cubicBezTo>
                    <a:pt x="113" y="19"/>
                    <a:pt x="105" y="17"/>
                    <a:pt x="95" y="17"/>
                  </a:cubicBezTo>
                  <a:cubicBezTo>
                    <a:pt x="69" y="17"/>
                    <a:pt x="57" y="34"/>
                    <a:pt x="57" y="69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112" y="103"/>
                    <a:pt x="112" y="103"/>
                    <a:pt x="112" y="103"/>
                  </a:cubicBezTo>
                  <a:cubicBezTo>
                    <a:pt x="112" y="121"/>
                    <a:pt x="112" y="121"/>
                    <a:pt x="112" y="121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313"/>
                    <a:pt x="57" y="313"/>
                    <a:pt x="57" y="313"/>
                  </a:cubicBezTo>
                  <a:cubicBezTo>
                    <a:pt x="38" y="313"/>
                    <a:pt x="38" y="313"/>
                    <a:pt x="38" y="313"/>
                  </a:cubicBezTo>
                  <a:cubicBezTo>
                    <a:pt x="38" y="121"/>
                    <a:pt x="38" y="121"/>
                    <a:pt x="38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38" y="103"/>
                    <a:pt x="38" y="103"/>
                    <a:pt x="38" y="103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38" y="45"/>
                    <a:pt x="43" y="28"/>
                    <a:pt x="54" y="17"/>
                  </a:cubicBezTo>
                  <a:cubicBezTo>
                    <a:pt x="66" y="5"/>
                    <a:pt x="79" y="0"/>
                    <a:pt x="96" y="0"/>
                  </a:cubicBezTo>
                  <a:cubicBezTo>
                    <a:pt x="105" y="0"/>
                    <a:pt x="112" y="1"/>
                    <a:pt x="118" y="4"/>
                  </a:cubicBezTo>
                  <a:lnTo>
                    <a:pt x="118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5589408" y="1296296"/>
              <a:ext cx="108808" cy="1023380"/>
            </a:xfrm>
            <a:custGeom>
              <a:avLst/>
              <a:gdLst>
                <a:gd name="T0" fmla="*/ 15 w 31"/>
                <a:gd name="T1" fmla="*/ 31 h 293"/>
                <a:gd name="T2" fmla="*/ 4 w 31"/>
                <a:gd name="T3" fmla="*/ 26 h 293"/>
                <a:gd name="T4" fmla="*/ 0 w 31"/>
                <a:gd name="T5" fmla="*/ 15 h 293"/>
                <a:gd name="T6" fmla="*/ 4 w 31"/>
                <a:gd name="T7" fmla="*/ 4 h 293"/>
                <a:gd name="T8" fmla="*/ 15 w 31"/>
                <a:gd name="T9" fmla="*/ 0 h 293"/>
                <a:gd name="T10" fmla="*/ 26 w 31"/>
                <a:gd name="T11" fmla="*/ 4 h 293"/>
                <a:gd name="T12" fmla="*/ 31 w 31"/>
                <a:gd name="T13" fmla="*/ 15 h 293"/>
                <a:gd name="T14" fmla="*/ 26 w 31"/>
                <a:gd name="T15" fmla="*/ 26 h 293"/>
                <a:gd name="T16" fmla="*/ 15 w 31"/>
                <a:gd name="T17" fmla="*/ 31 h 293"/>
                <a:gd name="T18" fmla="*/ 6 w 31"/>
                <a:gd name="T19" fmla="*/ 293 h 293"/>
                <a:gd name="T20" fmla="*/ 6 w 31"/>
                <a:gd name="T21" fmla="*/ 83 h 293"/>
                <a:gd name="T22" fmla="*/ 25 w 31"/>
                <a:gd name="T23" fmla="*/ 83 h 293"/>
                <a:gd name="T24" fmla="*/ 25 w 31"/>
                <a:gd name="T25" fmla="*/ 293 h 293"/>
                <a:gd name="T26" fmla="*/ 6 w 31"/>
                <a:gd name="T27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293">
                  <a:moveTo>
                    <a:pt x="15" y="31"/>
                  </a:moveTo>
                  <a:cubicBezTo>
                    <a:pt x="11" y="31"/>
                    <a:pt x="7" y="29"/>
                    <a:pt x="4" y="26"/>
                  </a:cubicBezTo>
                  <a:cubicBezTo>
                    <a:pt x="1" y="23"/>
                    <a:pt x="0" y="20"/>
                    <a:pt x="0" y="15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7"/>
                    <a:pt x="31" y="10"/>
                    <a:pt x="31" y="15"/>
                  </a:cubicBezTo>
                  <a:cubicBezTo>
                    <a:pt x="31" y="19"/>
                    <a:pt x="29" y="23"/>
                    <a:pt x="26" y="26"/>
                  </a:cubicBezTo>
                  <a:cubicBezTo>
                    <a:pt x="23" y="29"/>
                    <a:pt x="19" y="31"/>
                    <a:pt x="15" y="31"/>
                  </a:cubicBezTo>
                  <a:close/>
                  <a:moveTo>
                    <a:pt x="6" y="293"/>
                  </a:moveTo>
                  <a:cubicBezTo>
                    <a:pt x="6" y="83"/>
                    <a:pt x="6" y="83"/>
                    <a:pt x="6" y="83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25" y="293"/>
                    <a:pt x="25" y="293"/>
                    <a:pt x="25" y="293"/>
                  </a:cubicBezTo>
                  <a:lnTo>
                    <a:pt x="6" y="2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5857016" y="1568315"/>
              <a:ext cx="526394" cy="769006"/>
            </a:xfrm>
            <a:custGeom>
              <a:avLst/>
              <a:gdLst>
                <a:gd name="T0" fmla="*/ 150 w 151"/>
                <a:gd name="T1" fmla="*/ 205 h 220"/>
                <a:gd name="T2" fmla="*/ 95 w 151"/>
                <a:gd name="T3" fmla="*/ 220 h 220"/>
                <a:gd name="T4" fmla="*/ 26 w 151"/>
                <a:gd name="T5" fmla="*/ 190 h 220"/>
                <a:gd name="T6" fmla="*/ 0 w 151"/>
                <a:gd name="T7" fmla="*/ 114 h 220"/>
                <a:gd name="T8" fmla="*/ 29 w 151"/>
                <a:gd name="T9" fmla="*/ 32 h 220"/>
                <a:gd name="T10" fmla="*/ 105 w 151"/>
                <a:gd name="T11" fmla="*/ 0 h 220"/>
                <a:gd name="T12" fmla="*/ 151 w 151"/>
                <a:gd name="T13" fmla="*/ 10 h 220"/>
                <a:gd name="T14" fmla="*/ 151 w 151"/>
                <a:gd name="T15" fmla="*/ 31 h 220"/>
                <a:gd name="T16" fmla="*/ 102 w 151"/>
                <a:gd name="T17" fmla="*/ 18 h 220"/>
                <a:gd name="T18" fmla="*/ 42 w 151"/>
                <a:gd name="T19" fmla="*/ 44 h 220"/>
                <a:gd name="T20" fmla="*/ 19 w 151"/>
                <a:gd name="T21" fmla="*/ 113 h 220"/>
                <a:gd name="T22" fmla="*/ 40 w 151"/>
                <a:gd name="T23" fmla="*/ 178 h 220"/>
                <a:gd name="T24" fmla="*/ 95 w 151"/>
                <a:gd name="T25" fmla="*/ 203 h 220"/>
                <a:gd name="T26" fmla="*/ 150 w 151"/>
                <a:gd name="T27" fmla="*/ 186 h 220"/>
                <a:gd name="T28" fmla="*/ 150 w 151"/>
                <a:gd name="T29" fmla="*/ 20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220">
                  <a:moveTo>
                    <a:pt x="150" y="205"/>
                  </a:moveTo>
                  <a:cubicBezTo>
                    <a:pt x="135" y="215"/>
                    <a:pt x="116" y="220"/>
                    <a:pt x="95" y="220"/>
                  </a:cubicBezTo>
                  <a:cubicBezTo>
                    <a:pt x="66" y="220"/>
                    <a:pt x="43" y="210"/>
                    <a:pt x="26" y="190"/>
                  </a:cubicBezTo>
                  <a:cubicBezTo>
                    <a:pt x="8" y="171"/>
                    <a:pt x="0" y="145"/>
                    <a:pt x="0" y="114"/>
                  </a:cubicBezTo>
                  <a:cubicBezTo>
                    <a:pt x="0" y="81"/>
                    <a:pt x="9" y="53"/>
                    <a:pt x="29" y="32"/>
                  </a:cubicBezTo>
                  <a:cubicBezTo>
                    <a:pt x="49" y="11"/>
                    <a:pt x="74" y="0"/>
                    <a:pt x="105" y="0"/>
                  </a:cubicBezTo>
                  <a:cubicBezTo>
                    <a:pt x="120" y="0"/>
                    <a:pt x="136" y="4"/>
                    <a:pt x="151" y="10"/>
                  </a:cubicBezTo>
                  <a:cubicBezTo>
                    <a:pt x="151" y="31"/>
                    <a:pt x="151" y="31"/>
                    <a:pt x="151" y="31"/>
                  </a:cubicBezTo>
                  <a:cubicBezTo>
                    <a:pt x="136" y="22"/>
                    <a:pt x="120" y="18"/>
                    <a:pt x="102" y="18"/>
                  </a:cubicBezTo>
                  <a:cubicBezTo>
                    <a:pt x="77" y="18"/>
                    <a:pt x="57" y="26"/>
                    <a:pt x="42" y="44"/>
                  </a:cubicBezTo>
                  <a:cubicBezTo>
                    <a:pt x="27" y="62"/>
                    <a:pt x="19" y="84"/>
                    <a:pt x="19" y="113"/>
                  </a:cubicBezTo>
                  <a:cubicBezTo>
                    <a:pt x="19" y="140"/>
                    <a:pt x="26" y="161"/>
                    <a:pt x="40" y="178"/>
                  </a:cubicBezTo>
                  <a:cubicBezTo>
                    <a:pt x="54" y="194"/>
                    <a:pt x="72" y="203"/>
                    <a:pt x="95" y="203"/>
                  </a:cubicBezTo>
                  <a:cubicBezTo>
                    <a:pt x="116" y="203"/>
                    <a:pt x="135" y="197"/>
                    <a:pt x="150" y="186"/>
                  </a:cubicBezTo>
                  <a:lnTo>
                    <a:pt x="150" y="2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6501040" y="1568315"/>
              <a:ext cx="608735" cy="769006"/>
            </a:xfrm>
            <a:custGeom>
              <a:avLst/>
              <a:gdLst>
                <a:gd name="T0" fmla="*/ 20 w 175"/>
                <a:gd name="T1" fmla="*/ 111 h 220"/>
                <a:gd name="T2" fmla="*/ 40 w 175"/>
                <a:gd name="T3" fmla="*/ 178 h 220"/>
                <a:gd name="T4" fmla="*/ 94 w 175"/>
                <a:gd name="T5" fmla="*/ 203 h 220"/>
                <a:gd name="T6" fmla="*/ 163 w 175"/>
                <a:gd name="T7" fmla="*/ 177 h 220"/>
                <a:gd name="T8" fmla="*/ 163 w 175"/>
                <a:gd name="T9" fmla="*/ 197 h 220"/>
                <a:gd name="T10" fmla="*/ 90 w 175"/>
                <a:gd name="T11" fmla="*/ 220 h 220"/>
                <a:gd name="T12" fmla="*/ 25 w 175"/>
                <a:gd name="T13" fmla="*/ 191 h 220"/>
                <a:gd name="T14" fmla="*/ 0 w 175"/>
                <a:gd name="T15" fmla="*/ 109 h 220"/>
                <a:gd name="T16" fmla="*/ 26 w 175"/>
                <a:gd name="T17" fmla="*/ 32 h 220"/>
                <a:gd name="T18" fmla="*/ 94 w 175"/>
                <a:gd name="T19" fmla="*/ 0 h 220"/>
                <a:gd name="T20" fmla="*/ 154 w 175"/>
                <a:gd name="T21" fmla="*/ 28 h 220"/>
                <a:gd name="T22" fmla="*/ 175 w 175"/>
                <a:gd name="T23" fmla="*/ 102 h 220"/>
                <a:gd name="T24" fmla="*/ 175 w 175"/>
                <a:gd name="T25" fmla="*/ 111 h 220"/>
                <a:gd name="T26" fmla="*/ 20 w 175"/>
                <a:gd name="T27" fmla="*/ 111 h 220"/>
                <a:gd name="T28" fmla="*/ 155 w 175"/>
                <a:gd name="T29" fmla="*/ 94 h 220"/>
                <a:gd name="T30" fmla="*/ 138 w 175"/>
                <a:gd name="T31" fmla="*/ 38 h 220"/>
                <a:gd name="T32" fmla="*/ 93 w 175"/>
                <a:gd name="T33" fmla="*/ 18 h 220"/>
                <a:gd name="T34" fmla="*/ 44 w 175"/>
                <a:gd name="T35" fmla="*/ 37 h 220"/>
                <a:gd name="T36" fmla="*/ 21 w 175"/>
                <a:gd name="T37" fmla="*/ 94 h 220"/>
                <a:gd name="T38" fmla="*/ 155 w 175"/>
                <a:gd name="T39" fmla="*/ 9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220">
                  <a:moveTo>
                    <a:pt x="20" y="111"/>
                  </a:moveTo>
                  <a:cubicBezTo>
                    <a:pt x="20" y="140"/>
                    <a:pt x="26" y="162"/>
                    <a:pt x="40" y="178"/>
                  </a:cubicBezTo>
                  <a:cubicBezTo>
                    <a:pt x="53" y="194"/>
                    <a:pt x="71" y="203"/>
                    <a:pt x="94" y="203"/>
                  </a:cubicBezTo>
                  <a:cubicBezTo>
                    <a:pt x="118" y="203"/>
                    <a:pt x="141" y="194"/>
                    <a:pt x="163" y="177"/>
                  </a:cubicBezTo>
                  <a:cubicBezTo>
                    <a:pt x="163" y="197"/>
                    <a:pt x="163" y="197"/>
                    <a:pt x="163" y="197"/>
                  </a:cubicBezTo>
                  <a:cubicBezTo>
                    <a:pt x="141" y="212"/>
                    <a:pt x="117" y="220"/>
                    <a:pt x="90" y="220"/>
                  </a:cubicBezTo>
                  <a:cubicBezTo>
                    <a:pt x="64" y="220"/>
                    <a:pt x="42" y="210"/>
                    <a:pt x="25" y="191"/>
                  </a:cubicBezTo>
                  <a:cubicBezTo>
                    <a:pt x="9" y="171"/>
                    <a:pt x="0" y="144"/>
                    <a:pt x="0" y="109"/>
                  </a:cubicBezTo>
                  <a:cubicBezTo>
                    <a:pt x="0" y="78"/>
                    <a:pt x="9" y="53"/>
                    <a:pt x="26" y="32"/>
                  </a:cubicBezTo>
                  <a:cubicBezTo>
                    <a:pt x="44" y="11"/>
                    <a:pt x="66" y="0"/>
                    <a:pt x="94" y="0"/>
                  </a:cubicBezTo>
                  <a:cubicBezTo>
                    <a:pt x="120" y="0"/>
                    <a:pt x="140" y="10"/>
                    <a:pt x="154" y="28"/>
                  </a:cubicBezTo>
                  <a:cubicBezTo>
                    <a:pt x="168" y="46"/>
                    <a:pt x="175" y="71"/>
                    <a:pt x="175" y="102"/>
                  </a:cubicBezTo>
                  <a:cubicBezTo>
                    <a:pt x="175" y="111"/>
                    <a:pt x="175" y="111"/>
                    <a:pt x="175" y="111"/>
                  </a:cubicBezTo>
                  <a:lnTo>
                    <a:pt x="20" y="111"/>
                  </a:lnTo>
                  <a:close/>
                  <a:moveTo>
                    <a:pt x="155" y="94"/>
                  </a:moveTo>
                  <a:cubicBezTo>
                    <a:pt x="154" y="70"/>
                    <a:pt x="148" y="51"/>
                    <a:pt x="138" y="38"/>
                  </a:cubicBezTo>
                  <a:cubicBezTo>
                    <a:pt x="127" y="24"/>
                    <a:pt x="112" y="18"/>
                    <a:pt x="93" y="18"/>
                  </a:cubicBezTo>
                  <a:cubicBezTo>
                    <a:pt x="74" y="18"/>
                    <a:pt x="57" y="24"/>
                    <a:pt x="44" y="37"/>
                  </a:cubicBezTo>
                  <a:cubicBezTo>
                    <a:pt x="32" y="50"/>
                    <a:pt x="24" y="69"/>
                    <a:pt x="21" y="94"/>
                  </a:cubicBezTo>
                  <a:lnTo>
                    <a:pt x="155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700866" y="1296296"/>
              <a:ext cx="949862" cy="1023380"/>
            </a:xfrm>
            <a:custGeom>
              <a:avLst/>
              <a:gdLst>
                <a:gd name="T0" fmla="*/ 254 w 273"/>
                <a:gd name="T1" fmla="*/ 293 h 293"/>
                <a:gd name="T2" fmla="*/ 254 w 273"/>
                <a:gd name="T3" fmla="*/ 85 h 293"/>
                <a:gd name="T4" fmla="*/ 256 w 273"/>
                <a:gd name="T5" fmla="*/ 42 h 293"/>
                <a:gd name="T6" fmla="*/ 255 w 273"/>
                <a:gd name="T7" fmla="*/ 42 h 293"/>
                <a:gd name="T8" fmla="*/ 245 w 273"/>
                <a:gd name="T9" fmla="*/ 67 h 293"/>
                <a:gd name="T10" fmla="*/ 141 w 273"/>
                <a:gd name="T11" fmla="*/ 293 h 293"/>
                <a:gd name="T12" fmla="*/ 134 w 273"/>
                <a:gd name="T13" fmla="*/ 293 h 293"/>
                <a:gd name="T14" fmla="*/ 30 w 273"/>
                <a:gd name="T15" fmla="*/ 68 h 293"/>
                <a:gd name="T16" fmla="*/ 20 w 273"/>
                <a:gd name="T17" fmla="*/ 41 h 293"/>
                <a:gd name="T18" fmla="*/ 19 w 273"/>
                <a:gd name="T19" fmla="*/ 41 h 293"/>
                <a:gd name="T20" fmla="*/ 20 w 273"/>
                <a:gd name="T21" fmla="*/ 80 h 293"/>
                <a:gd name="T22" fmla="*/ 20 w 273"/>
                <a:gd name="T23" fmla="*/ 293 h 293"/>
                <a:gd name="T24" fmla="*/ 0 w 273"/>
                <a:gd name="T25" fmla="*/ 293 h 293"/>
                <a:gd name="T26" fmla="*/ 0 w 273"/>
                <a:gd name="T27" fmla="*/ 0 h 293"/>
                <a:gd name="T28" fmla="*/ 19 w 273"/>
                <a:gd name="T29" fmla="*/ 0 h 293"/>
                <a:gd name="T30" fmla="*/ 128 w 273"/>
                <a:gd name="T31" fmla="*/ 236 h 293"/>
                <a:gd name="T32" fmla="*/ 130 w 273"/>
                <a:gd name="T33" fmla="*/ 241 h 293"/>
                <a:gd name="T34" fmla="*/ 133 w 273"/>
                <a:gd name="T35" fmla="*/ 248 h 293"/>
                <a:gd name="T36" fmla="*/ 137 w 273"/>
                <a:gd name="T37" fmla="*/ 260 h 293"/>
                <a:gd name="T38" fmla="*/ 139 w 273"/>
                <a:gd name="T39" fmla="*/ 260 h 293"/>
                <a:gd name="T40" fmla="*/ 141 w 273"/>
                <a:gd name="T41" fmla="*/ 253 h 293"/>
                <a:gd name="T42" fmla="*/ 148 w 273"/>
                <a:gd name="T43" fmla="*/ 234 h 293"/>
                <a:gd name="T44" fmla="*/ 255 w 273"/>
                <a:gd name="T45" fmla="*/ 0 h 293"/>
                <a:gd name="T46" fmla="*/ 273 w 273"/>
                <a:gd name="T47" fmla="*/ 0 h 293"/>
                <a:gd name="T48" fmla="*/ 273 w 273"/>
                <a:gd name="T49" fmla="*/ 293 h 293"/>
                <a:gd name="T50" fmla="*/ 254 w 273"/>
                <a:gd name="T5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3" h="293">
                  <a:moveTo>
                    <a:pt x="254" y="293"/>
                  </a:moveTo>
                  <a:cubicBezTo>
                    <a:pt x="254" y="85"/>
                    <a:pt x="254" y="85"/>
                    <a:pt x="254" y="85"/>
                  </a:cubicBezTo>
                  <a:cubicBezTo>
                    <a:pt x="254" y="80"/>
                    <a:pt x="255" y="65"/>
                    <a:pt x="256" y="42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51" y="53"/>
                    <a:pt x="248" y="61"/>
                    <a:pt x="245" y="67"/>
                  </a:cubicBezTo>
                  <a:cubicBezTo>
                    <a:pt x="141" y="293"/>
                    <a:pt x="141" y="293"/>
                    <a:pt x="141" y="293"/>
                  </a:cubicBezTo>
                  <a:cubicBezTo>
                    <a:pt x="134" y="293"/>
                    <a:pt x="134" y="293"/>
                    <a:pt x="134" y="293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26" y="61"/>
                    <a:pt x="23" y="52"/>
                    <a:pt x="20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54"/>
                    <a:pt x="20" y="67"/>
                    <a:pt x="20" y="80"/>
                  </a:cubicBezTo>
                  <a:cubicBezTo>
                    <a:pt x="20" y="293"/>
                    <a:pt x="20" y="293"/>
                    <a:pt x="2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8" y="236"/>
                    <a:pt x="128" y="236"/>
                    <a:pt x="128" y="236"/>
                  </a:cubicBezTo>
                  <a:cubicBezTo>
                    <a:pt x="129" y="237"/>
                    <a:pt x="130" y="239"/>
                    <a:pt x="130" y="241"/>
                  </a:cubicBezTo>
                  <a:cubicBezTo>
                    <a:pt x="131" y="243"/>
                    <a:pt x="132" y="246"/>
                    <a:pt x="133" y="248"/>
                  </a:cubicBezTo>
                  <a:cubicBezTo>
                    <a:pt x="134" y="252"/>
                    <a:pt x="136" y="256"/>
                    <a:pt x="137" y="260"/>
                  </a:cubicBezTo>
                  <a:cubicBezTo>
                    <a:pt x="139" y="260"/>
                    <a:pt x="139" y="260"/>
                    <a:pt x="139" y="260"/>
                  </a:cubicBezTo>
                  <a:cubicBezTo>
                    <a:pt x="141" y="253"/>
                    <a:pt x="141" y="253"/>
                    <a:pt x="141" y="253"/>
                  </a:cubicBezTo>
                  <a:cubicBezTo>
                    <a:pt x="141" y="253"/>
                    <a:pt x="143" y="246"/>
                    <a:pt x="148" y="234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3" y="293"/>
                    <a:pt x="273" y="293"/>
                    <a:pt x="273" y="293"/>
                  </a:cubicBezTo>
                  <a:lnTo>
                    <a:pt x="254" y="2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8875695" y="1296296"/>
              <a:ext cx="111748" cy="1023380"/>
            </a:xfrm>
            <a:custGeom>
              <a:avLst/>
              <a:gdLst>
                <a:gd name="T0" fmla="*/ 16 w 32"/>
                <a:gd name="T1" fmla="*/ 31 h 293"/>
                <a:gd name="T2" fmla="*/ 5 w 32"/>
                <a:gd name="T3" fmla="*/ 26 h 293"/>
                <a:gd name="T4" fmla="*/ 0 w 32"/>
                <a:gd name="T5" fmla="*/ 15 h 293"/>
                <a:gd name="T6" fmla="*/ 5 w 32"/>
                <a:gd name="T7" fmla="*/ 4 h 293"/>
                <a:gd name="T8" fmla="*/ 16 w 32"/>
                <a:gd name="T9" fmla="*/ 0 h 293"/>
                <a:gd name="T10" fmla="*/ 27 w 32"/>
                <a:gd name="T11" fmla="*/ 4 h 293"/>
                <a:gd name="T12" fmla="*/ 32 w 32"/>
                <a:gd name="T13" fmla="*/ 15 h 293"/>
                <a:gd name="T14" fmla="*/ 27 w 32"/>
                <a:gd name="T15" fmla="*/ 26 h 293"/>
                <a:gd name="T16" fmla="*/ 16 w 32"/>
                <a:gd name="T17" fmla="*/ 31 h 293"/>
                <a:gd name="T18" fmla="*/ 6 w 32"/>
                <a:gd name="T19" fmla="*/ 293 h 293"/>
                <a:gd name="T20" fmla="*/ 6 w 32"/>
                <a:gd name="T21" fmla="*/ 83 h 293"/>
                <a:gd name="T22" fmla="*/ 25 w 32"/>
                <a:gd name="T23" fmla="*/ 83 h 293"/>
                <a:gd name="T24" fmla="*/ 25 w 32"/>
                <a:gd name="T25" fmla="*/ 293 h 293"/>
                <a:gd name="T26" fmla="*/ 6 w 32"/>
                <a:gd name="T27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9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3"/>
                    <a:pt x="0" y="20"/>
                    <a:pt x="0" y="15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0" y="7"/>
                    <a:pt x="32" y="10"/>
                    <a:pt x="32" y="15"/>
                  </a:cubicBezTo>
                  <a:cubicBezTo>
                    <a:pt x="32" y="19"/>
                    <a:pt x="30" y="23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6" y="293"/>
                  </a:moveTo>
                  <a:cubicBezTo>
                    <a:pt x="6" y="83"/>
                    <a:pt x="6" y="83"/>
                    <a:pt x="6" y="83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25" y="293"/>
                    <a:pt x="25" y="293"/>
                    <a:pt x="25" y="293"/>
                  </a:cubicBezTo>
                  <a:lnTo>
                    <a:pt x="6" y="2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9102133" y="1585960"/>
              <a:ext cx="567565" cy="733717"/>
            </a:xfrm>
            <a:custGeom>
              <a:avLst/>
              <a:gdLst>
                <a:gd name="T0" fmla="*/ 92 w 163"/>
                <a:gd name="T1" fmla="*/ 107 h 210"/>
                <a:gd name="T2" fmla="*/ 160 w 163"/>
                <a:gd name="T3" fmla="*/ 210 h 210"/>
                <a:gd name="T4" fmla="*/ 136 w 163"/>
                <a:gd name="T5" fmla="*/ 210 h 210"/>
                <a:gd name="T6" fmla="*/ 81 w 163"/>
                <a:gd name="T7" fmla="*/ 121 h 210"/>
                <a:gd name="T8" fmla="*/ 80 w 163"/>
                <a:gd name="T9" fmla="*/ 121 h 210"/>
                <a:gd name="T10" fmla="*/ 73 w 163"/>
                <a:gd name="T11" fmla="*/ 133 h 210"/>
                <a:gd name="T12" fmla="*/ 69 w 163"/>
                <a:gd name="T13" fmla="*/ 139 h 210"/>
                <a:gd name="T14" fmla="*/ 23 w 163"/>
                <a:gd name="T15" fmla="*/ 210 h 210"/>
                <a:gd name="T16" fmla="*/ 0 w 163"/>
                <a:gd name="T17" fmla="*/ 210 h 210"/>
                <a:gd name="T18" fmla="*/ 70 w 163"/>
                <a:gd name="T19" fmla="*/ 108 h 210"/>
                <a:gd name="T20" fmla="*/ 2 w 163"/>
                <a:gd name="T21" fmla="*/ 0 h 210"/>
                <a:gd name="T22" fmla="*/ 24 w 163"/>
                <a:gd name="T23" fmla="*/ 0 h 210"/>
                <a:gd name="T24" fmla="*/ 70 w 163"/>
                <a:gd name="T25" fmla="*/ 75 h 210"/>
                <a:gd name="T26" fmla="*/ 81 w 163"/>
                <a:gd name="T27" fmla="*/ 93 h 210"/>
                <a:gd name="T28" fmla="*/ 82 w 163"/>
                <a:gd name="T29" fmla="*/ 93 h 210"/>
                <a:gd name="T30" fmla="*/ 92 w 163"/>
                <a:gd name="T31" fmla="*/ 76 h 210"/>
                <a:gd name="T32" fmla="*/ 141 w 163"/>
                <a:gd name="T33" fmla="*/ 0 h 210"/>
                <a:gd name="T34" fmla="*/ 163 w 163"/>
                <a:gd name="T35" fmla="*/ 0 h 210"/>
                <a:gd name="T36" fmla="*/ 92 w 163"/>
                <a:gd name="T37" fmla="*/ 10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210">
                  <a:moveTo>
                    <a:pt x="92" y="107"/>
                  </a:moveTo>
                  <a:cubicBezTo>
                    <a:pt x="160" y="210"/>
                    <a:pt x="160" y="210"/>
                    <a:pt x="160" y="210"/>
                  </a:cubicBezTo>
                  <a:cubicBezTo>
                    <a:pt x="136" y="210"/>
                    <a:pt x="136" y="210"/>
                    <a:pt x="136" y="210"/>
                  </a:cubicBezTo>
                  <a:cubicBezTo>
                    <a:pt x="81" y="121"/>
                    <a:pt x="81" y="121"/>
                    <a:pt x="81" y="121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72" y="135"/>
                    <a:pt x="71" y="137"/>
                    <a:pt x="69" y="139"/>
                  </a:cubicBezTo>
                  <a:cubicBezTo>
                    <a:pt x="23" y="210"/>
                    <a:pt x="23" y="210"/>
                    <a:pt x="23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70" y="108"/>
                    <a:pt x="70" y="108"/>
                    <a:pt x="70" y="10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6" y="85"/>
                    <a:pt x="80" y="91"/>
                    <a:pt x="81" y="93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63" y="0"/>
                    <a:pt x="163" y="0"/>
                    <a:pt x="163" y="0"/>
                  </a:cubicBezTo>
                  <a:lnTo>
                    <a:pt x="92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776581" y="1697708"/>
              <a:ext cx="595502" cy="649905"/>
            </a:xfrm>
            <a:custGeom>
              <a:avLst/>
              <a:gdLst>
                <a:gd name="T0" fmla="*/ 0 w 405"/>
                <a:gd name="T1" fmla="*/ 442 h 442"/>
                <a:gd name="T2" fmla="*/ 364 w 405"/>
                <a:gd name="T3" fmla="*/ 269 h 442"/>
                <a:gd name="T4" fmla="*/ 405 w 405"/>
                <a:gd name="T5" fmla="*/ 0 h 442"/>
                <a:gd name="T6" fmla="*/ 0 w 405"/>
                <a:gd name="T7" fmla="*/ 423 h 442"/>
                <a:gd name="T8" fmla="*/ 0 w 405"/>
                <a:gd name="T9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442">
                  <a:moveTo>
                    <a:pt x="0" y="442"/>
                  </a:moveTo>
                  <a:lnTo>
                    <a:pt x="364" y="269"/>
                  </a:lnTo>
                  <a:lnTo>
                    <a:pt x="405" y="0"/>
                  </a:lnTo>
                  <a:lnTo>
                    <a:pt x="0" y="423"/>
                  </a:lnTo>
                  <a:lnTo>
                    <a:pt x="0" y="4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776581" y="1358052"/>
              <a:ext cx="595502" cy="905750"/>
            </a:xfrm>
            <a:custGeom>
              <a:avLst/>
              <a:gdLst>
                <a:gd name="T0" fmla="*/ 405 w 405"/>
                <a:gd name="T1" fmla="*/ 193 h 616"/>
                <a:gd name="T2" fmla="*/ 251 w 405"/>
                <a:gd name="T3" fmla="*/ 0 h 616"/>
                <a:gd name="T4" fmla="*/ 0 w 405"/>
                <a:gd name="T5" fmla="*/ 588 h 616"/>
                <a:gd name="T6" fmla="*/ 0 w 405"/>
                <a:gd name="T7" fmla="*/ 616 h 616"/>
                <a:gd name="T8" fmla="*/ 405 w 405"/>
                <a:gd name="T9" fmla="*/ 193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616">
                  <a:moveTo>
                    <a:pt x="405" y="193"/>
                  </a:moveTo>
                  <a:lnTo>
                    <a:pt x="251" y="0"/>
                  </a:lnTo>
                  <a:lnTo>
                    <a:pt x="0" y="588"/>
                  </a:lnTo>
                  <a:lnTo>
                    <a:pt x="0" y="616"/>
                  </a:lnTo>
                  <a:lnTo>
                    <a:pt x="405" y="1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776581" y="1131614"/>
              <a:ext cx="341127" cy="992503"/>
            </a:xfrm>
            <a:custGeom>
              <a:avLst/>
              <a:gdLst>
                <a:gd name="T0" fmla="*/ 232 w 232"/>
                <a:gd name="T1" fmla="*/ 133 h 675"/>
                <a:gd name="T2" fmla="*/ 59 w 232"/>
                <a:gd name="T3" fmla="*/ 0 h 675"/>
                <a:gd name="T4" fmla="*/ 0 w 232"/>
                <a:gd name="T5" fmla="*/ 635 h 675"/>
                <a:gd name="T6" fmla="*/ 0 w 232"/>
                <a:gd name="T7" fmla="*/ 675 h 675"/>
                <a:gd name="T8" fmla="*/ 232 w 232"/>
                <a:gd name="T9" fmla="*/ 133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675">
                  <a:moveTo>
                    <a:pt x="232" y="133"/>
                  </a:moveTo>
                  <a:lnTo>
                    <a:pt x="59" y="0"/>
                  </a:lnTo>
                  <a:lnTo>
                    <a:pt x="0" y="635"/>
                  </a:lnTo>
                  <a:lnTo>
                    <a:pt x="0" y="675"/>
                  </a:lnTo>
                  <a:lnTo>
                    <a:pt x="232" y="1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auto">
            <a:xfrm>
              <a:off x="1903179" y="1071329"/>
              <a:ext cx="845465" cy="1392444"/>
            </a:xfrm>
            <a:custGeom>
              <a:avLst/>
              <a:gdLst>
                <a:gd name="T0" fmla="*/ 0 w 243"/>
                <a:gd name="T1" fmla="*/ 41 h 398"/>
                <a:gd name="T2" fmla="*/ 0 w 243"/>
                <a:gd name="T3" fmla="*/ 357 h 398"/>
                <a:gd name="T4" fmla="*/ 243 w 243"/>
                <a:gd name="T5" fmla="*/ 398 h 398"/>
                <a:gd name="T6" fmla="*/ 243 w 243"/>
                <a:gd name="T7" fmla="*/ 0 h 398"/>
                <a:gd name="T8" fmla="*/ 0 w 243"/>
                <a:gd name="T9" fmla="*/ 41 h 398"/>
                <a:gd name="T10" fmla="*/ 178 w 243"/>
                <a:gd name="T11" fmla="*/ 288 h 398"/>
                <a:gd name="T12" fmla="*/ 150 w 243"/>
                <a:gd name="T13" fmla="*/ 286 h 398"/>
                <a:gd name="T14" fmla="*/ 150 w 243"/>
                <a:gd name="T15" fmla="*/ 156 h 398"/>
                <a:gd name="T16" fmla="*/ 118 w 243"/>
                <a:gd name="T17" fmla="*/ 284 h 398"/>
                <a:gd name="T18" fmla="*/ 99 w 243"/>
                <a:gd name="T19" fmla="*/ 282 h 398"/>
                <a:gd name="T20" fmla="*/ 69 w 243"/>
                <a:gd name="T21" fmla="*/ 165 h 398"/>
                <a:gd name="T22" fmla="*/ 69 w 243"/>
                <a:gd name="T23" fmla="*/ 279 h 398"/>
                <a:gd name="T24" fmla="*/ 49 w 243"/>
                <a:gd name="T25" fmla="*/ 278 h 398"/>
                <a:gd name="T26" fmla="*/ 49 w 243"/>
                <a:gd name="T27" fmla="*/ 128 h 398"/>
                <a:gd name="T28" fmla="*/ 84 w 243"/>
                <a:gd name="T29" fmla="*/ 125 h 398"/>
                <a:gd name="T30" fmla="*/ 109 w 243"/>
                <a:gd name="T31" fmla="*/ 236 h 398"/>
                <a:gd name="T32" fmla="*/ 136 w 243"/>
                <a:gd name="T33" fmla="*/ 121 h 398"/>
                <a:gd name="T34" fmla="*/ 178 w 243"/>
                <a:gd name="T35" fmla="*/ 118 h 398"/>
                <a:gd name="T36" fmla="*/ 178 w 243"/>
                <a:gd name="T37" fmla="*/ 28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3" h="398">
                  <a:moveTo>
                    <a:pt x="0" y="41"/>
                  </a:moveTo>
                  <a:cubicBezTo>
                    <a:pt x="0" y="357"/>
                    <a:pt x="0" y="357"/>
                    <a:pt x="0" y="357"/>
                  </a:cubicBezTo>
                  <a:cubicBezTo>
                    <a:pt x="243" y="398"/>
                    <a:pt x="243" y="398"/>
                    <a:pt x="243" y="398"/>
                  </a:cubicBezTo>
                  <a:cubicBezTo>
                    <a:pt x="243" y="0"/>
                    <a:pt x="243" y="0"/>
                    <a:pt x="243" y="0"/>
                  </a:cubicBezTo>
                  <a:lnTo>
                    <a:pt x="0" y="41"/>
                  </a:lnTo>
                  <a:close/>
                  <a:moveTo>
                    <a:pt x="178" y="288"/>
                  </a:moveTo>
                  <a:cubicBezTo>
                    <a:pt x="150" y="286"/>
                    <a:pt x="150" y="286"/>
                    <a:pt x="150" y="286"/>
                  </a:cubicBezTo>
                  <a:cubicBezTo>
                    <a:pt x="150" y="156"/>
                    <a:pt x="150" y="156"/>
                    <a:pt x="150" y="156"/>
                  </a:cubicBezTo>
                  <a:cubicBezTo>
                    <a:pt x="118" y="284"/>
                    <a:pt x="118" y="284"/>
                    <a:pt x="118" y="284"/>
                  </a:cubicBezTo>
                  <a:cubicBezTo>
                    <a:pt x="99" y="282"/>
                    <a:pt x="99" y="282"/>
                    <a:pt x="99" y="282"/>
                  </a:cubicBezTo>
                  <a:cubicBezTo>
                    <a:pt x="69" y="165"/>
                    <a:pt x="69" y="165"/>
                    <a:pt x="69" y="165"/>
                  </a:cubicBezTo>
                  <a:cubicBezTo>
                    <a:pt x="69" y="279"/>
                    <a:pt x="69" y="279"/>
                    <a:pt x="69" y="279"/>
                  </a:cubicBezTo>
                  <a:cubicBezTo>
                    <a:pt x="49" y="278"/>
                    <a:pt x="49" y="278"/>
                    <a:pt x="49" y="278"/>
                  </a:cubicBezTo>
                  <a:cubicBezTo>
                    <a:pt x="49" y="128"/>
                    <a:pt x="49" y="128"/>
                    <a:pt x="49" y="128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84" y="125"/>
                    <a:pt x="108" y="228"/>
                    <a:pt x="109" y="236"/>
                  </a:cubicBezTo>
                  <a:cubicBezTo>
                    <a:pt x="136" y="121"/>
                    <a:pt x="136" y="121"/>
                    <a:pt x="136" y="121"/>
                  </a:cubicBezTo>
                  <a:cubicBezTo>
                    <a:pt x="178" y="118"/>
                    <a:pt x="178" y="118"/>
                    <a:pt x="178" y="118"/>
                  </a:cubicBezTo>
                  <a:lnTo>
                    <a:pt x="178" y="2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26589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000" y="1743319"/>
            <a:ext cx="5181600" cy="4351338"/>
          </a:xfrm>
        </p:spPr>
        <p:txBody>
          <a:bodyPr/>
          <a:lstStyle>
            <a:lvl1pPr>
              <a:buClr>
                <a:schemeClr val="bg1">
                  <a:lumMod val="50000"/>
                </a:schemeClr>
              </a:buClr>
              <a:defRPr/>
            </a:lvl1pPr>
            <a:lvl2pPr>
              <a:buClr>
                <a:schemeClr val="bg1">
                  <a:lumMod val="50000"/>
                </a:schemeClr>
              </a:buClr>
              <a:defRPr/>
            </a:lvl2pPr>
            <a:lvl3pPr>
              <a:buClr>
                <a:schemeClr val="bg1">
                  <a:lumMod val="50000"/>
                </a:schemeClr>
              </a:buClr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>
              <a:buClr>
                <a:schemeClr val="bg1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7000" y="1743319"/>
            <a:ext cx="5181600" cy="4351338"/>
          </a:xfrm>
        </p:spPr>
        <p:txBody>
          <a:bodyPr/>
          <a:lstStyle>
            <a:lvl1pPr>
              <a:buClr>
                <a:schemeClr val="bg1">
                  <a:lumMod val="50000"/>
                </a:schemeClr>
              </a:buClr>
              <a:defRPr/>
            </a:lvl1pPr>
            <a:lvl2pPr>
              <a:buClr>
                <a:schemeClr val="bg1">
                  <a:lumMod val="50000"/>
                </a:schemeClr>
              </a:buClr>
              <a:defRPr/>
            </a:lvl2pPr>
            <a:lvl3pPr>
              <a:buClr>
                <a:schemeClr val="bg1">
                  <a:lumMod val="50000"/>
                </a:schemeClr>
              </a:buClr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>
              <a:buClr>
                <a:schemeClr val="bg1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3154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8923" y="3416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51931" y="1812940"/>
            <a:ext cx="7726680" cy="43525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27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1E398-1269-7247-81C8-8DE1D212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4A572-6408-454B-A3DB-7AC90064F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4F20E-08E2-B24D-A049-49422E74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F81E-4F8A-4B0D-A05C-4FEB1E4F278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8F07B-B4D4-CF4D-BE33-7FDE50DC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5B2FB-207C-6442-B3D6-18CED5DC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1C0-F794-447F-9B22-A728EFF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4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A396-373B-6F4F-82B5-B3F129F2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E4487-AE83-A741-9939-9F1A92CC1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4E854-3690-2346-ABCD-710C6100D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FD508-4DD9-9548-BDE8-B3D28DB8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F81E-4F8A-4B0D-A05C-4FEB1E4F278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0F008-3D11-9B41-AA11-C426BA1C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07908-8AF6-744B-8B8A-855734F1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1C0-F794-447F-9B22-A728EFFA26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5F9644-9A4D-1E4C-9926-5851E2939E61}"/>
              </a:ext>
            </a:extLst>
          </p:cNvPr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31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608A-0B9E-3A47-B87D-B8B36FEDD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4EEEB-CD1F-9A4E-99FA-F9B7B7AFE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1F66F-6C1A-EC42-BDF3-62C79081F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95979-099D-2746-B7F4-51F0D9E2B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D35E5-812D-824C-A7DD-19F786C4A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6F31B-8A55-8C41-8ACF-E53D1972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F81E-4F8A-4B0D-A05C-4FEB1E4F278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E0F26-C14D-2549-8BDB-E771C7DD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8670B-3393-4D4F-A815-6B28BB0C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1C0-F794-447F-9B22-A728EFF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8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8C053-C15D-9B4E-8565-1CA9A592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3916C-2403-0144-9BA4-0449164F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F81E-4F8A-4B0D-A05C-4FEB1E4F278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A4CC2-C13F-7748-B1AA-08ADAB50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000E2-9DC2-A549-8E2E-44A8AEC2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1C0-F794-447F-9B22-A728EFF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3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9562C-6BB5-F94E-A2D2-E6547B5D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F81E-4F8A-4B0D-A05C-4FEB1E4F278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133ABF-AC07-424B-AF23-345793F0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C8304-4A38-194B-87D8-42780544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1C0-F794-447F-9B22-A728EFF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5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E7078-FB79-3042-AA68-D200D19C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C8DBE-FF0E-7F4A-8CFC-D4E72E3BA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4256E-EBD0-A543-A1C3-B02B0916C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30802-507D-954B-9A61-D6653C92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F81E-4F8A-4B0D-A05C-4FEB1E4F278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9104E-1A4B-0F44-811E-886EAB56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24BFD-DC4E-CD4A-AAD3-9ABFA061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1C0-F794-447F-9B22-A728EFF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2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B72F-1CE0-7D41-8AD1-7CD352685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7B2E7E-9F59-CA4A-9925-561C352FE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B3021-BD4E-1D47-BC63-4A1C20767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8CEB6-D5A8-9D40-A51B-B5E3D8B9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F81E-4F8A-4B0D-A05C-4FEB1E4F278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261D9-83E5-C74A-879E-322DCC08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B6461-DDCC-3844-B4D5-1159E7F8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01C0-F794-447F-9B22-A728EFF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21EC7D-DB59-2049-A326-6A4F48FE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0B8E5-73C4-814E-BF35-006293E0E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5681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16F3C-F11C-274C-BEE6-26A89D442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F81E-4F8A-4B0D-A05C-4FEB1E4F278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D08E7-9A33-6F42-A0E6-5413A3D23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1E24A-7FC2-A644-8128-BCE51A7B6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F01C0-F794-447F-9B22-A728EFFA265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DCB727-486E-E04D-9351-21B6985E460D}"/>
              </a:ext>
            </a:extLst>
          </p:cNvPr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8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786" r:id="rId13"/>
    <p:sldLayoutId id="2147483787" r:id="rId14"/>
    <p:sldLayoutId id="2147483788" r:id="rId15"/>
    <p:sldLayoutId id="2147483789" r:id="rId16"/>
    <p:sldLayoutId id="2147483790" r:id="rId17"/>
    <p:sldLayoutId id="2147483792" r:id="rId18"/>
    <p:sldLayoutId id="2147483793" r:id="rId19"/>
    <p:sldLayoutId id="2147483794" r:id="rId20"/>
    <p:sldLayoutId id="2147483795" r:id="rId21"/>
    <p:sldLayoutId id="2147483796" r:id="rId22"/>
    <p:sldLayoutId id="2147483797" r:id="rId23"/>
    <p:sldLayoutId id="2147483798" r:id="rId24"/>
    <p:sldLayoutId id="2147483667" r:id="rId25"/>
    <p:sldLayoutId id="2147483652" r:id="rId26"/>
    <p:sldLayoutId id="2147483668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48766" y="1583266"/>
            <a:ext cx="73258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Observer Design Pattern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37176" y="437029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>
              <a:buFontTx/>
              <a:buNone/>
            </a:pPr>
            <a:endParaRPr lang="en-US" sz="1700" b="0" dirty="0">
              <a:latin typeface="Segoe UI Semibold"/>
              <a:cs typeface="Segoe UI Semi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41341" y="492162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>
              <a:buFontTx/>
              <a:buNone/>
            </a:pPr>
            <a:endParaRPr lang="en-US" sz="1700" b="0" dirty="0">
              <a:latin typeface="Segoe UI Semibold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531609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Observer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How is event based programming usually implemented?</a:t>
            </a:r>
          </a:p>
        </p:txBody>
      </p:sp>
    </p:spTree>
    <p:extLst>
      <p:ext uri="{BB962C8B-B14F-4D97-AF65-F5344CB8AC3E}">
        <p14:creationId xmlns:p14="http://schemas.microsoft.com/office/powerpoint/2010/main" val="361708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Observer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Observer Design Pattern</a:t>
            </a:r>
            <a:r>
              <a:rPr lang="en-US" dirty="0"/>
              <a:t>: A software design pattern in which an object, called the subject, maintains a list of its dependents, called observers, and notifies them automatically of any state changes, usually by calling on of their methods.</a:t>
            </a:r>
          </a:p>
        </p:txBody>
      </p:sp>
    </p:spTree>
    <p:extLst>
      <p:ext uri="{BB962C8B-B14F-4D97-AF65-F5344CB8AC3E}">
        <p14:creationId xmlns:p14="http://schemas.microsoft.com/office/powerpoint/2010/main" val="28459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76201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Observer Design Pattern - Example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10401" y="1447800"/>
            <a:ext cx="3028949" cy="51054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u="sng" dirty="0">
                <a:solidFill>
                  <a:schemeClr val="tx1"/>
                </a:solidFill>
              </a:rPr>
              <a:t>Observable (e.g., </a:t>
            </a:r>
            <a:r>
              <a:rPr lang="en-US" b="1" i="1" u="sng" dirty="0" err="1">
                <a:solidFill>
                  <a:schemeClr val="tx1"/>
                </a:solidFill>
              </a:rPr>
              <a:t>jcrew.com</a:t>
            </a:r>
            <a:r>
              <a:rPr lang="en-US" b="1" i="1" u="sng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Contains several state changes of interest: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i="1" u="sng" dirty="0">
                <a:solidFill>
                  <a:schemeClr val="tx1"/>
                </a:solidFill>
              </a:rPr>
              <a:t>Sale Begins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i="1" u="sng" dirty="0">
                <a:solidFill>
                  <a:schemeClr val="tx1"/>
                </a:solidFill>
              </a:rPr>
              <a:t>New Store Opening</a:t>
            </a:r>
          </a:p>
          <a:p>
            <a:pPr algn="ctr"/>
            <a:endParaRPr lang="en-US" i="1" u="sng" dirty="0">
              <a:solidFill>
                <a:schemeClr val="tx1"/>
              </a:solidFill>
            </a:endParaRPr>
          </a:p>
          <a:p>
            <a:pPr algn="ctr"/>
            <a:r>
              <a:rPr lang="en-US" i="1" u="sng" dirty="0">
                <a:solidFill>
                  <a:schemeClr val="tx1"/>
                </a:solidFill>
              </a:rPr>
              <a:t>New Product Available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176752" y="1703990"/>
            <a:ext cx="1295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Floryan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152650" y="3262148"/>
            <a:ext cx="1295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Sherriff</a:t>
            </a:r>
          </a:p>
        </p:txBody>
      </p:sp>
      <p:sp>
        <p:nvSpPr>
          <p:cNvPr id="35" name="Oval 34"/>
          <p:cNvSpPr/>
          <p:nvPr/>
        </p:nvSpPr>
        <p:spPr>
          <a:xfrm>
            <a:off x="3200400" y="4870285"/>
            <a:ext cx="1447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Brunelle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26945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OBSERVERS</a:t>
            </a:r>
          </a:p>
        </p:txBody>
      </p:sp>
    </p:spTree>
    <p:extLst>
      <p:ext uri="{BB962C8B-B14F-4D97-AF65-F5344CB8AC3E}">
        <p14:creationId xmlns:p14="http://schemas.microsoft.com/office/powerpoint/2010/main" val="138295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76201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Observer Design Pattern - Example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10401" y="1447800"/>
            <a:ext cx="3028949" cy="51054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u="sng" dirty="0">
                <a:solidFill>
                  <a:schemeClr val="tx1"/>
                </a:solidFill>
              </a:rPr>
              <a:t>Observable (e.g., </a:t>
            </a:r>
            <a:r>
              <a:rPr lang="en-US" b="1" i="1" u="sng" dirty="0" err="1">
                <a:solidFill>
                  <a:schemeClr val="tx1"/>
                </a:solidFill>
              </a:rPr>
              <a:t>jcrew.com</a:t>
            </a:r>
            <a:r>
              <a:rPr lang="en-US" b="1" i="1" u="sng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Contains several state changes of interest: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i="1" u="sng" dirty="0">
                <a:solidFill>
                  <a:schemeClr val="tx1"/>
                </a:solidFill>
              </a:rPr>
              <a:t>Sale Begins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FLORYAN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i="1" u="sng" dirty="0">
                <a:solidFill>
                  <a:schemeClr val="tx1"/>
                </a:solidFill>
              </a:rPr>
              <a:t>New Store Opening</a:t>
            </a:r>
          </a:p>
          <a:p>
            <a:pPr algn="ctr"/>
            <a:endParaRPr lang="en-US" i="1" u="sng" dirty="0">
              <a:solidFill>
                <a:schemeClr val="tx1"/>
              </a:solidFill>
            </a:endParaRPr>
          </a:p>
          <a:p>
            <a:pPr algn="ctr"/>
            <a:r>
              <a:rPr lang="en-US" i="1" u="sng" dirty="0">
                <a:solidFill>
                  <a:schemeClr val="tx1"/>
                </a:solidFill>
              </a:rPr>
              <a:t>New Product Available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FLORYAN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176752" y="1703990"/>
            <a:ext cx="1295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Floryan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152650" y="3262148"/>
            <a:ext cx="1295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Sherriff</a:t>
            </a:r>
          </a:p>
        </p:txBody>
      </p:sp>
      <p:sp>
        <p:nvSpPr>
          <p:cNvPr id="35" name="Oval 34"/>
          <p:cNvSpPr/>
          <p:nvPr/>
        </p:nvSpPr>
        <p:spPr>
          <a:xfrm>
            <a:off x="3200400" y="4870285"/>
            <a:ext cx="1447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Brunelle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6"/>
          </p:cNvCxnSpPr>
          <p:nvPr/>
        </p:nvCxnSpPr>
        <p:spPr>
          <a:xfrm>
            <a:off x="4472152" y="2199290"/>
            <a:ext cx="2538248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0" y="1623536"/>
            <a:ext cx="236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 want to know when sales begin and when new products come out</a:t>
            </a:r>
          </a:p>
        </p:txBody>
      </p:sp>
    </p:spTree>
    <p:extLst>
      <p:ext uri="{BB962C8B-B14F-4D97-AF65-F5344CB8AC3E}">
        <p14:creationId xmlns:p14="http://schemas.microsoft.com/office/powerpoint/2010/main" val="2260547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76201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Observer Design Pattern - Example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10401" y="1447800"/>
            <a:ext cx="3028949" cy="51054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u="sng" dirty="0">
                <a:solidFill>
                  <a:schemeClr val="tx1"/>
                </a:solidFill>
              </a:rPr>
              <a:t>Observable (e.g., </a:t>
            </a:r>
            <a:r>
              <a:rPr lang="en-US" b="1" i="1" u="sng" dirty="0" err="1">
                <a:solidFill>
                  <a:schemeClr val="tx1"/>
                </a:solidFill>
              </a:rPr>
              <a:t>jcrew.com</a:t>
            </a:r>
            <a:r>
              <a:rPr lang="en-US" b="1" i="1" u="sng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Contains several state changes of interest: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i="1" u="sng" dirty="0">
                <a:solidFill>
                  <a:schemeClr val="tx1"/>
                </a:solidFill>
              </a:rPr>
              <a:t>Sale Begins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FLORYAN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i="1" u="sng" dirty="0">
                <a:solidFill>
                  <a:schemeClr val="tx1"/>
                </a:solidFill>
              </a:rPr>
              <a:t>New Store Opening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Sherriff</a:t>
            </a:r>
          </a:p>
          <a:p>
            <a:pPr algn="ctr"/>
            <a:endParaRPr lang="en-US" i="1" u="sng" dirty="0">
              <a:solidFill>
                <a:schemeClr val="tx1"/>
              </a:solidFill>
            </a:endParaRPr>
          </a:p>
          <a:p>
            <a:pPr algn="ctr"/>
            <a:r>
              <a:rPr lang="en-US" i="1" u="sng" dirty="0">
                <a:solidFill>
                  <a:schemeClr val="tx1"/>
                </a:solidFill>
              </a:rPr>
              <a:t>New Product Available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FLORYAN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SHERRIFF</a:t>
            </a:r>
          </a:p>
        </p:txBody>
      </p:sp>
      <p:sp>
        <p:nvSpPr>
          <p:cNvPr id="3" name="Oval 2"/>
          <p:cNvSpPr/>
          <p:nvPr/>
        </p:nvSpPr>
        <p:spPr>
          <a:xfrm>
            <a:off x="3176752" y="1703990"/>
            <a:ext cx="1295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Floryan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152650" y="3262148"/>
            <a:ext cx="1295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Sherriff</a:t>
            </a:r>
          </a:p>
        </p:txBody>
      </p:sp>
      <p:sp>
        <p:nvSpPr>
          <p:cNvPr id="35" name="Oval 34"/>
          <p:cNvSpPr/>
          <p:nvPr/>
        </p:nvSpPr>
        <p:spPr>
          <a:xfrm>
            <a:off x="3200400" y="4870285"/>
            <a:ext cx="1447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Brunelle</a:t>
            </a:r>
            <a:endParaRPr lang="en-US" dirty="0"/>
          </a:p>
        </p:txBody>
      </p:sp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3352800" y="3728288"/>
            <a:ext cx="3657600" cy="272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59949" y="3124200"/>
            <a:ext cx="236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I care about when new stores open and new products available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70601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76201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Observer Design Pattern - Example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10401" y="1447800"/>
            <a:ext cx="3028949" cy="51054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u="sng" dirty="0">
                <a:solidFill>
                  <a:schemeClr val="tx1"/>
                </a:solidFill>
              </a:rPr>
              <a:t>Observable (e.g., </a:t>
            </a:r>
            <a:r>
              <a:rPr lang="en-US" b="1" i="1" u="sng" dirty="0" err="1">
                <a:solidFill>
                  <a:schemeClr val="tx1"/>
                </a:solidFill>
              </a:rPr>
              <a:t>jcrew.com</a:t>
            </a:r>
            <a:r>
              <a:rPr lang="en-US" b="1" i="1" u="sng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Contains several state changes of interest: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i="1" u="sng" dirty="0">
                <a:solidFill>
                  <a:schemeClr val="tx1"/>
                </a:solidFill>
              </a:rPr>
              <a:t>Sale Begins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FLORYAN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i="1" u="sng" dirty="0">
                <a:solidFill>
                  <a:schemeClr val="tx1"/>
                </a:solidFill>
              </a:rPr>
              <a:t>New Store Opening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Sherriff</a:t>
            </a:r>
          </a:p>
          <a:p>
            <a:pPr algn="ctr"/>
            <a:endParaRPr lang="en-US" i="1" u="sng" dirty="0">
              <a:solidFill>
                <a:schemeClr val="tx1"/>
              </a:solidFill>
            </a:endParaRPr>
          </a:p>
          <a:p>
            <a:pPr algn="ctr"/>
            <a:r>
              <a:rPr lang="en-US" i="1" u="sng" dirty="0">
                <a:solidFill>
                  <a:schemeClr val="tx1"/>
                </a:solidFill>
              </a:rPr>
              <a:t>New Product Available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FLORYAN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SHERRIFF</a:t>
            </a:r>
          </a:p>
        </p:txBody>
      </p:sp>
      <p:sp>
        <p:nvSpPr>
          <p:cNvPr id="3" name="Oval 2"/>
          <p:cNvSpPr/>
          <p:nvPr/>
        </p:nvSpPr>
        <p:spPr>
          <a:xfrm>
            <a:off x="3176752" y="1703990"/>
            <a:ext cx="1295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Floryan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152650" y="3262148"/>
            <a:ext cx="1295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Sherriff</a:t>
            </a:r>
          </a:p>
        </p:txBody>
      </p:sp>
      <p:sp>
        <p:nvSpPr>
          <p:cNvPr id="35" name="Oval 34"/>
          <p:cNvSpPr/>
          <p:nvPr/>
        </p:nvSpPr>
        <p:spPr>
          <a:xfrm>
            <a:off x="3200400" y="4870285"/>
            <a:ext cx="1447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Brunelle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43200" y="587758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You guys are lame, I don’t care about any of </a:t>
            </a:r>
            <a:r>
              <a:rPr lang="en-US" sz="1400"/>
              <a:t>that stuff.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5383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76201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Observer Design Pattern - Example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10401" y="1447800"/>
            <a:ext cx="3028949" cy="51054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u="sng" dirty="0">
                <a:solidFill>
                  <a:schemeClr val="tx1"/>
                </a:solidFill>
              </a:rPr>
              <a:t>Observable (e.g., </a:t>
            </a:r>
            <a:r>
              <a:rPr lang="en-US" b="1" i="1" u="sng" dirty="0" err="1">
                <a:solidFill>
                  <a:schemeClr val="tx1"/>
                </a:solidFill>
              </a:rPr>
              <a:t>jcrew.com</a:t>
            </a:r>
            <a:r>
              <a:rPr lang="en-US" b="1" i="1" u="sng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***A NEW PRODUCT IS AVAILABLE (PANTS)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i="1" u="sng" dirty="0">
                <a:solidFill>
                  <a:schemeClr val="tx1"/>
                </a:solidFill>
              </a:rPr>
              <a:t>Sale Begins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FLORYAN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i="1" u="sng" dirty="0">
                <a:solidFill>
                  <a:schemeClr val="tx1"/>
                </a:solidFill>
              </a:rPr>
              <a:t>New Store Opening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Sherriff</a:t>
            </a:r>
          </a:p>
          <a:p>
            <a:pPr algn="ctr"/>
            <a:endParaRPr lang="en-US" i="1" u="sng" dirty="0">
              <a:solidFill>
                <a:schemeClr val="tx1"/>
              </a:solidFill>
            </a:endParaRPr>
          </a:p>
          <a:p>
            <a:pPr algn="ctr"/>
            <a:r>
              <a:rPr lang="en-US" i="1" u="sng" dirty="0">
                <a:solidFill>
                  <a:schemeClr val="tx1"/>
                </a:solidFill>
              </a:rPr>
              <a:t>New Product Available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FLORYAN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SHERRIFF</a:t>
            </a:r>
          </a:p>
        </p:txBody>
      </p:sp>
      <p:sp>
        <p:nvSpPr>
          <p:cNvPr id="3" name="Oval 2"/>
          <p:cNvSpPr/>
          <p:nvPr/>
        </p:nvSpPr>
        <p:spPr>
          <a:xfrm>
            <a:off x="3176752" y="1703990"/>
            <a:ext cx="1295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Floryan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152650" y="3262148"/>
            <a:ext cx="1295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Sherriff</a:t>
            </a:r>
          </a:p>
        </p:txBody>
      </p:sp>
      <p:sp>
        <p:nvSpPr>
          <p:cNvPr id="35" name="Oval 34"/>
          <p:cNvSpPr/>
          <p:nvPr/>
        </p:nvSpPr>
        <p:spPr>
          <a:xfrm>
            <a:off x="3200400" y="4870285"/>
            <a:ext cx="1447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Brunelle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3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76201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Observer Design Pattern - Example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10401" y="1447800"/>
            <a:ext cx="3028949" cy="51054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i="1" u="sng" dirty="0">
                <a:solidFill>
                  <a:schemeClr val="tx1"/>
                </a:solidFill>
              </a:rPr>
              <a:t>Observable (e.g., </a:t>
            </a:r>
            <a:r>
              <a:rPr lang="en-US" b="1" i="1" u="sng" dirty="0" err="1">
                <a:solidFill>
                  <a:schemeClr val="tx1"/>
                </a:solidFill>
              </a:rPr>
              <a:t>jcrew.com</a:t>
            </a:r>
            <a:r>
              <a:rPr lang="en-US" b="1" i="1" u="sng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 NEW PRODUCT IS AVAILABLE (PANTS)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i="1" u="sng" dirty="0">
                <a:solidFill>
                  <a:schemeClr val="tx1"/>
                </a:solidFill>
              </a:rPr>
              <a:t>Sale Begins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FLORYAN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i="1" u="sng" dirty="0">
                <a:solidFill>
                  <a:schemeClr val="tx1"/>
                </a:solidFill>
              </a:rPr>
              <a:t>New Store Opening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Sherriff</a:t>
            </a:r>
          </a:p>
          <a:p>
            <a:pPr algn="ctr"/>
            <a:endParaRPr lang="en-US" i="1" u="sng" dirty="0">
              <a:solidFill>
                <a:schemeClr val="tx1"/>
              </a:solidFill>
            </a:endParaRPr>
          </a:p>
          <a:p>
            <a:pPr algn="ctr"/>
            <a:r>
              <a:rPr lang="en-US" i="1" u="sng" dirty="0">
                <a:solidFill>
                  <a:schemeClr val="tx1"/>
                </a:solidFill>
              </a:rPr>
              <a:t>New Product Available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FLORYAN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SHERRIFF</a:t>
            </a:r>
          </a:p>
        </p:txBody>
      </p:sp>
      <p:sp>
        <p:nvSpPr>
          <p:cNvPr id="3" name="Oval 2"/>
          <p:cNvSpPr/>
          <p:nvPr/>
        </p:nvSpPr>
        <p:spPr>
          <a:xfrm>
            <a:off x="3176752" y="1703990"/>
            <a:ext cx="1295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Floryan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152650" y="3262148"/>
            <a:ext cx="1295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Sherriff</a:t>
            </a:r>
          </a:p>
        </p:txBody>
      </p:sp>
      <p:sp>
        <p:nvSpPr>
          <p:cNvPr id="35" name="Oval 34"/>
          <p:cNvSpPr/>
          <p:nvPr/>
        </p:nvSpPr>
        <p:spPr>
          <a:xfrm>
            <a:off x="3200400" y="4870285"/>
            <a:ext cx="1447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Brunelle</a:t>
            </a:r>
            <a:endParaRPr lang="en-US" dirty="0"/>
          </a:p>
        </p:txBody>
      </p:sp>
      <p:cxnSp>
        <p:nvCxnSpPr>
          <p:cNvPr id="8" name="Straight Arrow Connector 7"/>
          <p:cNvCxnSpPr>
            <a:endCxn id="3" idx="6"/>
          </p:cNvCxnSpPr>
          <p:nvPr/>
        </p:nvCxnSpPr>
        <p:spPr>
          <a:xfrm flipH="1" flipV="1">
            <a:off x="4472153" y="2199290"/>
            <a:ext cx="2946181" cy="2829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34" idx="6"/>
          </p:cNvCxnSpPr>
          <p:nvPr/>
        </p:nvCxnSpPr>
        <p:spPr>
          <a:xfrm flipH="1" flipV="1">
            <a:off x="3448051" y="3757449"/>
            <a:ext cx="3970283" cy="136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05400" y="2209800"/>
            <a:ext cx="1371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Yo</a:t>
            </a:r>
            <a:r>
              <a:rPr lang="en-US" sz="1400" dirty="0"/>
              <a:t>! Some new pants are available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55983" y="3106308"/>
            <a:ext cx="1371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Yo</a:t>
            </a:r>
            <a:r>
              <a:rPr lang="en-US" sz="1400" dirty="0"/>
              <a:t>! Some new pants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913812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Observer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Ok, a little more detail now</a:t>
            </a:r>
          </a:p>
        </p:txBody>
      </p:sp>
    </p:spTree>
    <p:extLst>
      <p:ext uri="{BB962C8B-B14F-4D97-AF65-F5344CB8AC3E}">
        <p14:creationId xmlns:p14="http://schemas.microsoft.com/office/powerpoint/2010/main" val="17717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Observer Design Pattern </a:t>
            </a:r>
            <a:r>
              <a:rPr lang="mr-IN" dirty="0"/>
              <a:t>–</a:t>
            </a:r>
            <a:r>
              <a:rPr lang="en-US" dirty="0"/>
              <a:t> UML Diagram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152650" y="1600200"/>
            <a:ext cx="2571750" cy="228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Observable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Map&lt;String, List&lt;Observer&gt;&gt;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attach(String, Observer)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detach(String, Observer)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6400" y="1600200"/>
            <a:ext cx="480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far we have: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An </a:t>
            </a:r>
            <a:r>
              <a:rPr lang="en-US" b="1" i="1" dirty="0"/>
              <a:t>observable</a:t>
            </a:r>
            <a:r>
              <a:rPr lang="en-US" dirty="0"/>
              <a:t> holds a map of string event types to the list of observable objects that care about that event.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An </a:t>
            </a:r>
            <a:r>
              <a:rPr lang="en-US" b="1" i="1" dirty="0"/>
              <a:t>observer</a:t>
            </a:r>
            <a:r>
              <a:rPr lang="en-US" dirty="0"/>
              <a:t> can be </a:t>
            </a:r>
            <a:r>
              <a:rPr lang="en-US" b="1" i="1" dirty="0"/>
              <a:t>attached</a:t>
            </a:r>
            <a:r>
              <a:rPr lang="en-US" dirty="0"/>
              <a:t> (register) for an event type (or multiple types.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An </a:t>
            </a:r>
            <a:r>
              <a:rPr lang="en-US" b="1" i="1" dirty="0"/>
              <a:t>observer</a:t>
            </a:r>
            <a:r>
              <a:rPr lang="en-US" dirty="0"/>
              <a:t> can be </a:t>
            </a:r>
            <a:r>
              <a:rPr lang="en-US" b="1" i="1" dirty="0"/>
              <a:t>removed</a:t>
            </a:r>
            <a:r>
              <a:rPr lang="en-US" dirty="0"/>
              <a:t> from a list (no longer cares about getting those notifications.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One </a:t>
            </a:r>
            <a:r>
              <a:rPr lang="en-US" b="1" i="1" dirty="0"/>
              <a:t>observer</a:t>
            </a:r>
            <a:r>
              <a:rPr lang="en-US" dirty="0"/>
              <a:t> can register for </a:t>
            </a:r>
            <a:r>
              <a:rPr lang="en-US" b="1" i="1" dirty="0"/>
              <a:t>many different events</a:t>
            </a:r>
            <a:r>
              <a:rPr lang="en-US" dirty="0"/>
              <a:t> on many observables, and visa versa.</a:t>
            </a:r>
          </a:p>
        </p:txBody>
      </p:sp>
    </p:spTree>
    <p:extLst>
      <p:ext uri="{BB962C8B-B14F-4D97-AF65-F5344CB8AC3E}">
        <p14:creationId xmlns:p14="http://schemas.microsoft.com/office/powerpoint/2010/main" val="243304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131" y="1795837"/>
            <a:ext cx="10065148" cy="9339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Define a one-to-many dependency between objects so that when one object changes state, all its dependents are notified and updated automatically.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583" y="2450248"/>
            <a:ext cx="4139725" cy="40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31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2152650" y="1600200"/>
            <a:ext cx="2571750" cy="228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Observable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Map&lt;String, List&lt;Observer&gt;&gt;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attach(String, Observer)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detach(String, Observer)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Observer Design Pattern </a:t>
            </a:r>
            <a:r>
              <a:rPr lang="mr-IN" dirty="0"/>
              <a:t>–</a:t>
            </a:r>
            <a:r>
              <a:rPr lang="en-US" dirty="0"/>
              <a:t> UML Diagram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39050" y="1600200"/>
            <a:ext cx="257175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Interface Observer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handleEvent</a:t>
            </a:r>
            <a:r>
              <a:rPr lang="en-US" sz="1200" dirty="0">
                <a:solidFill>
                  <a:schemeClr val="tx1"/>
                </a:solidFill>
              </a:rPr>
              <a:t>(Event e)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39050" y="3048000"/>
            <a:ext cx="257175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Concrete Observer (e.g., </a:t>
            </a:r>
            <a:r>
              <a:rPr lang="en-US" sz="1200" b="1" i="1" dirty="0" err="1">
                <a:solidFill>
                  <a:schemeClr val="tx1"/>
                </a:solidFill>
              </a:rPr>
              <a:t>Floryan</a:t>
            </a:r>
            <a:r>
              <a:rPr lang="en-US" sz="1200" b="1" i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handleEvent</a:t>
            </a:r>
            <a:r>
              <a:rPr lang="en-US" sz="1200" dirty="0">
                <a:solidFill>
                  <a:schemeClr val="tx1"/>
                </a:solidFill>
              </a:rPr>
              <a:t>(Event e)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7" idx="2"/>
            <a:endCxn id="8" idx="0"/>
          </p:cNvCxnSpPr>
          <p:nvPr/>
        </p:nvCxnSpPr>
        <p:spPr>
          <a:xfrm>
            <a:off x="8924925" y="24384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4267200" y="2438402"/>
            <a:ext cx="3371850" cy="1028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86654" y="2326780"/>
            <a:ext cx="2590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e.g., attach(“</a:t>
            </a:r>
            <a:r>
              <a:rPr lang="en-US" sz="1200" dirty="0" err="1">
                <a:latin typeface="Calibri" charset="0"/>
                <a:ea typeface="Calibri" charset="0"/>
                <a:cs typeface="Calibri" charset="0"/>
              </a:rPr>
              <a:t>SaleBegins</a:t>
            </a: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”, this);</a:t>
            </a:r>
          </a:p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“this” is the observer here (</a:t>
            </a:r>
            <a:r>
              <a:rPr lang="en-US" sz="1200" dirty="0" err="1">
                <a:latin typeface="Calibri" charset="0"/>
                <a:ea typeface="Calibri" charset="0"/>
                <a:cs typeface="Calibri" charset="0"/>
              </a:rPr>
              <a:t>Floryan</a:t>
            </a: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10313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152650" y="1600200"/>
            <a:ext cx="2571750" cy="228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Observable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Map&lt;String, List&lt;Observer&gt;&gt;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attach(String, Observer)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detach(String, Observer)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notify(Event e)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Observer Design Pattern </a:t>
            </a:r>
            <a:r>
              <a:rPr lang="mr-IN" dirty="0"/>
              <a:t>–</a:t>
            </a:r>
            <a:r>
              <a:rPr lang="en-US" dirty="0"/>
              <a:t> UML Diagram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39050" y="1600200"/>
            <a:ext cx="257175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Interface Observer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handleEvent</a:t>
            </a:r>
            <a:r>
              <a:rPr lang="en-US" sz="1200" dirty="0">
                <a:solidFill>
                  <a:schemeClr val="tx1"/>
                </a:solidFill>
              </a:rPr>
              <a:t>(Event e)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39050" y="3048000"/>
            <a:ext cx="257175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Concrete Observer (e.g., </a:t>
            </a:r>
            <a:r>
              <a:rPr lang="en-US" sz="1200" b="1" i="1" dirty="0" err="1">
                <a:solidFill>
                  <a:schemeClr val="tx1"/>
                </a:solidFill>
              </a:rPr>
              <a:t>Floryan</a:t>
            </a:r>
            <a:r>
              <a:rPr lang="en-US" sz="1200" b="1" i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handleEvent</a:t>
            </a:r>
            <a:r>
              <a:rPr lang="en-US" sz="1200" dirty="0">
                <a:solidFill>
                  <a:schemeClr val="tx1"/>
                </a:solidFill>
              </a:rPr>
              <a:t>(Event e)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7" idx="2"/>
            <a:endCxn id="8" idx="0"/>
          </p:cNvCxnSpPr>
          <p:nvPr/>
        </p:nvCxnSpPr>
        <p:spPr>
          <a:xfrm>
            <a:off x="8924925" y="24384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1"/>
          </p:cNvCxnSpPr>
          <p:nvPr/>
        </p:nvCxnSpPr>
        <p:spPr>
          <a:xfrm>
            <a:off x="3886200" y="2819400"/>
            <a:ext cx="3752850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48907" y="3348336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Event Occurred </a:t>
            </a:r>
            <a:r>
              <a:rPr lang="mr-IN" sz="1200" dirty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 Call </a:t>
            </a:r>
            <a:r>
              <a:rPr lang="en-US" sz="1200" dirty="0" err="1">
                <a:latin typeface="Calibri" charset="0"/>
                <a:ea typeface="Calibri" charset="0"/>
                <a:cs typeface="Calibri" charset="0"/>
              </a:rPr>
              <a:t>handleEvent</a:t>
            </a: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 on any observer that is registered</a:t>
            </a:r>
          </a:p>
        </p:txBody>
      </p:sp>
    </p:spTree>
    <p:extLst>
      <p:ext uri="{BB962C8B-B14F-4D97-AF65-F5344CB8AC3E}">
        <p14:creationId xmlns:p14="http://schemas.microsoft.com/office/powerpoint/2010/main" val="1788887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Observer Design Pattern </a:t>
            </a:r>
            <a:r>
              <a:rPr lang="mr-IN" dirty="0"/>
              <a:t>–</a:t>
            </a:r>
            <a:r>
              <a:rPr lang="en-US" dirty="0"/>
              <a:t> UML Diagram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438400" y="1600200"/>
            <a:ext cx="2286000" cy="1447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Observable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Map&lt;String, List&lt;Observer&gt;&gt;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attach(String, Observer)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detach(String, Observer)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notify(Event e)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639050" y="1600200"/>
            <a:ext cx="257175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Interface Observer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handleEvent</a:t>
            </a:r>
            <a:r>
              <a:rPr lang="en-US" sz="1200" dirty="0">
                <a:solidFill>
                  <a:schemeClr val="tx1"/>
                </a:solidFill>
              </a:rPr>
              <a:t>(Event e)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39050" y="3048000"/>
            <a:ext cx="257175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Concrete Observer (e.g., </a:t>
            </a:r>
            <a:r>
              <a:rPr lang="en-US" sz="1200" b="1" i="1" dirty="0" err="1">
                <a:solidFill>
                  <a:schemeClr val="tx1"/>
                </a:solidFill>
              </a:rPr>
              <a:t>Floryan</a:t>
            </a:r>
            <a:r>
              <a:rPr lang="en-US" sz="1200" b="1" i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handleEvent</a:t>
            </a:r>
            <a:r>
              <a:rPr lang="en-US" sz="1200" dirty="0">
                <a:solidFill>
                  <a:schemeClr val="tx1"/>
                </a:solidFill>
              </a:rPr>
              <a:t>(Event e)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7" idx="2"/>
            <a:endCxn id="8" idx="0"/>
          </p:cNvCxnSpPr>
          <p:nvPr/>
        </p:nvCxnSpPr>
        <p:spPr>
          <a:xfrm>
            <a:off x="8924925" y="24384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617076" y="3702845"/>
            <a:ext cx="2026444" cy="9747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Event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Observable source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String </a:t>
            </a:r>
            <a:r>
              <a:rPr lang="en-US" sz="1200" dirty="0" err="1">
                <a:solidFill>
                  <a:schemeClr val="tx1"/>
                </a:solidFill>
              </a:rPr>
              <a:t>eventType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95700" y="4677571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286000" y="5257801"/>
            <a:ext cx="2819400" cy="1281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err="1">
                <a:solidFill>
                  <a:schemeClr val="tx1"/>
                </a:solidFill>
              </a:rPr>
              <a:t>ConcreteEvent</a:t>
            </a:r>
            <a:r>
              <a:rPr lang="en-US" sz="1200" b="1" i="1" dirty="0">
                <a:solidFill>
                  <a:schemeClr val="tx1"/>
                </a:solidFill>
              </a:rPr>
              <a:t> (e.g., </a:t>
            </a:r>
            <a:r>
              <a:rPr lang="en-US" sz="1200" b="1" i="1" dirty="0" err="1">
                <a:solidFill>
                  <a:schemeClr val="tx1"/>
                </a:solidFill>
              </a:rPr>
              <a:t>SaleBeginsEvent</a:t>
            </a:r>
            <a:r>
              <a:rPr lang="en-US" sz="1200" b="1" i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//Extra data associated w/ event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Data </a:t>
            </a:r>
            <a:r>
              <a:rPr lang="en-US" sz="1200" dirty="0" err="1">
                <a:solidFill>
                  <a:schemeClr val="tx1"/>
                </a:solidFill>
              </a:rPr>
              <a:t>SaleDate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Location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Etc</a:t>
            </a:r>
            <a:r>
              <a:rPr lang="mr-IN" sz="1200" dirty="0">
                <a:solidFill>
                  <a:schemeClr val="tx1"/>
                </a:solidFill>
              </a:rPr>
              <a:t>…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8800" y="4077407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Event contains the </a:t>
            </a:r>
            <a:r>
              <a:rPr lang="en-US" b="1" i="1" u="sng" dirty="0"/>
              <a:t>source</a:t>
            </a:r>
            <a:r>
              <a:rPr lang="en-US" dirty="0"/>
              <a:t> (which thing fired this event) and the </a:t>
            </a:r>
            <a:r>
              <a:rPr lang="en-US" b="1" i="1" u="sng" dirty="0" err="1"/>
              <a:t>eventType</a:t>
            </a:r>
            <a:r>
              <a:rPr lang="en-US" dirty="0"/>
              <a:t> (in case we are interested in more than one and need to distinguish).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i="1" u="sng" dirty="0" err="1"/>
              <a:t>ConcreteEvent</a:t>
            </a:r>
            <a:r>
              <a:rPr lang="en-US" dirty="0"/>
              <a:t> adds </a:t>
            </a:r>
            <a:r>
              <a:rPr lang="en-US" b="1" i="1" dirty="0"/>
              <a:t>extra data </a:t>
            </a:r>
            <a:r>
              <a:rPr lang="en-US" dirty="0"/>
              <a:t>the observer might be interested in regarding the event that just occurred and is passed into the </a:t>
            </a:r>
            <a:r>
              <a:rPr lang="en-US" dirty="0" err="1"/>
              <a:t>handleEvent</a:t>
            </a:r>
            <a:r>
              <a:rPr lang="en-US" dirty="0"/>
              <a:t>() method</a:t>
            </a:r>
          </a:p>
        </p:txBody>
      </p:sp>
    </p:spTree>
    <p:extLst>
      <p:ext uri="{BB962C8B-B14F-4D97-AF65-F5344CB8AC3E}">
        <p14:creationId xmlns:p14="http://schemas.microsoft.com/office/powerpoint/2010/main" val="337034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Observer Design Pattern </a:t>
            </a:r>
            <a:r>
              <a:rPr lang="mr-IN" dirty="0"/>
              <a:t>–</a:t>
            </a:r>
            <a:r>
              <a:rPr lang="en-US" dirty="0"/>
              <a:t> UML Diagram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438400" y="1600200"/>
            <a:ext cx="2286000" cy="1447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Observable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Map&lt;String, List&lt;Observer&gt;&gt;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attach(String, Observer)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detach(String, Observer)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notify(Event e)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639050" y="1600200"/>
            <a:ext cx="257175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Interface Observer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handleEvent</a:t>
            </a:r>
            <a:r>
              <a:rPr lang="en-US" sz="1200" dirty="0">
                <a:solidFill>
                  <a:schemeClr val="tx1"/>
                </a:solidFill>
              </a:rPr>
              <a:t>(Event e)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39050" y="2590800"/>
            <a:ext cx="257175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Concrete Observer (e.g., </a:t>
            </a:r>
            <a:r>
              <a:rPr lang="en-US" sz="1200" b="1" i="1" dirty="0" err="1">
                <a:solidFill>
                  <a:schemeClr val="tx1"/>
                </a:solidFill>
              </a:rPr>
              <a:t>Floryan</a:t>
            </a:r>
            <a:r>
              <a:rPr lang="en-US" sz="1200" b="1" i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handleEvent</a:t>
            </a:r>
            <a:r>
              <a:rPr lang="en-US" sz="1200" dirty="0">
                <a:solidFill>
                  <a:schemeClr val="tx1"/>
                </a:solidFill>
              </a:rPr>
              <a:t>(Event e)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7" idx="2"/>
            <a:endCxn id="8" idx="0"/>
          </p:cNvCxnSpPr>
          <p:nvPr/>
        </p:nvCxnSpPr>
        <p:spPr>
          <a:xfrm>
            <a:off x="8924925" y="243840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120878" y="4283074"/>
            <a:ext cx="2026444" cy="9747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Event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Observable source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String </a:t>
            </a:r>
            <a:r>
              <a:rPr lang="en-US" sz="1200" dirty="0" err="1">
                <a:solidFill>
                  <a:schemeClr val="tx1"/>
                </a:solidFill>
              </a:rPr>
              <a:t>eventType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  <a:endCxn id="12" idx="0"/>
          </p:cNvCxnSpPr>
          <p:nvPr/>
        </p:nvCxnSpPr>
        <p:spPr>
          <a:xfrm>
            <a:off x="6134100" y="5257801"/>
            <a:ext cx="0" cy="24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724400" y="5500690"/>
            <a:ext cx="2819400" cy="1281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err="1">
                <a:solidFill>
                  <a:schemeClr val="tx1"/>
                </a:solidFill>
              </a:rPr>
              <a:t>ConcreteEvent</a:t>
            </a:r>
            <a:r>
              <a:rPr lang="en-US" sz="1200" b="1" i="1" dirty="0">
                <a:solidFill>
                  <a:schemeClr val="tx1"/>
                </a:solidFill>
              </a:rPr>
              <a:t> (e.g., </a:t>
            </a:r>
            <a:r>
              <a:rPr lang="en-US" sz="1200" b="1" i="1" dirty="0" err="1">
                <a:solidFill>
                  <a:schemeClr val="tx1"/>
                </a:solidFill>
              </a:rPr>
              <a:t>SaleBeginsEvent</a:t>
            </a:r>
            <a:endParaRPr lang="en-US" sz="1200" b="1" i="1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//Extra data associated w/ event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Data </a:t>
            </a:r>
            <a:r>
              <a:rPr lang="en-US" sz="1200" dirty="0" err="1">
                <a:solidFill>
                  <a:schemeClr val="tx1"/>
                </a:solidFill>
              </a:rPr>
              <a:t>SaleDate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Location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Etc</a:t>
            </a:r>
            <a:r>
              <a:rPr lang="mr-IN" sz="1200" dirty="0">
                <a:solidFill>
                  <a:schemeClr val="tx1"/>
                </a:solidFill>
              </a:rPr>
              <a:t>…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00943" y="3354227"/>
            <a:ext cx="1600200" cy="6564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Button (e.g.,)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--------------------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5" idx="2"/>
            <a:endCxn id="13" idx="0"/>
          </p:cNvCxnSpPr>
          <p:nvPr/>
        </p:nvCxnSpPr>
        <p:spPr>
          <a:xfrm>
            <a:off x="3581400" y="3048000"/>
            <a:ext cx="19643" cy="306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Arrow 19"/>
          <p:cNvSpPr/>
          <p:nvPr/>
        </p:nvSpPr>
        <p:spPr>
          <a:xfrm>
            <a:off x="4876800" y="2019301"/>
            <a:ext cx="2514600" cy="45719"/>
          </a:xfrm>
          <a:prstGeom prst="leftArrow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57800" y="1673424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Attaches, detaches</a:t>
            </a:r>
          </a:p>
        </p:txBody>
      </p:sp>
      <p:sp>
        <p:nvSpPr>
          <p:cNvPr id="22" name="Left Arrow 21"/>
          <p:cNvSpPr/>
          <p:nvPr/>
        </p:nvSpPr>
        <p:spPr>
          <a:xfrm rot="10800000">
            <a:off x="4848225" y="2647118"/>
            <a:ext cx="2514600" cy="45719"/>
          </a:xfrm>
          <a:prstGeom prst="leftArrow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257800" y="2362201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Notifies </a:t>
            </a:r>
            <a:r>
              <a:rPr lang="mr-IN" sz="1400" i="1" dirty="0"/>
              <a:t>–</a:t>
            </a:r>
            <a:r>
              <a:rPr lang="en-US" sz="1400" i="1" dirty="0"/>
              <a:t> Passes Event</a:t>
            </a:r>
          </a:p>
        </p:txBody>
      </p:sp>
      <p:sp>
        <p:nvSpPr>
          <p:cNvPr id="26" name="Left Arrow 25"/>
          <p:cNvSpPr/>
          <p:nvPr/>
        </p:nvSpPr>
        <p:spPr>
          <a:xfrm rot="2135573">
            <a:off x="4391384" y="3631445"/>
            <a:ext cx="1343209" cy="101995"/>
          </a:xfrm>
          <a:prstGeom prst="leftArrow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994670" y="3317976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Parameter to Notify()</a:t>
            </a:r>
          </a:p>
          <a:p>
            <a:pPr algn="ctr"/>
            <a:endParaRPr lang="en-US" sz="14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8010525" y="3434029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Reacts to event in meaningful way</a:t>
            </a:r>
          </a:p>
        </p:txBody>
      </p:sp>
    </p:spTree>
    <p:extLst>
      <p:ext uri="{BB962C8B-B14F-4D97-AF65-F5344CB8AC3E}">
        <p14:creationId xmlns:p14="http://schemas.microsoft.com/office/powerpoint/2010/main" val="3727159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870700"/>
            <a:ext cx="4584827" cy="451127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026" y="1811378"/>
            <a:ext cx="4756811" cy="44905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Straight Connector 6"/>
          <p:cNvCxnSpPr/>
          <p:nvPr/>
        </p:nvCxnSpPr>
        <p:spPr>
          <a:xfrm flipH="1">
            <a:off x="5939049" y="1425388"/>
            <a:ext cx="31445" cy="503539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717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8" y="2360612"/>
            <a:ext cx="10603257" cy="29899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//e.g., Player object extends Subject that contains health, ammo, etc.</a:t>
            </a:r>
          </a:p>
          <a:p>
            <a:pPr marL="0" indent="0">
              <a:buNone/>
            </a:pP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public interface </a:t>
            </a:r>
            <a:r>
              <a:rPr lang="en-US" dirty="0"/>
              <a:t>Subject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 </a:t>
            </a:r>
            <a:r>
              <a:rPr lang="en-US" dirty="0">
                <a:solidFill>
                  <a:srgbClr val="7030A0"/>
                </a:solidFill>
              </a:rPr>
              <a:t>public void </a:t>
            </a:r>
            <a:r>
              <a:rPr lang="en-US" dirty="0" err="1"/>
              <a:t>registerObserver</a:t>
            </a:r>
            <a:r>
              <a:rPr lang="en-US" dirty="0"/>
              <a:t>(Observer observer);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7030A0"/>
                </a:solidFill>
              </a:rPr>
              <a:t>public void </a:t>
            </a:r>
            <a:r>
              <a:rPr lang="en-US" dirty="0" err="1"/>
              <a:t>removeObserver</a:t>
            </a:r>
            <a:r>
              <a:rPr lang="en-US" dirty="0"/>
              <a:t>(Observer observer);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 </a:t>
            </a:r>
            <a:r>
              <a:rPr lang="en-US" dirty="0">
                <a:solidFill>
                  <a:srgbClr val="7030A0"/>
                </a:solidFill>
              </a:rPr>
              <a:t>public void </a:t>
            </a:r>
            <a:r>
              <a:rPr lang="en-US" dirty="0" err="1"/>
              <a:t>notifyObservers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>
              <a:buClr>
                <a:prstClr val="white">
                  <a:lumMod val="50000"/>
                </a:prstClr>
              </a:buClr>
            </a:pPr>
            <a:r>
              <a:rPr lang="en-US" sz="1600" b="1" u="sng" dirty="0">
                <a:solidFill>
                  <a:schemeClr val="tx1"/>
                </a:solidFill>
                <a:latin typeface="+mj-lt"/>
              </a:rPr>
              <a:t>Subject.java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39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9" y="2360613"/>
            <a:ext cx="10515600" cy="420396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>
                <a:solidFill>
                  <a:srgbClr val="4472C4">
                    <a:lumMod val="75000"/>
                  </a:srgbClr>
                </a:solidFill>
                <a:latin typeface="+mj-lt"/>
              </a:rPr>
              <a:t>import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java.util.ArrayList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;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>
                <a:solidFill>
                  <a:srgbClr val="7030A0"/>
                </a:solidFill>
                <a:latin typeface="+mj-lt"/>
              </a:rPr>
              <a:t>public class 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Player </a:t>
            </a:r>
            <a:r>
              <a:rPr lang="en-US" dirty="0">
                <a:solidFill>
                  <a:srgbClr val="4472C4">
                    <a:lumMod val="75000"/>
                  </a:srgbClr>
                </a:solidFill>
                <a:latin typeface="+mj-lt"/>
              </a:rPr>
              <a:t>implements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Subject{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endParaRPr lang="en-US" dirty="0">
              <a:solidFill>
                <a:prstClr val="black"/>
              </a:solidFill>
              <a:latin typeface="+mj-lt"/>
            </a:endParaRP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>
                <a:solidFill>
                  <a:prstClr val="black"/>
                </a:solidFill>
                <a:latin typeface="+mj-lt"/>
              </a:rPr>
              <a:t>	</a:t>
            </a:r>
            <a:r>
              <a:rPr lang="en-US" dirty="0">
                <a:solidFill>
                  <a:srgbClr val="7030A0"/>
                </a:solidFill>
                <a:latin typeface="+mj-lt"/>
              </a:rPr>
              <a:t>private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ArrayList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&lt;Observer&gt; observers = </a:t>
            </a:r>
            <a:r>
              <a:rPr lang="en-US" dirty="0">
                <a:solidFill>
                  <a:srgbClr val="4472C4">
                    <a:lumMod val="75000"/>
                  </a:srgbClr>
                </a:solidFill>
                <a:latin typeface="+mj-lt"/>
              </a:rPr>
              <a:t>new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ArrayList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&lt;Observer&gt;();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>
                <a:solidFill>
                  <a:prstClr val="black"/>
                </a:solidFill>
                <a:latin typeface="+mj-lt"/>
              </a:rPr>
              <a:t>	</a:t>
            </a:r>
            <a:r>
              <a:rPr lang="en-US" dirty="0">
                <a:solidFill>
                  <a:srgbClr val="7030A0"/>
                </a:solidFill>
                <a:latin typeface="+mj-lt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dirty="0">
                <a:solidFill>
                  <a:srgbClr val="7030A0"/>
                </a:solidFill>
                <a:latin typeface="+mj-lt"/>
              </a:rPr>
              <a:t>void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registerObserver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(Observer observer) {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>
                <a:solidFill>
                  <a:prstClr val="black"/>
                </a:solidFill>
                <a:latin typeface="+mj-lt"/>
              </a:rPr>
              <a:t>		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observers.add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(observer);	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>
                <a:solidFill>
                  <a:prstClr val="black"/>
                </a:solidFill>
                <a:latin typeface="+mj-lt"/>
              </a:rPr>
              <a:t>	}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>
                <a:solidFill>
                  <a:prstClr val="black"/>
                </a:solidFill>
                <a:latin typeface="+mj-lt"/>
              </a:rPr>
              <a:t>	</a:t>
            </a:r>
            <a:r>
              <a:rPr lang="en-US" dirty="0">
                <a:solidFill>
                  <a:srgbClr val="7030A0"/>
                </a:solidFill>
                <a:latin typeface="+mj-lt"/>
              </a:rPr>
              <a:t>public void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removeObserver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(Observer observer) {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>
                <a:solidFill>
                  <a:prstClr val="black"/>
                </a:solidFill>
                <a:latin typeface="+mj-lt"/>
              </a:rPr>
              <a:t>		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observers.remove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(observer);	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>
                <a:solidFill>
                  <a:prstClr val="black"/>
                </a:solidFill>
                <a:latin typeface="+mj-lt"/>
              </a:rPr>
              <a:t>	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1600" b="1" u="sng" dirty="0">
                <a:solidFill>
                  <a:prstClr val="black"/>
                </a:solidFill>
                <a:latin typeface="+mj-lt"/>
              </a:rPr>
              <a:t>Product.java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9838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9" y="2360613"/>
            <a:ext cx="10515600" cy="420396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>
                <a:solidFill>
                  <a:srgbClr val="7030A0"/>
                </a:solidFill>
                <a:latin typeface="+mj-lt"/>
              </a:rPr>
              <a:t>private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int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health;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>
                <a:solidFill>
                  <a:srgbClr val="7030A0"/>
                </a:solidFill>
                <a:latin typeface="+mj-lt"/>
              </a:rPr>
              <a:t>private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int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ammo;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>
                <a:solidFill>
                  <a:prstClr val="black"/>
                </a:solidFill>
                <a:latin typeface="+mj-lt"/>
              </a:rPr>
              <a:t>String id;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br>
              <a:rPr lang="en-US" dirty="0">
                <a:latin typeface="+mj-lt"/>
              </a:rPr>
            </a:br>
            <a:r>
              <a:rPr lang="en-US" dirty="0">
                <a:solidFill>
                  <a:prstClr val="black"/>
                </a:solidFill>
                <a:latin typeface="+mj-lt"/>
              </a:rPr>
              <a:t>public Player(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int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health,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int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ammo,String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id) {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>
                <a:solidFill>
                  <a:prstClr val="black"/>
                </a:solidFill>
                <a:latin typeface="+mj-lt"/>
              </a:rPr>
              <a:t>		</a:t>
            </a:r>
            <a:r>
              <a:rPr lang="en-US" dirty="0">
                <a:solidFill>
                  <a:srgbClr val="4472C4">
                    <a:lumMod val="75000"/>
                  </a:srgbClr>
                </a:solidFill>
                <a:latin typeface="+mj-lt"/>
              </a:rPr>
              <a:t>super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();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>
                <a:solidFill>
                  <a:prstClr val="black"/>
                </a:solidFill>
                <a:latin typeface="+mj-lt"/>
              </a:rPr>
              <a:t>		</a:t>
            </a:r>
            <a:r>
              <a:rPr lang="en-US" dirty="0" err="1">
                <a:solidFill>
                  <a:srgbClr val="4472C4">
                    <a:lumMod val="75000"/>
                  </a:srgbClr>
                </a:solidFill>
                <a:latin typeface="+mj-lt"/>
              </a:rPr>
              <a:t>this.health</a:t>
            </a:r>
            <a:r>
              <a:rPr lang="en-US" dirty="0">
                <a:solidFill>
                  <a:srgbClr val="4472C4">
                    <a:lumMod val="75000"/>
                  </a:srgbClr>
                </a:solidFill>
                <a:latin typeface="+mj-lt"/>
              </a:rPr>
              <a:t> 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= health;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>
                <a:solidFill>
                  <a:prstClr val="black"/>
                </a:solidFill>
                <a:latin typeface="+mj-lt"/>
              </a:rPr>
              <a:t>		</a:t>
            </a:r>
            <a:r>
              <a:rPr lang="en-US" dirty="0" err="1">
                <a:solidFill>
                  <a:srgbClr val="4472C4">
                    <a:lumMod val="75000"/>
                  </a:srgbClr>
                </a:solidFill>
                <a:latin typeface="+mj-lt"/>
              </a:rPr>
              <a:t>this.ammo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= ammo;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>
                <a:solidFill>
                  <a:prstClr val="black"/>
                </a:solidFill>
                <a:latin typeface="+mj-lt"/>
              </a:rPr>
              <a:t>		</a:t>
            </a:r>
            <a:r>
              <a:rPr lang="en-US" dirty="0" err="1">
                <a:solidFill>
                  <a:srgbClr val="4472C4">
                    <a:lumMod val="75000"/>
                  </a:srgbClr>
                </a:solidFill>
                <a:latin typeface="+mj-lt"/>
              </a:rPr>
              <a:t>this.id</a:t>
            </a:r>
            <a:r>
              <a:rPr lang="en-US" dirty="0">
                <a:solidFill>
                  <a:srgbClr val="4472C4">
                    <a:lumMod val="75000"/>
                  </a:srgbClr>
                </a:solidFill>
                <a:latin typeface="+mj-lt"/>
              </a:rPr>
              <a:t> = id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;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>
                <a:solidFill>
                  <a:prstClr val="black"/>
                </a:solidFill>
                <a:latin typeface="+mj-lt"/>
              </a:rPr>
              <a:t>	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</a:rPr>
              <a:t>Continue…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05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9" y="2360614"/>
            <a:ext cx="10515600" cy="421760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>
                <a:solidFill>
                  <a:prstClr val="black"/>
                </a:solidFill>
                <a:latin typeface="+mj-lt"/>
              </a:rPr>
              <a:t>	public void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reduceHealth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int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amount) {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>
                <a:solidFill>
                  <a:prstClr val="black"/>
                </a:solidFill>
                <a:latin typeface="+mj-lt"/>
              </a:rPr>
              <a:t>		</a:t>
            </a:r>
            <a:r>
              <a:rPr lang="en-US" dirty="0" err="1">
                <a:solidFill>
                  <a:srgbClr val="4472C4">
                    <a:lumMod val="75000"/>
                  </a:srgbClr>
                </a:solidFill>
                <a:latin typeface="+mj-lt"/>
              </a:rPr>
              <a:t>this.health</a:t>
            </a:r>
            <a:r>
              <a:rPr lang="en-US" dirty="0">
                <a:solidFill>
                  <a:srgbClr val="4472C4">
                    <a:lumMod val="75000"/>
                  </a:srgbClr>
                </a:solidFill>
                <a:latin typeface="+mj-lt"/>
              </a:rPr>
              <a:t> 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this.health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 - amount;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>
                <a:solidFill>
                  <a:prstClr val="black"/>
                </a:solidFill>
                <a:latin typeface="+mj-lt"/>
              </a:rPr>
              <a:t>		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notifyObservers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(new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HealthChangeEvent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(this));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>
                <a:solidFill>
                  <a:prstClr val="black"/>
                </a:solidFill>
                <a:latin typeface="+mj-lt"/>
              </a:rPr>
              <a:t>	}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>
                <a:solidFill>
                  <a:prstClr val="black"/>
                </a:solidFill>
                <a:latin typeface="+mj-lt"/>
              </a:rPr>
              <a:t>	public void </a:t>
            </a:r>
            <a:r>
              <a:rPr lang="en-US" dirty="0" err="1">
                <a:solidFill>
                  <a:prstClr val="black"/>
                </a:solidFill>
                <a:latin typeface="+mj-lt"/>
              </a:rPr>
              <a:t>notifyObservers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(Event e) {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>
                <a:solidFill>
                  <a:prstClr val="black"/>
                </a:solidFill>
                <a:latin typeface="+mj-lt"/>
              </a:rPr>
              <a:t>		</a:t>
            </a:r>
            <a:r>
              <a:rPr lang="en-US" i="1" dirty="0">
                <a:solidFill>
                  <a:srgbClr val="4472C4">
                    <a:lumMod val="75000"/>
                  </a:srgbClr>
                </a:solidFill>
                <a:latin typeface="+mj-lt"/>
              </a:rPr>
              <a:t> </a:t>
            </a:r>
            <a:r>
              <a:rPr lang="en-US" b="1" i="1" dirty="0">
                <a:solidFill>
                  <a:srgbClr val="4472C4">
                    <a:lumMod val="75000"/>
                  </a:srgbClr>
                </a:solidFill>
                <a:latin typeface="+mj-lt"/>
              </a:rPr>
              <a:t>for </a:t>
            </a:r>
            <a:r>
              <a:rPr lang="en-US" b="1" i="1" dirty="0">
                <a:solidFill>
                  <a:prstClr val="black"/>
                </a:solidFill>
                <a:latin typeface="+mj-lt"/>
              </a:rPr>
              <a:t>(Observer </a:t>
            </a:r>
            <a:r>
              <a:rPr lang="en-US" b="1" i="1" dirty="0" err="1">
                <a:solidFill>
                  <a:prstClr val="black"/>
                </a:solidFill>
                <a:latin typeface="+mj-lt"/>
              </a:rPr>
              <a:t>ob</a:t>
            </a:r>
            <a:r>
              <a:rPr lang="en-US" b="1" i="1" dirty="0">
                <a:solidFill>
                  <a:prstClr val="black"/>
                </a:solidFill>
                <a:latin typeface="+mj-lt"/>
              </a:rPr>
              <a:t> : observers) {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b="1" i="1" dirty="0">
                <a:solidFill>
                  <a:prstClr val="black"/>
                </a:solidFill>
                <a:latin typeface="+mj-lt"/>
              </a:rPr>
              <a:t>             			</a:t>
            </a:r>
            <a:r>
              <a:rPr lang="en-US" b="1" i="1" dirty="0" err="1">
                <a:solidFill>
                  <a:prstClr val="black"/>
                </a:solidFill>
                <a:latin typeface="+mj-lt"/>
              </a:rPr>
              <a:t>ob.update</a:t>
            </a:r>
            <a:r>
              <a:rPr lang="en-US" b="1" i="1" dirty="0">
                <a:solidFill>
                  <a:prstClr val="black"/>
                </a:solidFill>
                <a:latin typeface="+mj-lt"/>
              </a:rPr>
              <a:t>(e);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>
                <a:solidFill>
                  <a:prstClr val="black"/>
                </a:solidFill>
                <a:latin typeface="+mj-lt"/>
              </a:rPr>
              <a:t>     	 }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>
                <a:solidFill>
                  <a:prstClr val="black"/>
                </a:solidFill>
                <a:latin typeface="+mj-lt"/>
              </a:rPr>
              <a:t>}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dirty="0">
                <a:solidFill>
                  <a:prstClr val="black"/>
                </a:solidFill>
                <a:latin typeface="+mj-lt"/>
              </a:rPr>
              <a:t>}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</a:rPr>
              <a:t>Continue…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4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679" y="1797197"/>
            <a:ext cx="10515600" cy="985054"/>
          </a:xfrm>
        </p:spPr>
        <p:txBody>
          <a:bodyPr>
            <a:noAutofit/>
          </a:bodyPr>
          <a:lstStyle/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sz="1600" dirty="0">
                <a:solidFill>
                  <a:srgbClr val="7030A0"/>
                </a:solidFill>
                <a:latin typeface="+mj-lt"/>
              </a:rPr>
              <a:t>public interface </a:t>
            </a:r>
            <a:r>
              <a:rPr lang="en-US" sz="1600" dirty="0">
                <a:solidFill>
                  <a:prstClr val="black"/>
                </a:solidFill>
                <a:latin typeface="+mj-lt"/>
              </a:rPr>
              <a:t>Observer{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	  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public void </a:t>
            </a:r>
            <a:r>
              <a:rPr lang="en-US" sz="1600" dirty="0">
                <a:solidFill>
                  <a:prstClr val="black"/>
                </a:solidFill>
                <a:latin typeface="+mj-lt"/>
              </a:rPr>
              <a:t>update(Event e);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60614" y="1485233"/>
            <a:ext cx="4733925" cy="385330"/>
          </a:xfrm>
        </p:spPr>
        <p:txBody>
          <a:bodyPr/>
          <a:lstStyle/>
          <a:p>
            <a:pPr lvl="0"/>
            <a:r>
              <a:rPr lang="en-US" sz="1600" b="1" u="sng" dirty="0">
                <a:solidFill>
                  <a:prstClr val="black"/>
                </a:solidFill>
                <a:latin typeface="+mj-lt"/>
              </a:rPr>
              <a:t>Observer.java</a:t>
            </a:r>
          </a:p>
          <a:p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21679" y="3114552"/>
            <a:ext cx="11379169" cy="298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500" dirty="0">
                <a:solidFill>
                  <a:srgbClr val="7030A0"/>
                </a:solidFill>
                <a:latin typeface="+mj-lt"/>
              </a:rPr>
              <a:t>public class </a:t>
            </a:r>
            <a:r>
              <a:rPr lang="en-US" sz="1500" dirty="0" err="1">
                <a:solidFill>
                  <a:prstClr val="black"/>
                </a:solidFill>
                <a:latin typeface="+mj-lt"/>
              </a:rPr>
              <a:t>HealthBar</a:t>
            </a:r>
            <a:r>
              <a:rPr lang="en-US" sz="1500" dirty="0">
                <a:solidFill>
                  <a:prstClr val="black"/>
                </a:solidFill>
                <a:latin typeface="+mj-lt"/>
              </a:rPr>
              <a:t> implements Observer{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sz="1500" dirty="0">
              <a:solidFill>
                <a:prstClr val="black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500" dirty="0">
                <a:solidFill>
                  <a:prstClr val="black"/>
                </a:solidFill>
                <a:latin typeface="+mj-lt"/>
              </a:rPr>
              <a:t>	</a:t>
            </a:r>
            <a:r>
              <a:rPr lang="en-US" sz="1500" dirty="0" err="1">
                <a:solidFill>
                  <a:prstClr val="black"/>
                </a:solidFill>
                <a:latin typeface="+mj-lt"/>
              </a:rPr>
              <a:t>GUIElement</a:t>
            </a:r>
            <a:r>
              <a:rPr lang="en-US" sz="1500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1500" dirty="0" err="1">
                <a:solidFill>
                  <a:prstClr val="black"/>
                </a:solidFill>
                <a:latin typeface="+mj-lt"/>
              </a:rPr>
              <a:t>theBar</a:t>
            </a:r>
            <a:r>
              <a:rPr lang="en-US" sz="1500" dirty="0">
                <a:solidFill>
                  <a:prstClr val="black"/>
                </a:solidFill>
                <a:latin typeface="+mj-lt"/>
              </a:rPr>
              <a:t>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sz="1500" dirty="0">
              <a:solidFill>
                <a:prstClr val="black"/>
              </a:solidFill>
              <a:latin typeface="+mj-lt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500" dirty="0">
                <a:solidFill>
                  <a:prstClr val="black"/>
                </a:solidFill>
                <a:latin typeface="+mj-lt"/>
              </a:rPr>
              <a:t>	</a:t>
            </a:r>
            <a:r>
              <a:rPr lang="en-US" sz="1500" dirty="0">
                <a:solidFill>
                  <a:srgbClr val="7030A0"/>
                </a:solidFill>
                <a:latin typeface="+mj-lt"/>
              </a:rPr>
              <a:t>public void </a:t>
            </a:r>
            <a:r>
              <a:rPr lang="en-US" sz="1500" dirty="0">
                <a:solidFill>
                  <a:prstClr val="black"/>
                </a:solidFill>
                <a:latin typeface="+mj-lt"/>
              </a:rPr>
              <a:t>update(Event e) {	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500" dirty="0">
                <a:solidFill>
                  <a:prstClr val="black"/>
                </a:solidFill>
                <a:latin typeface="+mj-lt"/>
              </a:rPr>
              <a:t>		//health is now </a:t>
            </a:r>
            <a:r>
              <a:rPr lang="en-US" sz="1500" dirty="0" err="1">
                <a:solidFill>
                  <a:prstClr val="black"/>
                </a:solidFill>
                <a:latin typeface="+mj-lt"/>
              </a:rPr>
              <a:t>e.getSubject</a:t>
            </a:r>
            <a:r>
              <a:rPr lang="en-US" sz="1500" dirty="0">
                <a:solidFill>
                  <a:prstClr val="black"/>
                </a:solidFill>
                <a:latin typeface="+mj-lt"/>
              </a:rPr>
              <a:t>().</a:t>
            </a:r>
            <a:r>
              <a:rPr lang="en-US" sz="1500" dirty="0" err="1">
                <a:solidFill>
                  <a:prstClr val="black"/>
                </a:solidFill>
                <a:latin typeface="+mj-lt"/>
              </a:rPr>
              <a:t>getHealth</a:t>
            </a:r>
            <a:r>
              <a:rPr lang="en-US" sz="1500" dirty="0">
                <a:solidFill>
                  <a:prstClr val="black"/>
                </a:solidFill>
                <a:latin typeface="+mj-lt"/>
              </a:rPr>
              <a:t>();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500" dirty="0">
                <a:solidFill>
                  <a:prstClr val="black"/>
                </a:solidFill>
                <a:latin typeface="+mj-lt"/>
              </a:rPr>
              <a:t>		</a:t>
            </a:r>
            <a:r>
              <a:rPr lang="en-US" sz="1500" dirty="0" err="1">
                <a:solidFill>
                  <a:prstClr val="black"/>
                </a:solidFill>
                <a:latin typeface="+mj-lt"/>
              </a:rPr>
              <a:t>theBar.showHealth</a:t>
            </a:r>
            <a:r>
              <a:rPr lang="en-US" sz="1500" dirty="0">
                <a:solidFill>
                  <a:prstClr val="black"/>
                </a:solidFill>
                <a:latin typeface="+mj-lt"/>
              </a:rPr>
              <a:t>(</a:t>
            </a:r>
            <a:r>
              <a:rPr lang="en-US" sz="1500" dirty="0" err="1">
                <a:solidFill>
                  <a:prstClr val="black"/>
                </a:solidFill>
                <a:latin typeface="+mj-lt"/>
              </a:rPr>
              <a:t>e.getSubject</a:t>
            </a:r>
            <a:r>
              <a:rPr lang="en-US" sz="1500" dirty="0">
                <a:solidFill>
                  <a:prstClr val="black"/>
                </a:solidFill>
                <a:latin typeface="+mj-lt"/>
              </a:rPr>
              <a:t>().</a:t>
            </a:r>
            <a:r>
              <a:rPr lang="en-US" sz="1500" dirty="0" err="1">
                <a:solidFill>
                  <a:prstClr val="black"/>
                </a:solidFill>
                <a:latin typeface="+mj-lt"/>
              </a:rPr>
              <a:t>getHealth</a:t>
            </a:r>
            <a:r>
              <a:rPr lang="en-US" sz="1500" dirty="0">
                <a:solidFill>
                  <a:prstClr val="black"/>
                </a:solidFill>
                <a:latin typeface="+mj-lt"/>
              </a:rPr>
              <a:t>());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500" dirty="0">
                <a:solidFill>
                  <a:prstClr val="black"/>
                </a:solidFill>
                <a:latin typeface="+mj-lt"/>
              </a:rPr>
              <a:t>	}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500" dirty="0">
                <a:solidFill>
                  <a:prstClr val="black"/>
                </a:solidFill>
                <a:latin typeface="+mj-lt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21679" y="2828821"/>
            <a:ext cx="3286046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600" b="1" u="sng" dirty="0" err="1">
                <a:solidFill>
                  <a:prstClr val="black"/>
                </a:solidFill>
                <a:latin typeface="+mj-lt"/>
              </a:rPr>
              <a:t>HealthBar.java</a:t>
            </a:r>
            <a:endParaRPr lang="en-US" sz="1600" b="1" u="sng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319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the observer pattern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980761" cy="3140619"/>
          </a:xfrm>
        </p:spPr>
        <p:txBody>
          <a:bodyPr>
            <a:normAutofit/>
          </a:bodyPr>
          <a:lstStyle/>
          <a:p>
            <a:pPr marL="0" lvl="0" indent="0">
              <a:buClr>
                <a:prstClr val="white">
                  <a:lumMod val="50000"/>
                </a:prstClr>
              </a:buClr>
              <a:buNone/>
            </a:pPr>
            <a:r>
              <a:rPr lang="en-US" sz="2000" dirty="0">
                <a:solidFill>
                  <a:srgbClr val="505046"/>
                </a:solidFill>
              </a:rPr>
              <a:t>When you need many other objects to receive an update when another object changes</a:t>
            </a:r>
          </a:p>
          <a:p>
            <a:pPr marL="0" lvl="0" indent="0">
              <a:buClr>
                <a:prstClr val="white">
                  <a:lumMod val="50000"/>
                </a:prstClr>
              </a:buClr>
              <a:buNone/>
            </a:pPr>
            <a:r>
              <a:rPr lang="en-US" sz="2000" dirty="0">
                <a:solidFill>
                  <a:srgbClr val="505046"/>
                </a:solidFill>
              </a:rPr>
              <a:t>	Examples in Games:</a:t>
            </a:r>
            <a:br>
              <a:rPr lang="en-US" sz="1800" dirty="0">
                <a:solidFill>
                  <a:srgbClr val="505046"/>
                </a:solidFill>
              </a:rPr>
            </a:b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1"/>
          </p:nvPr>
        </p:nvSpPr>
        <p:spPr>
          <a:xfrm>
            <a:off x="1255843" y="5638949"/>
            <a:ext cx="4109680" cy="1060533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Clr>
                <a:prstClr val="white">
                  <a:lumMod val="50000"/>
                </a:prstClr>
              </a:buClr>
              <a:buNone/>
            </a:pPr>
            <a:r>
              <a:rPr lang="en-US" sz="2000" dirty="0">
                <a:solidFill>
                  <a:srgbClr val="505046"/>
                </a:solidFill>
              </a:rPr>
              <a:t>Notifying a quest module that certain events have happened that lead towards quest completion</a:t>
            </a:r>
            <a:br>
              <a:rPr lang="en-US" sz="1800" dirty="0">
                <a:solidFill>
                  <a:srgbClr val="505046"/>
                </a:solidFill>
              </a:rPr>
            </a:b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>
          <a:xfrm>
            <a:off x="8081963" y="4932363"/>
            <a:ext cx="4110037" cy="106045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Clr>
                <a:prstClr val="white">
                  <a:lumMod val="50000"/>
                </a:prstClr>
              </a:buClr>
              <a:buNone/>
            </a:pPr>
            <a:r>
              <a:rPr lang="en-US" sz="2000" dirty="0">
                <a:solidFill>
                  <a:srgbClr val="505046"/>
                </a:solidFill>
              </a:rPr>
              <a:t>Notifying UI elements that game state has changed and thus health bar or other needs to be updated immediately</a:t>
            </a:r>
            <a:br>
              <a:rPr lang="en-US" sz="1800" dirty="0">
                <a:solidFill>
                  <a:srgbClr val="505046"/>
                </a:solidFill>
              </a:rPr>
            </a:br>
            <a:endParaRPr lang="en-US" dirty="0"/>
          </a:p>
        </p:txBody>
      </p:sp>
      <p:pic>
        <p:nvPicPr>
          <p:cNvPr id="1026" name="Picture 2" descr="http://resource.supercheats.com/library/farmville-2/p04b-q3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842" y="2754627"/>
            <a:ext cx="4109681" cy="278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.nintendolife.com/screenshots/49694/lar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40" y="2339150"/>
            <a:ext cx="4495355" cy="252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4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613" y="1934279"/>
            <a:ext cx="11176461" cy="4531507"/>
          </a:xfrm>
        </p:spPr>
        <p:txBody>
          <a:bodyPr>
            <a:noAutofit/>
          </a:bodyPr>
          <a:lstStyle/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sz="1500" dirty="0">
                <a:solidFill>
                  <a:srgbClr val="7030A0"/>
                </a:solidFill>
                <a:latin typeface="+mj-lt"/>
              </a:rPr>
              <a:t>public class </a:t>
            </a:r>
            <a:r>
              <a:rPr lang="en-US" sz="1500" dirty="0" err="1">
                <a:solidFill>
                  <a:prstClr val="black"/>
                </a:solidFill>
                <a:latin typeface="+mj-lt"/>
              </a:rPr>
              <a:t>ObserverPatternMain</a:t>
            </a:r>
            <a:r>
              <a:rPr lang="en-US" sz="1500" dirty="0">
                <a:solidFill>
                  <a:prstClr val="black"/>
                </a:solidFill>
                <a:latin typeface="+mj-lt"/>
              </a:rPr>
              <a:t> {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sz="1500" dirty="0">
                <a:solidFill>
                  <a:srgbClr val="7030A0"/>
                </a:solidFill>
                <a:latin typeface="+mj-lt"/>
              </a:rPr>
              <a:t>	public static void </a:t>
            </a:r>
            <a:r>
              <a:rPr lang="en-US" sz="1500" dirty="0">
                <a:solidFill>
                  <a:prstClr val="black"/>
                </a:solidFill>
                <a:latin typeface="+mj-lt"/>
              </a:rPr>
              <a:t>main(String[] </a:t>
            </a:r>
            <a:r>
              <a:rPr lang="en-US" sz="1500" dirty="0" err="1">
                <a:solidFill>
                  <a:prstClr val="black"/>
                </a:solidFill>
                <a:latin typeface="+mj-lt"/>
              </a:rPr>
              <a:t>args</a:t>
            </a:r>
            <a:r>
              <a:rPr lang="en-US" sz="1500" dirty="0">
                <a:solidFill>
                  <a:prstClr val="black"/>
                </a:solidFill>
                <a:latin typeface="+mj-lt"/>
              </a:rPr>
              <a:t>) {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sz="1500" dirty="0">
                <a:solidFill>
                  <a:prstClr val="black"/>
                </a:solidFill>
                <a:latin typeface="+mj-lt"/>
              </a:rPr>
              <a:t>       		 Player p = new Player();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endParaRPr lang="en-US" sz="1500" dirty="0">
              <a:solidFill>
                <a:prstClr val="black"/>
              </a:solidFill>
              <a:latin typeface="+mj-lt"/>
            </a:endParaRP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sz="1500" dirty="0">
                <a:solidFill>
                  <a:prstClr val="black"/>
                </a:solidFill>
                <a:latin typeface="+mj-lt"/>
              </a:rPr>
              <a:t>		</a:t>
            </a:r>
            <a:r>
              <a:rPr lang="en-US" sz="1500" dirty="0" err="1">
                <a:solidFill>
                  <a:prstClr val="black"/>
                </a:solidFill>
                <a:latin typeface="+mj-lt"/>
              </a:rPr>
              <a:t>HealthBar</a:t>
            </a:r>
            <a:r>
              <a:rPr lang="en-US" sz="1500" dirty="0">
                <a:solidFill>
                  <a:prstClr val="black"/>
                </a:solidFill>
                <a:latin typeface="+mj-lt"/>
              </a:rPr>
              <a:t> b = new </a:t>
            </a:r>
            <a:r>
              <a:rPr lang="en-US" sz="1500" dirty="0" err="1">
                <a:solidFill>
                  <a:prstClr val="black"/>
                </a:solidFill>
                <a:latin typeface="+mj-lt"/>
              </a:rPr>
              <a:t>HealthBar</a:t>
            </a:r>
            <a:r>
              <a:rPr lang="en-US" sz="1500" dirty="0">
                <a:solidFill>
                  <a:prstClr val="black"/>
                </a:solidFill>
                <a:latin typeface="+mj-lt"/>
              </a:rPr>
              <a:t>();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endParaRPr lang="en-US" sz="1500" dirty="0">
              <a:solidFill>
                <a:prstClr val="black"/>
              </a:solidFill>
              <a:latin typeface="+mj-lt"/>
            </a:endParaRP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sz="1500" dirty="0">
                <a:solidFill>
                  <a:prstClr val="black"/>
                </a:solidFill>
                <a:latin typeface="+mj-lt"/>
              </a:rPr>
              <a:t>		</a:t>
            </a:r>
            <a:r>
              <a:rPr lang="en-US" sz="1500" dirty="0" err="1">
                <a:solidFill>
                  <a:prstClr val="black"/>
                </a:solidFill>
                <a:latin typeface="+mj-lt"/>
              </a:rPr>
              <a:t>p.registerObserver</a:t>
            </a:r>
            <a:r>
              <a:rPr lang="en-US" sz="1500">
                <a:solidFill>
                  <a:prstClr val="black"/>
                </a:solidFill>
                <a:latin typeface="+mj-lt"/>
              </a:rPr>
              <a:t>(b);</a:t>
            </a:r>
            <a:endParaRPr lang="en-US" sz="1500" dirty="0">
              <a:solidFill>
                <a:prstClr val="black"/>
              </a:solidFill>
              <a:latin typeface="+mj-lt"/>
            </a:endParaRP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sz="1500" dirty="0">
                <a:solidFill>
                  <a:prstClr val="black"/>
                </a:solidFill>
                <a:latin typeface="+mj-lt"/>
              </a:rPr>
              <a:t>        </a:t>
            </a:r>
          </a:p>
          <a:p>
            <a:pPr marL="0" lvl="0" indent="0">
              <a:lnSpc>
                <a:spcPct val="90000"/>
              </a:lnSpc>
              <a:buClrTx/>
              <a:buNone/>
            </a:pPr>
            <a:r>
              <a:rPr lang="en-US" sz="1500" dirty="0">
                <a:solidFill>
                  <a:prstClr val="black"/>
                </a:solidFill>
                <a:latin typeface="+mj-lt"/>
              </a:rPr>
              <a:t>    }</a:t>
            </a:r>
          </a:p>
          <a:p>
            <a:endParaRPr lang="en-US" sz="1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60613" y="1421517"/>
            <a:ext cx="4733925" cy="512762"/>
          </a:xfrm>
        </p:spPr>
        <p:txBody>
          <a:bodyPr/>
          <a:lstStyle/>
          <a:p>
            <a:pPr lvl="0"/>
            <a:r>
              <a:rPr lang="en-US" sz="1600" b="1" u="sng" dirty="0">
                <a:solidFill>
                  <a:prstClr val="black"/>
                </a:solidFill>
                <a:latin typeface="+mj-lt"/>
              </a:rPr>
              <a:t>ObserverPatternMain.java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18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Observer Pattern Pros &amp; 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679" y="1661467"/>
            <a:ext cx="11298286" cy="4870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Pros:</a:t>
            </a:r>
          </a:p>
          <a:p>
            <a:r>
              <a:rPr lang="en-US" sz="1800" dirty="0"/>
              <a:t>Supports the principle to strive for loosely coupled designs between objects that interact.</a:t>
            </a:r>
          </a:p>
          <a:p>
            <a:r>
              <a:rPr lang="en-US" sz="1800" dirty="0"/>
              <a:t>Allows you to send data to many other objects in a very efficient manner.</a:t>
            </a:r>
          </a:p>
          <a:p>
            <a:r>
              <a:rPr lang="en-US" sz="1800" dirty="0"/>
              <a:t>No modification is needed to be done to the subject to add new observers.</a:t>
            </a:r>
          </a:p>
          <a:p>
            <a:r>
              <a:rPr lang="en-US" sz="1800" dirty="0"/>
              <a:t>You can add and remove observers at anytime.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Cons:</a:t>
            </a:r>
          </a:p>
          <a:p>
            <a:r>
              <a:rPr lang="en-US" sz="1800" dirty="0"/>
              <a:t>If not used carefully the observer pattern can add unnecessary complexity</a:t>
            </a:r>
          </a:p>
          <a:p>
            <a:r>
              <a:rPr lang="en-US" sz="1800" dirty="0"/>
              <a:t>The order of Observer notifications is undependable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4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Observer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80" y="1677898"/>
            <a:ext cx="8386998" cy="47176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952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Events vs. Polling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5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Events vs. Polling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u="sng" dirty="0"/>
              <a:t>Polling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A software design pattern (using “design pattern” a bit loosely here) in which a process repeatedly checks another entity for a status change.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Examples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- Keep pinging a server to make sure a connection stays alive</a:t>
            </a:r>
          </a:p>
          <a:p>
            <a:pPr marL="0" indent="0">
              <a:buNone/>
            </a:pPr>
            <a:r>
              <a:rPr lang="en-US" dirty="0"/>
              <a:t>	- Every 10 </a:t>
            </a:r>
            <a:r>
              <a:rPr lang="en-US" dirty="0" err="1"/>
              <a:t>ms</a:t>
            </a:r>
            <a:r>
              <a:rPr lang="en-US" dirty="0"/>
              <a:t>, check the printer for readiness</a:t>
            </a:r>
          </a:p>
          <a:p>
            <a:pPr marL="0" indent="0">
              <a:buNone/>
            </a:pPr>
            <a:r>
              <a:rPr lang="en-US" dirty="0"/>
              <a:t>	- In a game, check every frame whether the player incapacitated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*Often used in low-level programming (more so than high level)</a:t>
            </a:r>
          </a:p>
        </p:txBody>
      </p:sp>
    </p:spTree>
    <p:extLst>
      <p:ext uri="{BB962C8B-B14F-4D97-AF65-F5344CB8AC3E}">
        <p14:creationId xmlns:p14="http://schemas.microsoft.com/office/powerpoint/2010/main" val="181176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Polling Example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10401" y="1447800"/>
            <a:ext cx="3028949" cy="51054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86674" y="1690689"/>
            <a:ext cx="1676400" cy="685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Button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1" y="1447800"/>
            <a:ext cx="3028949" cy="51054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Main Application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696200" y="2819400"/>
            <a:ext cx="1676400" cy="685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Button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696200" y="3962400"/>
            <a:ext cx="1676400" cy="685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Button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696200" y="5105400"/>
            <a:ext cx="1676400" cy="685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Button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1" y="4305301"/>
            <a:ext cx="600074" cy="600074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4857750" y="1981200"/>
            <a:ext cx="2152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857750" y="2209800"/>
            <a:ext cx="2152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05401" y="1690689"/>
            <a:ext cx="1752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Were you clicked?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05401" y="2209800"/>
            <a:ext cx="1752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Nah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876801" y="3338511"/>
            <a:ext cx="2152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876801" y="3567111"/>
            <a:ext cx="2152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24452" y="3048000"/>
            <a:ext cx="1752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Were you clicked?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24452" y="3567111"/>
            <a:ext cx="1752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Nah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876801" y="4843046"/>
            <a:ext cx="2152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876801" y="5071646"/>
            <a:ext cx="2152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24452" y="4552535"/>
            <a:ext cx="1752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Were you clicked?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24452" y="5071646"/>
            <a:ext cx="1752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Yep!!!!!</a:t>
            </a:r>
          </a:p>
        </p:txBody>
      </p:sp>
    </p:spTree>
    <p:extLst>
      <p:ext uri="{BB962C8B-B14F-4D97-AF65-F5344CB8AC3E}">
        <p14:creationId xmlns:p14="http://schemas.microsoft.com/office/powerpoint/2010/main" val="223278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Events vs. Polling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u="sng" dirty="0"/>
              <a:t>Events</a:t>
            </a:r>
            <a:r>
              <a:rPr lang="mr-IN" dirty="0"/>
              <a:t>–</a:t>
            </a:r>
            <a:r>
              <a:rPr lang="en-US" dirty="0"/>
              <a:t> A software design pattern in which a process waits patiently for an event of interest to occur and only reacts when necessary.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Examples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- Server, tell me when you are ready to connect</a:t>
            </a:r>
          </a:p>
          <a:p>
            <a:pPr marL="0" indent="0">
              <a:buNone/>
            </a:pPr>
            <a:r>
              <a:rPr lang="en-US" dirty="0"/>
              <a:t>	- Printer, let me know when you are ready to print</a:t>
            </a:r>
          </a:p>
          <a:p>
            <a:pPr marL="0" indent="0">
              <a:buNone/>
            </a:pPr>
            <a:r>
              <a:rPr lang="en-US" dirty="0"/>
              <a:t>	- Game over screen waits to be notified that player is dead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*Important: is NOT implemented using polling.</a:t>
            </a:r>
          </a:p>
        </p:txBody>
      </p:sp>
    </p:spTree>
    <p:extLst>
      <p:ext uri="{BB962C8B-B14F-4D97-AF65-F5344CB8AC3E}">
        <p14:creationId xmlns:p14="http://schemas.microsoft.com/office/powerpoint/2010/main" val="175066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76201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Events Example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10401" y="1447800"/>
            <a:ext cx="3028949" cy="51054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86674" y="1690689"/>
            <a:ext cx="1676400" cy="685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Button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1" y="1447800"/>
            <a:ext cx="3028949" cy="51054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Main Application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696200" y="2971800"/>
            <a:ext cx="1676400" cy="685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Button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1" y="3314701"/>
            <a:ext cx="600074" cy="600074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4857750" y="1981200"/>
            <a:ext cx="2152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857750" y="2209800"/>
            <a:ext cx="2152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05401" y="1447801"/>
            <a:ext cx="1752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Let me know when you get clicked, k?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05401" y="2209800"/>
            <a:ext cx="1752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Sure thing friend!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876801" y="3398904"/>
            <a:ext cx="2152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24452" y="3074639"/>
            <a:ext cx="1752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 was clicked </a:t>
            </a:r>
            <a:r>
              <a:rPr lang="en-US" sz="1600" dirty="0" err="1"/>
              <a:t>yo</a:t>
            </a:r>
            <a:r>
              <a:rPr lang="en-US" sz="1600" dirty="0"/>
              <a:t>!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696200" y="4238625"/>
            <a:ext cx="1676400" cy="685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Button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1" y="4581526"/>
            <a:ext cx="600074" cy="60007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390901" y="3048001"/>
            <a:ext cx="1498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Cool, I’ll do something neat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857750" y="4642929"/>
            <a:ext cx="2152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05401" y="4318664"/>
            <a:ext cx="1752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 was clicked </a:t>
            </a:r>
            <a:r>
              <a:rPr lang="en-US" sz="1600" dirty="0" err="1"/>
              <a:t>yo</a:t>
            </a:r>
            <a:r>
              <a:rPr lang="en-US" sz="1600" dirty="0"/>
              <a:t>!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71850" y="4292026"/>
            <a:ext cx="1498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Cool, I’ll do something neat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876801" y="5833646"/>
            <a:ext cx="2152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876801" y="6062246"/>
            <a:ext cx="2152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24452" y="5066973"/>
            <a:ext cx="1752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Hey, so I don’t care about your </a:t>
            </a:r>
            <a:r>
              <a:rPr lang="en-US" sz="1600"/>
              <a:t>clicks anymore, k?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5124452" y="6062246"/>
            <a:ext cx="1752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 </a:t>
            </a:r>
            <a:r>
              <a:rPr lang="en-US" sz="1600" dirty="0" err="1"/>
              <a:t>prob</a:t>
            </a:r>
            <a:r>
              <a:rPr lang="en-US" sz="1600" dirty="0"/>
              <a:t> friend!</a:t>
            </a:r>
          </a:p>
        </p:txBody>
      </p:sp>
    </p:spTree>
    <p:extLst>
      <p:ext uri="{BB962C8B-B14F-4D97-AF65-F5344CB8AC3E}">
        <p14:creationId xmlns:p14="http://schemas.microsoft.com/office/powerpoint/2010/main" val="76046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1506</TotalTime>
  <Words>1622</Words>
  <Application>Microsoft Macintosh PowerPoint</Application>
  <PresentationFormat>Widescreen</PresentationFormat>
  <Paragraphs>344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Segoe UI Semibold</vt:lpstr>
      <vt:lpstr>Arial</vt:lpstr>
      <vt:lpstr>Calibri</vt:lpstr>
      <vt:lpstr>Calibri Light</vt:lpstr>
      <vt:lpstr>Mangal</vt:lpstr>
      <vt:lpstr>Office Theme</vt:lpstr>
      <vt:lpstr>PowerPoint Presentation</vt:lpstr>
      <vt:lpstr>Observer Design Pattern</vt:lpstr>
      <vt:lpstr>When to use the observer pattern </vt:lpstr>
      <vt:lpstr>Structure Of Observer</vt:lpstr>
      <vt:lpstr>Events vs. Polling</vt:lpstr>
      <vt:lpstr>Events vs. Polling</vt:lpstr>
      <vt:lpstr>Polling Example</vt:lpstr>
      <vt:lpstr>Events vs. Polling</vt:lpstr>
      <vt:lpstr>Events Example</vt:lpstr>
      <vt:lpstr>Observer Design Pattern</vt:lpstr>
      <vt:lpstr>Observer Design Pattern</vt:lpstr>
      <vt:lpstr>Observer Design Pattern - Example</vt:lpstr>
      <vt:lpstr>Observer Design Pattern - Example</vt:lpstr>
      <vt:lpstr>Observer Design Pattern - Example</vt:lpstr>
      <vt:lpstr>Observer Design Pattern - Example</vt:lpstr>
      <vt:lpstr>Observer Design Pattern - Example</vt:lpstr>
      <vt:lpstr>Observer Design Pattern - Example</vt:lpstr>
      <vt:lpstr>Observer Design Pattern</vt:lpstr>
      <vt:lpstr>Observer Design Pattern – UML Diagram</vt:lpstr>
      <vt:lpstr>Observer Design Pattern – UML Diagram</vt:lpstr>
      <vt:lpstr>Observer Design Pattern – UML Diagram</vt:lpstr>
      <vt:lpstr>Observer Design Pattern – UML Diagram</vt:lpstr>
      <vt:lpstr>Observer Design Pattern – UML Diagram</vt:lpstr>
      <vt:lpstr>Sequence Diagram</vt:lpstr>
      <vt:lpstr>Demo</vt:lpstr>
      <vt:lpstr>Simple Example</vt:lpstr>
      <vt:lpstr>Simple Example</vt:lpstr>
      <vt:lpstr>Simple Example</vt:lpstr>
      <vt:lpstr>Simple Example</vt:lpstr>
      <vt:lpstr>Simple Example</vt:lpstr>
      <vt:lpstr>Observer Pattern Pros &amp; Cons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Interactive Videos with PowerPoint and Office Mix</dc:title>
  <dc:creator>JKV</dc:creator>
  <cp:lastModifiedBy>Microsoft Office User</cp:lastModifiedBy>
  <cp:revision>141</cp:revision>
  <dcterms:created xsi:type="dcterms:W3CDTF">2015-07-09T17:10:40Z</dcterms:created>
  <dcterms:modified xsi:type="dcterms:W3CDTF">2020-10-22T15:53:27Z</dcterms:modified>
</cp:coreProperties>
</file>