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3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8"/>
    <p:restoredTop sz="94364"/>
  </p:normalViewPr>
  <p:slideViewPr>
    <p:cSldViewPr>
      <p:cViewPr varScale="1">
        <p:scale>
          <a:sx n="136" d="100"/>
          <a:sy n="136" d="100"/>
        </p:scale>
        <p:origin x="224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rd.gg/nJrpV8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CS4730: Computer Game Design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Daily Announcements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September 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Discord still seems to be working well.</a:t>
            </a:r>
          </a:p>
          <a:p>
            <a:r>
              <a:rPr lang="en-US" sz="2200" dirty="0"/>
              <a:t>Need to turn in homework? Come to OH on Discord!!</a:t>
            </a:r>
          </a:p>
          <a:p>
            <a:pPr lvl="1"/>
            <a:r>
              <a:rPr lang="en-US" sz="1800" dirty="0"/>
              <a:t>Just get it over with!!</a:t>
            </a:r>
          </a:p>
          <a:p>
            <a:r>
              <a:rPr lang="en-US" sz="2200" dirty="0"/>
              <a:t>Groups: have been established. First Group HW: Design Document</a:t>
            </a:r>
          </a:p>
          <a:p>
            <a:pPr lvl="1"/>
            <a:r>
              <a:rPr lang="en-US" sz="1800" dirty="0"/>
              <a:t>Due tonight!!. Start thinking about your game’s mechanics and brainstorming simple level design set pieces</a:t>
            </a:r>
          </a:p>
          <a:p>
            <a:r>
              <a:rPr lang="en-US" sz="2200" dirty="0"/>
              <a:t>We are officially in “part 2” of the class. Game Development!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Game architecture, game loop, etc. Maybe start Sprites if we have time.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75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Discord still seems to be working well.</a:t>
            </a:r>
          </a:p>
          <a:p>
            <a:r>
              <a:rPr lang="en-US" sz="2200" dirty="0"/>
              <a:t>Design Document grades/feedback returned!!</a:t>
            </a:r>
          </a:p>
          <a:p>
            <a:pPr lvl="1"/>
            <a:r>
              <a:rPr lang="en-US" sz="1800" dirty="0"/>
              <a:t>Please take the feedback seriously, even if your group passed the assignment.</a:t>
            </a:r>
          </a:p>
          <a:p>
            <a:pPr lvl="1"/>
            <a:r>
              <a:rPr lang="en-US" sz="1800" dirty="0"/>
              <a:t>There were many cases that were borderline and we decided to be nice but give as much feedback as we could.</a:t>
            </a:r>
          </a:p>
          <a:p>
            <a:r>
              <a:rPr lang="en-US" sz="2200" dirty="0"/>
              <a:t>Individual Homework 2 is due one week from Thursday</a:t>
            </a:r>
          </a:p>
          <a:p>
            <a:pPr lvl="1"/>
            <a:r>
              <a:rPr lang="en-US" sz="1800" dirty="0"/>
              <a:t>And there will be one individual homework per week for next month. Be ready!!</a:t>
            </a:r>
          </a:p>
          <a:p>
            <a:r>
              <a:rPr lang="en-US" sz="2200" dirty="0"/>
              <a:t>We are officially in “part 2” of the class. Game Development!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Sprites, Affine Transforms, etc.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4911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Discord still seems to be working well.</a:t>
            </a:r>
          </a:p>
          <a:p>
            <a:r>
              <a:rPr lang="en-US" sz="2200" dirty="0"/>
              <a:t>Design Document grades/feedback returned!!</a:t>
            </a:r>
          </a:p>
          <a:p>
            <a:pPr lvl="1"/>
            <a:r>
              <a:rPr lang="en-US" sz="1800" dirty="0"/>
              <a:t>Please take the feedback seriously, even if your group passed the assignment.</a:t>
            </a:r>
          </a:p>
          <a:p>
            <a:pPr lvl="1"/>
            <a:r>
              <a:rPr lang="en-US" sz="1800" dirty="0"/>
              <a:t>There were many cases that were borderline and we decided to be nice but give as much feedback as we could.</a:t>
            </a:r>
          </a:p>
          <a:p>
            <a:r>
              <a:rPr lang="en-US" sz="2200" dirty="0"/>
              <a:t>Individual Homework 2 is due one week from Thursday</a:t>
            </a:r>
          </a:p>
          <a:p>
            <a:pPr lvl="1"/>
            <a:r>
              <a:rPr lang="en-US" sz="1800" dirty="0"/>
              <a:t>And there will be one individual homework per week for next month. Be ready!!</a:t>
            </a:r>
          </a:p>
          <a:p>
            <a:r>
              <a:rPr lang="en-US" sz="2200" dirty="0"/>
              <a:t>We are officially in “part 2” of the class. Game Development!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Sprites, Affine Transforms, etc.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6349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October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Design Document grades/feedback returned!!</a:t>
            </a:r>
          </a:p>
          <a:p>
            <a:pPr lvl="1"/>
            <a:r>
              <a:rPr lang="en-US" sz="1800" dirty="0"/>
              <a:t>Please take the feedback seriously, even if your group passed the assignment.</a:t>
            </a:r>
          </a:p>
          <a:p>
            <a:pPr lvl="1"/>
            <a:r>
              <a:rPr lang="en-US" sz="1800" dirty="0"/>
              <a:t>There were many cases that were borderline and we decided to be nice but give as much feedback as we could.</a:t>
            </a:r>
          </a:p>
          <a:p>
            <a:r>
              <a:rPr lang="en-US" sz="2200" dirty="0"/>
              <a:t>Individual Homework 2 is due one week from today</a:t>
            </a:r>
          </a:p>
          <a:p>
            <a:pPr lvl="1"/>
            <a:r>
              <a:rPr lang="en-US" sz="1800" dirty="0"/>
              <a:t>And there will be one individual homework per week for next month. Be ready!!</a:t>
            </a:r>
          </a:p>
          <a:p>
            <a:r>
              <a:rPr lang="en-US" sz="2200" dirty="0"/>
              <a:t>Alpha is due after </a:t>
            </a:r>
            <a:r>
              <a:rPr lang="en-US" sz="2200" dirty="0" err="1"/>
              <a:t>hws</a:t>
            </a:r>
            <a:r>
              <a:rPr lang="en-US" sz="2200" dirty="0"/>
              <a:t> 2,3,4, and 5, but…</a:t>
            </a:r>
          </a:p>
          <a:p>
            <a:pPr lvl="1"/>
            <a:r>
              <a:rPr lang="en-US" sz="1800" dirty="0"/>
              <a:t>Before alpha is due, EVERY group needs to meet with a TA in OH to discuss the specific requirement for your alpha build.</a:t>
            </a:r>
          </a:p>
          <a:p>
            <a:r>
              <a:rPr lang="en-US" sz="2200" dirty="0"/>
              <a:t>We are officially in “part 2” of the class. Game Development!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Display Hierarchy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275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October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Individual Homework 2 is due Thursday evening</a:t>
            </a:r>
          </a:p>
          <a:p>
            <a:pPr lvl="1"/>
            <a:r>
              <a:rPr lang="en-US" sz="1800" dirty="0"/>
              <a:t>Feedback given by end of weekend. Hard deadline is end of October.</a:t>
            </a:r>
          </a:p>
          <a:p>
            <a:pPr lvl="1"/>
            <a:r>
              <a:rPr lang="en-US" sz="1800" dirty="0"/>
              <a:t>And there will be one individual homework per week for next month. Be ready!!</a:t>
            </a:r>
          </a:p>
          <a:p>
            <a:r>
              <a:rPr lang="en-US" sz="2200" dirty="0"/>
              <a:t>Alpha is due after </a:t>
            </a:r>
            <a:r>
              <a:rPr lang="en-US" sz="2200" dirty="0" err="1"/>
              <a:t>hws</a:t>
            </a:r>
            <a:r>
              <a:rPr lang="en-US" sz="2200" dirty="0"/>
              <a:t> 2,3,4, and 5, but…</a:t>
            </a:r>
          </a:p>
          <a:p>
            <a:pPr lvl="1"/>
            <a:r>
              <a:rPr lang="en-US" sz="1800" dirty="0"/>
              <a:t>Before alpha is due, EVERY group needs to meet with a TA in OH to discuss the specific requirement for your alpha build.</a:t>
            </a:r>
          </a:p>
          <a:p>
            <a:r>
              <a:rPr lang="en-US" sz="2200" dirty="0"/>
              <a:t>We are officially in “part 2” of the class. Game Development!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Character design and controls. Using engine so far to make simple controllers for player characters.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885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October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Individual Homework 2 is has been submitted</a:t>
            </a:r>
          </a:p>
          <a:p>
            <a:pPr lvl="1"/>
            <a:r>
              <a:rPr lang="en-US" sz="1800" dirty="0"/>
              <a:t>Feedback uploaded to posted feedback on Collab</a:t>
            </a:r>
          </a:p>
          <a:p>
            <a:r>
              <a:rPr lang="en-US" sz="2200" dirty="0"/>
              <a:t>If you submitted work in OH, it should be on the posted feedback now as well</a:t>
            </a:r>
          </a:p>
          <a:p>
            <a:r>
              <a:rPr lang="en-US" sz="2200" dirty="0"/>
              <a:t>HW 3 first due date is this Thursday. Good luck.</a:t>
            </a:r>
          </a:p>
          <a:p>
            <a:r>
              <a:rPr lang="en-US" sz="2200" dirty="0"/>
              <a:t>Alpha is due after </a:t>
            </a:r>
            <a:r>
              <a:rPr lang="en-US" sz="2200" dirty="0" err="1"/>
              <a:t>hws</a:t>
            </a:r>
            <a:r>
              <a:rPr lang="en-US" sz="2200" dirty="0"/>
              <a:t> 3,4, and 5, but…</a:t>
            </a:r>
          </a:p>
          <a:p>
            <a:pPr lvl="1"/>
            <a:r>
              <a:rPr lang="en-US" sz="1800" dirty="0"/>
              <a:t>Before alpha is due, EVERY group needs to meet with a TA in OH to discuss the specific requirement for your alpha build.</a:t>
            </a:r>
          </a:p>
          <a:p>
            <a:r>
              <a:rPr lang="en-US" sz="2200" dirty="0"/>
              <a:t>We are officially in “part 2” of the class. Game Development!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Enemy/</a:t>
            </a:r>
            <a:r>
              <a:rPr lang="en-US" sz="2200"/>
              <a:t>NPC design.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07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October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Oops, HW 1 grades were for hw2. Fixed that this morning</a:t>
            </a:r>
          </a:p>
          <a:p>
            <a:r>
              <a:rPr lang="en-US" sz="2200" dirty="0"/>
              <a:t>HW 3 first due date is this Thursday. Good luck.</a:t>
            </a:r>
          </a:p>
          <a:p>
            <a:pPr lvl="1"/>
            <a:r>
              <a:rPr lang="en-US" sz="1800" dirty="0"/>
              <a:t>How has Unity been going? The sense I’m getting is that it is pretty straightforward and most folks are doing fine.</a:t>
            </a:r>
          </a:p>
          <a:p>
            <a:pPr lvl="1"/>
            <a:r>
              <a:rPr lang="en-US" sz="1800" dirty="0" err="1"/>
              <a:t>Homeworks</a:t>
            </a:r>
            <a:r>
              <a:rPr lang="en-US" sz="1800" dirty="0"/>
              <a:t> only ask you (for required portion) to play w/ basics which is good.</a:t>
            </a:r>
          </a:p>
          <a:p>
            <a:r>
              <a:rPr lang="en-US" sz="2200" dirty="0"/>
              <a:t>Alpha is due after </a:t>
            </a:r>
            <a:r>
              <a:rPr lang="en-US" sz="2200" dirty="0" err="1"/>
              <a:t>hws</a:t>
            </a:r>
            <a:r>
              <a:rPr lang="en-US" sz="2200" dirty="0"/>
              <a:t> 3,4, and 5, but…</a:t>
            </a:r>
          </a:p>
          <a:p>
            <a:pPr lvl="1"/>
            <a:r>
              <a:rPr lang="en-US" sz="1800" dirty="0"/>
              <a:t>Before alpha is due, EVERY group needs to meet with a TA in OH to discuss the specific requirement for your alpha build.</a:t>
            </a:r>
          </a:p>
          <a:p>
            <a:r>
              <a:rPr lang="en-US" sz="2200" dirty="0"/>
              <a:t>We are officially in “part 2” of the class. Game Development!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Enemy/NPC design finishing. Collision Detection </a:t>
            </a:r>
            <a:r>
              <a:rPr lang="en-US" sz="2200"/>
              <a:t>comes next.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334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October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HW 3 feedback is a little bit delayed. Should be done by tonight.</a:t>
            </a:r>
          </a:p>
          <a:p>
            <a:r>
              <a:rPr lang="en-US" sz="2200" dirty="0"/>
              <a:t>HW 4 first round is due Thursday evening</a:t>
            </a:r>
            <a:endParaRPr lang="en-US" sz="1800" dirty="0"/>
          </a:p>
          <a:p>
            <a:r>
              <a:rPr lang="en-US" sz="2200" dirty="0"/>
              <a:t>Alpha is due after </a:t>
            </a:r>
            <a:r>
              <a:rPr lang="en-US" sz="2200" dirty="0" err="1"/>
              <a:t>hws</a:t>
            </a:r>
            <a:r>
              <a:rPr lang="en-US" sz="2200" dirty="0"/>
              <a:t> 3,4, and 5, but…</a:t>
            </a:r>
          </a:p>
          <a:p>
            <a:pPr lvl="1"/>
            <a:r>
              <a:rPr lang="en-US" sz="1800" dirty="0"/>
              <a:t>Before alpha is due, EVERY group needs to meet with a TA in OH to discuss the specific requirement for your alpha build.</a:t>
            </a:r>
          </a:p>
          <a:p>
            <a:r>
              <a:rPr lang="en-US" sz="2200" dirty="0"/>
              <a:t>Next Tuesday we will have a guest lecture!</a:t>
            </a:r>
          </a:p>
          <a:p>
            <a:pPr lvl="1"/>
            <a:r>
              <a:rPr lang="en-US" sz="1800" dirty="0"/>
              <a:t>Susannah Jones. Former </a:t>
            </a:r>
            <a:r>
              <a:rPr lang="en-US" sz="1800" dirty="0" err="1"/>
              <a:t>Uva</a:t>
            </a:r>
            <a:r>
              <a:rPr lang="en-US" sz="1800" dirty="0"/>
              <a:t> student and 4730 student / TA</a:t>
            </a:r>
          </a:p>
          <a:p>
            <a:pPr lvl="1"/>
            <a:r>
              <a:rPr lang="en-US" sz="1800" dirty="0"/>
              <a:t>Works at Vicarious Visions and worked on the Tony Hawk Remaster that just released.</a:t>
            </a:r>
          </a:p>
          <a:p>
            <a:pPr lvl="1"/>
            <a:r>
              <a:rPr lang="en-US" sz="1800" dirty="0"/>
              <a:t>I will be collecting questions for Susannah before-hand. </a:t>
            </a:r>
          </a:p>
          <a:p>
            <a:r>
              <a:rPr lang="en-US" sz="2200" dirty="0"/>
              <a:t>We are officially in “part 2” of the class. Game Development!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More collision detection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5123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October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Next round of </a:t>
            </a:r>
            <a:r>
              <a:rPr lang="en-US" sz="2200" dirty="0" err="1"/>
              <a:t>hw</a:t>
            </a:r>
            <a:r>
              <a:rPr lang="en-US" sz="2200" dirty="0"/>
              <a:t> feedback is up on posted feedback</a:t>
            </a:r>
          </a:p>
          <a:p>
            <a:r>
              <a:rPr lang="en-US" sz="2200" dirty="0"/>
              <a:t>HW 4 first round is due Thursday evening (tonight)</a:t>
            </a:r>
            <a:endParaRPr lang="en-US" sz="1800" dirty="0"/>
          </a:p>
          <a:p>
            <a:r>
              <a:rPr lang="en-US" sz="2200" dirty="0"/>
              <a:t>Alpha is due after </a:t>
            </a:r>
            <a:r>
              <a:rPr lang="en-US" sz="2200" dirty="0" err="1"/>
              <a:t>hws</a:t>
            </a:r>
            <a:r>
              <a:rPr lang="en-US" sz="2200" dirty="0"/>
              <a:t> 4, and 5, but…</a:t>
            </a:r>
          </a:p>
          <a:p>
            <a:pPr lvl="1"/>
            <a:r>
              <a:rPr lang="en-US" sz="1800" dirty="0"/>
              <a:t>Before alpha is due, EVERY group needs to meet with a TA in OH to discuss the specific requirement for your alpha build.</a:t>
            </a:r>
          </a:p>
          <a:p>
            <a:r>
              <a:rPr lang="en-US" sz="2200" dirty="0"/>
              <a:t>Next Tuesday we will have a guest lecture!</a:t>
            </a:r>
          </a:p>
          <a:p>
            <a:pPr lvl="1"/>
            <a:r>
              <a:rPr lang="en-US" sz="1800" dirty="0"/>
              <a:t>Susannah Jones. Former </a:t>
            </a:r>
            <a:r>
              <a:rPr lang="en-US" sz="1800" dirty="0" err="1"/>
              <a:t>Uva</a:t>
            </a:r>
            <a:r>
              <a:rPr lang="en-US" sz="1800" dirty="0"/>
              <a:t> student and 4730 student / TA</a:t>
            </a:r>
          </a:p>
          <a:p>
            <a:pPr lvl="1"/>
            <a:r>
              <a:rPr lang="en-US" sz="1800" dirty="0"/>
              <a:t>Works at Vicarious Visions and worked on the Tony Hawk Remaster that just released.</a:t>
            </a:r>
          </a:p>
          <a:p>
            <a:pPr lvl="1"/>
            <a:r>
              <a:rPr lang="en-US" sz="1800" dirty="0"/>
              <a:t>I will be collecting questions for Susannah before-hand. </a:t>
            </a:r>
          </a:p>
          <a:p>
            <a:r>
              <a:rPr lang="en-US" sz="2200" dirty="0"/>
              <a:t>Code similarity: Please cite ALL collaborations in your projects.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More collision detection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953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October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Next round of </a:t>
            </a:r>
            <a:r>
              <a:rPr lang="en-US" sz="2200" dirty="0" err="1"/>
              <a:t>hw</a:t>
            </a:r>
            <a:r>
              <a:rPr lang="en-US" sz="2200" dirty="0"/>
              <a:t> feedback is up on posted feedback</a:t>
            </a:r>
          </a:p>
          <a:p>
            <a:r>
              <a:rPr lang="en-US" sz="2200" dirty="0"/>
              <a:t>HW 5 required is due Thursday night. Will turn around REQUIRED portion only by Friday</a:t>
            </a:r>
            <a:endParaRPr lang="en-US" sz="1400" dirty="0"/>
          </a:p>
          <a:p>
            <a:r>
              <a:rPr lang="en-US" sz="2200" dirty="0"/>
              <a:t>The hard deadline for required </a:t>
            </a:r>
            <a:r>
              <a:rPr lang="en-US" sz="2200" dirty="0" err="1"/>
              <a:t>hw</a:t>
            </a:r>
            <a:r>
              <a:rPr lang="en-US" sz="2200" dirty="0"/>
              <a:t> is…Sunday @ 11:59</a:t>
            </a:r>
            <a:endParaRPr lang="en-US" sz="1800" dirty="0"/>
          </a:p>
          <a:p>
            <a:r>
              <a:rPr lang="en-US" sz="2200" dirty="0"/>
              <a:t>Hope you enjoyed the guest lecture on Tuesday</a:t>
            </a:r>
            <a:r>
              <a:rPr lang="en-US" sz="1800" dirty="0"/>
              <a:t>. </a:t>
            </a:r>
          </a:p>
          <a:p>
            <a:r>
              <a:rPr lang="en-US" sz="2200" dirty="0"/>
              <a:t>Code similarity: Please cite ALL collaborations in your projects.</a:t>
            </a:r>
          </a:p>
          <a:p>
            <a:r>
              <a:rPr lang="en-US" sz="2200" dirty="0"/>
              <a:t>No class on Election day….go vote if you </a:t>
            </a:r>
            <a:r>
              <a:rPr lang="en-US" sz="2200"/>
              <a:t>haven’t already!</a:t>
            </a:r>
            <a:endParaRPr lang="en-US" sz="2200" dirty="0"/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back to game design. Level Design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45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August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TA/</a:t>
            </a:r>
            <a:r>
              <a:rPr lang="en-US" sz="2600" dirty="0" err="1"/>
              <a:t>Floryan</a:t>
            </a:r>
            <a:r>
              <a:rPr lang="en-US" sz="2600" dirty="0"/>
              <a:t> Office Hours are on the course website and also the course calendar. Check “course logistics” page</a:t>
            </a:r>
          </a:p>
          <a:p>
            <a:pPr lvl="1"/>
            <a:r>
              <a:rPr lang="en-US" sz="1800" dirty="0"/>
              <a:t>They start next week</a:t>
            </a:r>
          </a:p>
          <a:p>
            <a:pPr lvl="1"/>
            <a:r>
              <a:rPr lang="en-US" sz="1800" dirty="0" err="1"/>
              <a:t>Floryan’s</a:t>
            </a:r>
            <a:r>
              <a:rPr lang="en-US" sz="1800" dirty="0"/>
              <a:t> time is for Game Designers only, so no 2150 interference!</a:t>
            </a:r>
          </a:p>
          <a:p>
            <a:r>
              <a:rPr lang="en-US" sz="2200" dirty="0"/>
              <a:t>TAs have setup a Discord server for us. </a:t>
            </a:r>
          </a:p>
          <a:p>
            <a:pPr lvl="1"/>
            <a:r>
              <a:rPr lang="en-US" sz="1800" dirty="0"/>
              <a:t>Invite link is: </a:t>
            </a:r>
            <a:r>
              <a:rPr lang="en-US" sz="1800" dirty="0">
                <a:hlinkClick r:id="rId2"/>
              </a:rPr>
              <a:t>https://discord.gg/nJrpV8</a:t>
            </a:r>
            <a:endParaRPr lang="en-US" sz="1800" dirty="0"/>
          </a:p>
          <a:p>
            <a:pPr lvl="1"/>
            <a:r>
              <a:rPr lang="en-US" sz="1800" dirty="0"/>
              <a:t>We are going to try discord for all class interaction, so I’m removing Piazza.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 classroom will be configured VERY soon. Today. If not before class, I’ll email out the details.</a:t>
            </a:r>
          </a:p>
          <a:p>
            <a:pPr lvl="1"/>
            <a:r>
              <a:rPr lang="en-US" sz="1800" dirty="0"/>
              <a:t>Homework 1 is meant to be a fun programming warm-up. You are also meant to be CREATIVE (gasp!!)</a:t>
            </a:r>
          </a:p>
          <a:p>
            <a:r>
              <a:rPr lang="en-US" sz="2200" dirty="0"/>
              <a:t>Groups: I’ll be sending around a form or spreadsheet for groups.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8064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November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Hard deadline for required </a:t>
            </a:r>
            <a:r>
              <a:rPr lang="en-US" sz="2200" dirty="0" err="1"/>
              <a:t>hw</a:t>
            </a:r>
            <a:r>
              <a:rPr lang="en-US" sz="2200" dirty="0"/>
              <a:t> is passed. Grades should be done by Friday night (that is the goal anyway)</a:t>
            </a:r>
          </a:p>
          <a:p>
            <a:endParaRPr lang="en-US" sz="2200" dirty="0"/>
          </a:p>
          <a:p>
            <a:r>
              <a:rPr lang="en-US" sz="2200" dirty="0"/>
              <a:t>Alpha deadline has been extended to Sunday @ 11:59pm. Good luck!</a:t>
            </a:r>
            <a:endParaRPr lang="en-US" sz="1000" dirty="0"/>
          </a:p>
          <a:p>
            <a:endParaRPr lang="en-US" sz="2200" dirty="0"/>
          </a:p>
          <a:p>
            <a:r>
              <a:rPr lang="en-US" sz="2200" dirty="0"/>
              <a:t>Remember that optional points for individual </a:t>
            </a:r>
            <a:r>
              <a:rPr lang="en-US" sz="2200" dirty="0" err="1"/>
              <a:t>homeworks</a:t>
            </a:r>
            <a:r>
              <a:rPr lang="en-US" sz="2200" dirty="0"/>
              <a:t> still </a:t>
            </a:r>
            <a:r>
              <a:rPr lang="en-US" sz="2200" dirty="0" err="1"/>
              <a:t>submittable</a:t>
            </a:r>
            <a:r>
              <a:rPr lang="en-US" sz="2200" dirty="0"/>
              <a:t> in OH through end of class (Nov. 24). You need to make progress on those if you are behind.</a:t>
            </a:r>
            <a:endParaRPr lang="en-US" sz="1800" dirty="0"/>
          </a:p>
          <a:p>
            <a:endParaRPr lang="en-US" sz="2200" dirty="0"/>
          </a:p>
          <a:p>
            <a:r>
              <a:rPr lang="en-US" sz="2600" dirty="0"/>
              <a:t>Remember: Get and read “reality is broken”, readings.</a:t>
            </a:r>
          </a:p>
          <a:p>
            <a:endParaRPr lang="en-US" sz="2200" dirty="0"/>
          </a:p>
          <a:p>
            <a:r>
              <a:rPr lang="en-US" sz="2200" dirty="0"/>
              <a:t>Today: Level Design and a bunch of examples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243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TA/</a:t>
            </a:r>
            <a:r>
              <a:rPr lang="en-US" sz="2600" dirty="0" err="1"/>
              <a:t>Floryan</a:t>
            </a:r>
            <a:r>
              <a:rPr lang="en-US" sz="2600" dirty="0"/>
              <a:t> Office Hours are on the course website and also the course calendar. Check “course logistics” page</a:t>
            </a:r>
          </a:p>
          <a:p>
            <a:pPr lvl="1"/>
            <a:r>
              <a:rPr lang="en-US" sz="1800" dirty="0"/>
              <a:t>Mine are Tuesday, 12:15-1:45. Today, I have to leave early at 1.</a:t>
            </a:r>
          </a:p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 classroom configured for HW 1 and 2. Any issues with it so far?</a:t>
            </a:r>
          </a:p>
          <a:p>
            <a:pPr lvl="1"/>
            <a:r>
              <a:rPr lang="en-US" sz="1800" dirty="0"/>
              <a:t>Homework 1 is meant to be a fun programming warm-up. You are also meant to be CREATIVE (gasp!!)</a:t>
            </a:r>
          </a:p>
          <a:p>
            <a:pPr lvl="1"/>
            <a:r>
              <a:rPr lang="en-US" sz="1800" dirty="0"/>
              <a:t>Due date is next Thursday at 11:59pm.</a:t>
            </a:r>
          </a:p>
          <a:p>
            <a:r>
              <a:rPr lang="en-US" sz="2200" dirty="0"/>
              <a:t>Groups: Need to establish these by end of this week.</a:t>
            </a:r>
          </a:p>
          <a:p>
            <a:pPr lvl="1"/>
            <a:r>
              <a:rPr lang="en-US" sz="1800" dirty="0"/>
              <a:t>I sent around a spreadsheet. Please fill it out.</a:t>
            </a:r>
          </a:p>
          <a:p>
            <a:pPr lvl="1"/>
            <a:r>
              <a:rPr lang="en-US" sz="1800" dirty="0"/>
              <a:t>Everyone’s name needs to be on the spreadsheet one way or another.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521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September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 classroom configured for HW 1 and 2. Any issues with it so far?</a:t>
            </a:r>
          </a:p>
          <a:p>
            <a:pPr lvl="1"/>
            <a:r>
              <a:rPr lang="en-US" sz="1800" dirty="0"/>
              <a:t>Homework 1 is meant to be a fun programming warm-up. You are also meant to be CREATIVE (gasp!!)</a:t>
            </a:r>
          </a:p>
          <a:p>
            <a:pPr lvl="1"/>
            <a:r>
              <a:rPr lang="en-US" sz="1800" dirty="0"/>
              <a:t>Due date is next Thursday at 11:59pm. This means you are guaranteed grading / feedback after that deadline. Remember, can resubmit in OH or at hard deadline in October. </a:t>
            </a:r>
          </a:p>
          <a:p>
            <a:r>
              <a:rPr lang="en-US" sz="2200" dirty="0"/>
              <a:t>Groups: Need to establish these by end of this week.</a:t>
            </a:r>
          </a:p>
          <a:p>
            <a:pPr lvl="1"/>
            <a:r>
              <a:rPr lang="en-US" sz="1800" dirty="0"/>
              <a:t>I sent around a spreadsheet. Please fill it out.</a:t>
            </a:r>
          </a:p>
          <a:p>
            <a:pPr lvl="1"/>
            <a:r>
              <a:rPr lang="en-US" sz="1800" dirty="0"/>
              <a:t>Everyone’s name needs to be on the spreadsheet one way or another.</a:t>
            </a:r>
          </a:p>
          <a:p>
            <a:pPr lvl="1"/>
            <a:r>
              <a:rPr lang="en-US" sz="1800" dirty="0"/>
              <a:t>We will be finalizing groups over the weekend.</a:t>
            </a:r>
          </a:p>
          <a:p>
            <a:r>
              <a:rPr lang="en-US" sz="2200" dirty="0"/>
              <a:t>Next homework: Group Project Design Document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889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/>
              <a:t>It is due this Thursday at midnight for feedback.</a:t>
            </a:r>
          </a:p>
          <a:p>
            <a:pPr lvl="1"/>
            <a:r>
              <a:rPr lang="en-US" sz="1800" dirty="0"/>
              <a:t>You have one more submission attempt (last chance) if you don’t pass it.</a:t>
            </a:r>
          </a:p>
          <a:p>
            <a:r>
              <a:rPr lang="en-US" sz="2200" dirty="0"/>
              <a:t>Groups: have been established. </a:t>
            </a:r>
          </a:p>
          <a:p>
            <a:pPr lvl="1"/>
            <a:r>
              <a:rPr lang="en-US" sz="1800" dirty="0"/>
              <a:t>They are on the course website (</a:t>
            </a:r>
            <a:r>
              <a:rPr lang="en-US" sz="1800" dirty="0" err="1"/>
              <a:t>homeworks</a:t>
            </a:r>
            <a:r>
              <a:rPr lang="en-US" sz="1800" dirty="0"/>
              <a:t> page)</a:t>
            </a:r>
          </a:p>
          <a:p>
            <a:pPr lvl="1"/>
            <a:r>
              <a:rPr lang="en-US" sz="1800" dirty="0"/>
              <a:t>Let me (or any TA) know within 48 hours if there are any problems</a:t>
            </a:r>
          </a:p>
          <a:p>
            <a:pPr lvl="1"/>
            <a:r>
              <a:rPr lang="en-US" sz="1800" dirty="0"/>
              <a:t>We will setup the group assignments on </a:t>
            </a:r>
            <a:r>
              <a:rPr lang="en-US" sz="1800" dirty="0" err="1"/>
              <a:t>Github</a:t>
            </a:r>
            <a:r>
              <a:rPr lang="en-US" sz="1800" dirty="0"/>
              <a:t> classroom once finalized</a:t>
            </a:r>
          </a:p>
          <a:p>
            <a:r>
              <a:rPr lang="en-US" sz="2200" dirty="0"/>
              <a:t>First Group HW: Design Document</a:t>
            </a:r>
          </a:p>
          <a:p>
            <a:pPr lvl="1"/>
            <a:r>
              <a:rPr lang="en-US" sz="1800" dirty="0"/>
              <a:t>Due two weeks from Thursday. Start thinking about your game’s mechanics and brainstorming simple level design set pieces (today’s lecture will help)</a:t>
            </a:r>
          </a:p>
          <a:p>
            <a:r>
              <a:rPr lang="en-US" sz="2200" dirty="0"/>
              <a:t>Remember: Get and read “reality is broken”, readings on slides page.</a:t>
            </a:r>
          </a:p>
          <a:p>
            <a:r>
              <a:rPr lang="en-US" sz="2200" dirty="0"/>
              <a:t>Today: Let’s play Super Metroid!!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436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pPr lvl="1"/>
            <a:r>
              <a:rPr lang="en-US" sz="1800" dirty="0"/>
              <a:t>Please check discord for announcements and such.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/>
              <a:t>It is due tonight. You can keep pushing afterwards.</a:t>
            </a:r>
          </a:p>
          <a:p>
            <a:pPr lvl="1"/>
            <a:r>
              <a:rPr lang="en-US" sz="1800" dirty="0"/>
              <a:t>Feedback will be returned to you by end of weekend.</a:t>
            </a:r>
          </a:p>
          <a:p>
            <a:r>
              <a:rPr lang="en-US" sz="2200" dirty="0"/>
              <a:t>Groups: have been established. </a:t>
            </a:r>
          </a:p>
          <a:p>
            <a:pPr lvl="1"/>
            <a:r>
              <a:rPr lang="en-US" sz="1800" dirty="0"/>
              <a:t>They are on the course website (</a:t>
            </a:r>
            <a:r>
              <a:rPr lang="en-US" sz="1800" dirty="0" err="1"/>
              <a:t>homeworks</a:t>
            </a:r>
            <a:r>
              <a:rPr lang="en-US" sz="1800" dirty="0"/>
              <a:t> page)</a:t>
            </a:r>
          </a:p>
          <a:p>
            <a:r>
              <a:rPr lang="en-US" sz="2200" dirty="0"/>
              <a:t>First Group HW: Design Document</a:t>
            </a:r>
          </a:p>
          <a:p>
            <a:pPr lvl="1"/>
            <a:r>
              <a:rPr lang="en-US" sz="1800" dirty="0"/>
              <a:t>Due two weeks from today. Start thinking about your game’s mechanics and brainstorming simple level design set pieces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</a:t>
            </a:r>
            <a:r>
              <a:rPr lang="en-US" sz="2200" i="1" dirty="0"/>
              <a:t>The Wrath of </a:t>
            </a:r>
            <a:r>
              <a:rPr lang="en-US" sz="2200" i="1" dirty="0" err="1"/>
              <a:t>Kann</a:t>
            </a:r>
            <a:r>
              <a:rPr lang="en-US" sz="2200" i="1" dirty="0"/>
              <a:t>: Celeste Edition</a:t>
            </a:r>
            <a:r>
              <a:rPr lang="en-US" sz="2200" dirty="0"/>
              <a:t>!!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156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pPr lvl="1"/>
            <a:r>
              <a:rPr lang="en-US" sz="1800" dirty="0"/>
              <a:t>Please check discord for announcements and such.</a:t>
            </a:r>
          </a:p>
          <a:p>
            <a:r>
              <a:rPr lang="en-US" sz="2200" dirty="0"/>
              <a:t>Homework 1: Feedback was returned to you</a:t>
            </a:r>
          </a:p>
          <a:p>
            <a:pPr lvl="1"/>
            <a:r>
              <a:rPr lang="en-US" sz="1800" dirty="0"/>
              <a:t>In the future, we will give better feedback on “fails”. </a:t>
            </a:r>
          </a:p>
          <a:p>
            <a:pPr lvl="1"/>
            <a:r>
              <a:rPr lang="en-US" sz="1800" dirty="0"/>
              <a:t>If you don’t understand why your required portion didn’t pass, come to OH and discuss!</a:t>
            </a:r>
          </a:p>
          <a:p>
            <a:r>
              <a:rPr lang="en-US" sz="2200" dirty="0"/>
              <a:t>Groups: have been established. First Group HW: Design Document</a:t>
            </a:r>
          </a:p>
          <a:p>
            <a:pPr lvl="1"/>
            <a:r>
              <a:rPr lang="en-US" sz="1800" dirty="0"/>
              <a:t>Due one week from Thursday. Start thinking about your game’s mechanics and brainstorming simple level design set pieces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Mechanics / Dynamics / Aesthetics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02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September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pPr lvl="1"/>
            <a:r>
              <a:rPr lang="en-US" sz="1800" dirty="0"/>
              <a:t>Please check discord for announcements and such.</a:t>
            </a:r>
          </a:p>
          <a:p>
            <a:r>
              <a:rPr lang="en-US" sz="2200" dirty="0"/>
              <a:t>Homework 1: Feedback was returned to you</a:t>
            </a:r>
          </a:p>
          <a:p>
            <a:pPr lvl="1"/>
            <a:r>
              <a:rPr lang="en-US" sz="1800" dirty="0"/>
              <a:t>In the future, we will give better feedback on “fails”. </a:t>
            </a:r>
          </a:p>
          <a:p>
            <a:pPr lvl="1"/>
            <a:r>
              <a:rPr lang="en-US" sz="1800" dirty="0"/>
              <a:t>If you don’t understand why your required portion didn’t pass, come to OH and discuss!</a:t>
            </a:r>
          </a:p>
          <a:p>
            <a:r>
              <a:rPr lang="en-US" sz="2200" dirty="0"/>
              <a:t>Groups: have been established. First Group HW: Design Document</a:t>
            </a:r>
          </a:p>
          <a:p>
            <a:pPr lvl="1"/>
            <a:r>
              <a:rPr lang="en-US" sz="1800" dirty="0"/>
              <a:t>Due one week from Thursday. Start thinking about your game’s mechanics and brainstorming simple level design set pieces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Finish MDA and </a:t>
            </a:r>
            <a:r>
              <a:rPr lang="en-US" sz="2200"/>
              <a:t>Formal Elements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090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Discord still seems to be working well.</a:t>
            </a:r>
          </a:p>
          <a:p>
            <a:r>
              <a:rPr lang="en-US" sz="2200" dirty="0"/>
              <a:t>Need to turn in homework? Come to OH on Discord!!</a:t>
            </a:r>
          </a:p>
          <a:p>
            <a:pPr lvl="1"/>
            <a:r>
              <a:rPr lang="en-US" sz="1800" dirty="0"/>
              <a:t>Just get it over with!!</a:t>
            </a:r>
          </a:p>
          <a:p>
            <a:r>
              <a:rPr lang="en-US" sz="2200" dirty="0"/>
              <a:t>Homework 1: Feedback was returned to you</a:t>
            </a:r>
          </a:p>
          <a:p>
            <a:pPr lvl="1"/>
            <a:r>
              <a:rPr lang="en-US" sz="1800" dirty="0"/>
              <a:t>In the future, we will give better feedback on “fails”. </a:t>
            </a:r>
          </a:p>
          <a:p>
            <a:pPr lvl="1"/>
            <a:r>
              <a:rPr lang="en-US" sz="1800" dirty="0"/>
              <a:t>If you don’t understand why your required portion didn’t pass, come to OH!</a:t>
            </a:r>
          </a:p>
          <a:p>
            <a:r>
              <a:rPr lang="en-US" sz="2200" dirty="0"/>
              <a:t>Groups: have been established. First Group HW: Design Document</a:t>
            </a:r>
          </a:p>
          <a:p>
            <a:pPr lvl="1"/>
            <a:r>
              <a:rPr lang="en-US" sz="1800" dirty="0"/>
              <a:t>Due on Thursday. Start thinking about your game’s mechanics and brainstorming simple level design set pieces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Two more text games and then Finish Formal Elements</a:t>
            </a:r>
          </a:p>
          <a:p>
            <a:pPr lvl="1"/>
            <a:r>
              <a:rPr lang="en-US" sz="1800" dirty="0"/>
              <a:t>We are exactly on schedule so far. </a:t>
            </a:r>
          </a:p>
          <a:p>
            <a:pPr lvl="1"/>
            <a:r>
              <a:rPr lang="en-US" sz="1800" dirty="0"/>
              <a:t>Today is the last lecture for “part 1” of the course.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711334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8382</TotalTime>
  <Words>2484</Words>
  <Application>Microsoft Macintosh PowerPoint</Application>
  <PresentationFormat>On-screen Show (4:3)</PresentationFormat>
  <Paragraphs>231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ＭＳ Ｐゴシック</vt:lpstr>
      <vt:lpstr>Arial</vt:lpstr>
      <vt:lpstr>Calibri</vt:lpstr>
      <vt:lpstr>Blank Presentation</vt:lpstr>
      <vt:lpstr>CS4730: Computer Game Design</vt:lpstr>
      <vt:lpstr>Thursday, August 27</vt:lpstr>
      <vt:lpstr>Tuesday, September 1</vt:lpstr>
      <vt:lpstr>Thursday, September 3</vt:lpstr>
      <vt:lpstr>Tuesday, September 8</vt:lpstr>
      <vt:lpstr>Tuesday, September 8</vt:lpstr>
      <vt:lpstr>Tuesday, September 15</vt:lpstr>
      <vt:lpstr>Thursday, September 17</vt:lpstr>
      <vt:lpstr>Tuesday, September 22</vt:lpstr>
      <vt:lpstr>Thursday, September 24</vt:lpstr>
      <vt:lpstr>Tuesday, September 29</vt:lpstr>
      <vt:lpstr>Tuesday, September 29</vt:lpstr>
      <vt:lpstr>Thursday, October 1</vt:lpstr>
      <vt:lpstr>Tuesday, October 6</vt:lpstr>
      <vt:lpstr>Tuesday, October 13</vt:lpstr>
      <vt:lpstr>Thursday, October 15</vt:lpstr>
      <vt:lpstr>Tuesday, October 20</vt:lpstr>
      <vt:lpstr>Tuesday, October 20</vt:lpstr>
      <vt:lpstr>Thursday, October 29</vt:lpstr>
      <vt:lpstr>Thursday, November 5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1010</cp:revision>
  <cp:lastPrinted>2009-09-22T17:08:35Z</cp:lastPrinted>
  <dcterms:created xsi:type="dcterms:W3CDTF">2010-02-08T00:29:22Z</dcterms:created>
  <dcterms:modified xsi:type="dcterms:W3CDTF">2020-11-05T15:57:16Z</dcterms:modified>
</cp:coreProperties>
</file>