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3" r:id="rId2"/>
    <p:sldId id="342" r:id="rId3"/>
    <p:sldId id="370" r:id="rId4"/>
    <p:sldId id="371" r:id="rId5"/>
    <p:sldId id="372" r:id="rId6"/>
    <p:sldId id="346" r:id="rId7"/>
    <p:sldId id="347" r:id="rId8"/>
    <p:sldId id="348" r:id="rId9"/>
    <p:sldId id="351" r:id="rId10"/>
    <p:sldId id="352" r:id="rId11"/>
    <p:sldId id="353" r:id="rId12"/>
    <p:sldId id="354" r:id="rId13"/>
    <p:sldId id="356" r:id="rId14"/>
    <p:sldId id="357" r:id="rId15"/>
    <p:sldId id="358" r:id="rId16"/>
    <p:sldId id="374" r:id="rId17"/>
    <p:sldId id="359" r:id="rId18"/>
    <p:sldId id="360" r:id="rId19"/>
    <p:sldId id="377" r:id="rId20"/>
    <p:sldId id="375" r:id="rId21"/>
    <p:sldId id="378" r:id="rId22"/>
    <p:sldId id="379" r:id="rId23"/>
    <p:sldId id="380" r:id="rId24"/>
    <p:sldId id="376" r:id="rId25"/>
    <p:sldId id="361" r:id="rId26"/>
    <p:sldId id="362" r:id="rId27"/>
    <p:sldId id="363" r:id="rId28"/>
    <p:sldId id="381" r:id="rId29"/>
    <p:sldId id="382" r:id="rId30"/>
    <p:sldId id="368" r:id="rId3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/>
    <p:restoredTop sz="94660"/>
  </p:normalViewPr>
  <p:slideViewPr>
    <p:cSldViewPr>
      <p:cViewPr varScale="1">
        <p:scale>
          <a:sx n="146" d="100"/>
          <a:sy n="146" d="100"/>
        </p:scale>
        <p:origin x="18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Probability and Risk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Credit: Several slides from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value is the average of all the possibilities of a random variable</a:t>
            </a:r>
          </a:p>
          <a:p>
            <a:r>
              <a:rPr lang="en-US" dirty="0"/>
              <a:t>Each value is weighted by its probability</a:t>
            </a:r>
          </a:p>
          <a:p>
            <a:r>
              <a:rPr lang="en-US" dirty="0"/>
              <a:t>E(x) = Sum(k * P(“x=k”)) over the possible values of k</a:t>
            </a:r>
          </a:p>
          <a:p>
            <a:r>
              <a:rPr lang="en-US" dirty="0"/>
              <a:t>E(1d2) = 1 * P(“x=1”) + 2 * P(“x=2”)</a:t>
            </a:r>
          </a:p>
          <a:p>
            <a:pPr marL="0" indent="0">
              <a:buNone/>
            </a:pPr>
            <a:r>
              <a:rPr lang="en-US" dirty="0"/>
              <a:t>		= 1 * .5 + 2 * .5</a:t>
            </a:r>
          </a:p>
          <a:p>
            <a:pPr marL="0" indent="0">
              <a:buNone/>
            </a:pPr>
            <a:r>
              <a:rPr lang="en-US" dirty="0"/>
              <a:t>		= 1.5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72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Expected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E(1d4) = 2.5</a:t>
            </a:r>
          </a:p>
          <a:p>
            <a:r>
              <a:rPr lang="en-US" dirty="0"/>
              <a:t>E(2d6) = 7</a:t>
            </a:r>
          </a:p>
          <a:p>
            <a:r>
              <a:rPr lang="en-US" dirty="0"/>
              <a:t>E(1d8) = 4.5</a:t>
            </a:r>
          </a:p>
          <a:p>
            <a:r>
              <a:rPr lang="en-US" dirty="0"/>
              <a:t>E(1d10) = 5.5</a:t>
            </a:r>
          </a:p>
          <a:p>
            <a:r>
              <a:rPr lang="en-US" dirty="0"/>
              <a:t>E(1d12) = 6.5</a:t>
            </a:r>
          </a:p>
          <a:p>
            <a:r>
              <a:rPr lang="en-US" dirty="0"/>
              <a:t>E(1d20) = 10.5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" name="Picture 4" descr="d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52600"/>
            <a:ext cx="4445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9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possible values about the expected value?</a:t>
            </a:r>
          </a:p>
          <a:p>
            <a:r>
              <a:rPr lang="en-US" dirty="0" err="1"/>
              <a:t>Var</a:t>
            </a:r>
            <a:r>
              <a:rPr lang="en-US" dirty="0"/>
              <a:t>(x) = E((x – E(x))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Uniform (high variance)</a:t>
            </a:r>
          </a:p>
          <a:p>
            <a:r>
              <a:rPr lang="en-US" dirty="0"/>
              <a:t>Bimodal (low and high variance)</a:t>
            </a:r>
          </a:p>
          <a:p>
            <a:r>
              <a:rPr lang="en-US" dirty="0"/>
              <a:t>Gaussian (low and high variance)</a:t>
            </a:r>
          </a:p>
          <a:p>
            <a:r>
              <a:rPr lang="en-US" dirty="0"/>
              <a:t>Zero variance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25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</a:t>
            </a:r>
            <a:r>
              <a:rPr lang="en-US" dirty="0" err="1"/>
              <a:t>Catan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math of </a:t>
            </a:r>
            <a:r>
              <a:rPr lang="en-US" dirty="0" err="1"/>
              <a:t>Catan</a:t>
            </a:r>
            <a:r>
              <a:rPr lang="en-US" dirty="0"/>
              <a:t> to figure out how probabilities play into the game</a:t>
            </a:r>
          </a:p>
          <a:p>
            <a:r>
              <a:rPr lang="en-US" dirty="0"/>
              <a:t>Quick overview of the rules of Settlers of </a:t>
            </a:r>
            <a:r>
              <a:rPr lang="en-US" dirty="0" err="1"/>
              <a:t>Catan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www.catan.com</a:t>
            </a:r>
            <a:r>
              <a:rPr lang="en-US" dirty="0"/>
              <a:t>/service/game-rules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7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Settlers of </a:t>
            </a:r>
            <a:r>
              <a:rPr lang="en-US" dirty="0" err="1"/>
              <a:t>Catan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6" name="Picture 5" descr="game-catan-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"/>
            <a:ext cx="7620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7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</a:t>
            </a:r>
            <a:r>
              <a:rPr lang="en-US" dirty="0" err="1"/>
              <a:t>Catan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actually pretty easy to know what’s the “best” option</a:t>
            </a:r>
          </a:p>
          <a:p>
            <a:pPr lvl="1"/>
            <a:r>
              <a:rPr lang="en-US" dirty="0"/>
              <a:t>Just add up the dots!</a:t>
            </a:r>
          </a:p>
          <a:p>
            <a:r>
              <a:rPr lang="en-US" dirty="0"/>
              <a:t>Probability and randomness plays a HUGE role in </a:t>
            </a:r>
            <a:r>
              <a:rPr lang="en-US" dirty="0" err="1"/>
              <a:t>Catan</a:t>
            </a:r>
            <a:r>
              <a:rPr lang="en-US" dirty="0"/>
              <a:t> working “correctly.”</a:t>
            </a:r>
          </a:p>
          <a:p>
            <a:r>
              <a:rPr lang="en-US" dirty="0"/>
              <a:t>What about games in which probability and randomness is the entire game?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9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Random vs. No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51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Chutes and Ladders</a:t>
            </a:r>
          </a:p>
        </p:txBody>
      </p:sp>
      <p:pic>
        <p:nvPicPr>
          <p:cNvPr id="5" name="Content Placeholder 4" descr="chutesladder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4" b="2092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47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Chutes and Ladders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is ALL RANDOM.</a:t>
            </a:r>
          </a:p>
          <a:p>
            <a:r>
              <a:rPr lang="en-US" dirty="0"/>
              <a:t>But a video game that is ALL SKILL can eventually get boring!</a:t>
            </a:r>
          </a:p>
          <a:p>
            <a:pPr lvl="1"/>
            <a:r>
              <a:rPr lang="en-US" dirty="0"/>
              <a:t>You’ve learned every pattern</a:t>
            </a:r>
          </a:p>
          <a:p>
            <a:pPr lvl="1"/>
            <a:r>
              <a:rPr lang="en-US" dirty="0"/>
              <a:t>You’ve seen every level and enemy</a:t>
            </a:r>
          </a:p>
          <a:p>
            <a:pPr lvl="1"/>
            <a:r>
              <a:rPr lang="en-US" dirty="0"/>
              <a:t>Nothing varies!</a:t>
            </a:r>
          </a:p>
          <a:p>
            <a:r>
              <a:rPr lang="en-US" dirty="0"/>
              <a:t>We need to consider games that have some aspects of both!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3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BEBDA-B1EF-6D46-9392-21B8676C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802821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**VERY** quick overview of Probability</a:t>
            </a:r>
          </a:p>
          <a:p>
            <a:pPr lvl="1"/>
            <a:r>
              <a:rPr lang="en-US" dirty="0"/>
              <a:t>Random variables</a:t>
            </a:r>
          </a:p>
          <a:p>
            <a:pPr lvl="1"/>
            <a:r>
              <a:rPr lang="en-US" dirty="0"/>
              <a:t>Using distributions to your advantage, etc.</a:t>
            </a:r>
          </a:p>
          <a:p>
            <a:r>
              <a:rPr lang="en-US" dirty="0"/>
              <a:t>Degree of Randomness</a:t>
            </a:r>
          </a:p>
          <a:p>
            <a:pPr lvl="1"/>
            <a:r>
              <a:rPr lang="en-US" dirty="0"/>
              <a:t>All random versus no random. </a:t>
            </a:r>
          </a:p>
          <a:p>
            <a:r>
              <a:rPr lang="en-US" dirty="0"/>
              <a:t>Types of randomness in games</a:t>
            </a:r>
          </a:p>
          <a:p>
            <a:pPr lvl="1"/>
            <a:r>
              <a:rPr lang="en-US" dirty="0"/>
              <a:t>Input vs output randomness, examples</a:t>
            </a:r>
          </a:p>
          <a:p>
            <a:r>
              <a:rPr lang="en-US" dirty="0"/>
              <a:t>Psychology of randomness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96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73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widely cited by game designers:</a:t>
            </a:r>
          </a:p>
          <a:p>
            <a:endParaRPr lang="en-US" b="1" i="1" u="sng" dirty="0"/>
          </a:p>
          <a:p>
            <a:r>
              <a:rPr lang="en-US" b="1" i="1" u="sng" dirty="0"/>
              <a:t>Input Randomness</a:t>
            </a:r>
            <a:r>
              <a:rPr lang="en-US" dirty="0"/>
              <a:t>: Noise introduced BEFORE the player makes decisions / takes action.</a:t>
            </a:r>
          </a:p>
          <a:p>
            <a:endParaRPr lang="en-US" dirty="0"/>
          </a:p>
          <a:p>
            <a:r>
              <a:rPr lang="en-US" b="1" i="1" u="sng" dirty="0"/>
              <a:t>Output Randomness</a:t>
            </a:r>
            <a:r>
              <a:rPr lang="en-US" dirty="0"/>
              <a:t>: Noise introduced AFTER the player takes action that affects the result of that 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4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/>
              <a:t>Input Randomness</a:t>
            </a:r>
            <a:r>
              <a:rPr lang="en-US" dirty="0"/>
              <a:t>: Noise introduced BEFORE the player makes decisions / takes 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8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/>
              <a:t>Output Randomness</a:t>
            </a:r>
            <a:r>
              <a:rPr lang="en-US" dirty="0"/>
              <a:t>: Noise introduced AFTER the player takes action that affects the result of that 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81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1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gamble?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face it – gambling in Vegas is a losing proposition</a:t>
            </a:r>
          </a:p>
          <a:p>
            <a:r>
              <a:rPr lang="en-US" dirty="0"/>
              <a:t>Over time, everyone loses money</a:t>
            </a:r>
          </a:p>
          <a:p>
            <a:r>
              <a:rPr lang="en-US" dirty="0"/>
              <a:t>But in the (very) short term, it’s definitely possible to win</a:t>
            </a:r>
          </a:p>
          <a:p>
            <a:r>
              <a:rPr lang="en-US" dirty="0"/>
              <a:t>And besides – risk and uncertainty can be a lot of fun!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60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Player’s like </a:t>
            </a:r>
            <a:r>
              <a:rPr lang="en-US" dirty="0" err="1"/>
              <a:t>longshots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How many times have you gone for the “super move” to win the game?</a:t>
            </a:r>
          </a:p>
          <a:p>
            <a:pPr lvl="1"/>
            <a:r>
              <a:rPr lang="en-US" dirty="0"/>
              <a:t>Even if it’s a low probability, players will optimize for it!</a:t>
            </a:r>
          </a:p>
          <a:p>
            <a:r>
              <a:rPr lang="en-US" dirty="0"/>
              <a:t>Player’s suffer from too much Monte Carlo</a:t>
            </a:r>
          </a:p>
          <a:p>
            <a:pPr lvl="1"/>
            <a:r>
              <a:rPr lang="en-US" dirty="0"/>
              <a:t>“Oh, I’ve gotten bad results for so long… a good card/good roll has to come up soon!”</a:t>
            </a:r>
          </a:p>
          <a:p>
            <a:pPr lvl="1"/>
            <a:r>
              <a:rPr lang="en-US" dirty="0"/>
              <a:t>Probability does not care what the last roll was, but players will think the game is “unfair” otherwise!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23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think about it another way – I bet you remember those big payoff moments</a:t>
            </a:r>
          </a:p>
          <a:p>
            <a:endParaRPr lang="en-US" dirty="0"/>
          </a:p>
          <a:p>
            <a:r>
              <a:rPr lang="en-US" b="1" i="1" u="sng" dirty="0"/>
              <a:t>Randomness Tip</a:t>
            </a:r>
            <a:r>
              <a:rPr lang="en-US" dirty="0"/>
              <a:t>: Low probability, huge payoff mechanics can be really fun.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50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flip side, it is very frustrating when an event has high probability and doesn’t occur.</a:t>
            </a:r>
          </a:p>
          <a:p>
            <a:endParaRPr lang="en-US" dirty="0"/>
          </a:p>
          <a:p>
            <a:r>
              <a:rPr lang="en-US" dirty="0"/>
              <a:t>E.g., X-Com: Chance of landing hit is given as 99%, but misses.</a:t>
            </a:r>
          </a:p>
          <a:p>
            <a:pPr lvl="1"/>
            <a:r>
              <a:rPr lang="en-US" dirty="0"/>
              <a:t>That’s unfair!! It should have hit!!</a:t>
            </a:r>
          </a:p>
          <a:p>
            <a:r>
              <a:rPr lang="en-US" dirty="0"/>
              <a:t>E.g., Chance of getting good item is 50%, but you don’t get it 9 times in a row! </a:t>
            </a:r>
          </a:p>
          <a:p>
            <a:pPr lvl="1"/>
            <a:r>
              <a:rPr lang="en-US" dirty="0"/>
              <a:t>This game is cheating!!!!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775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are BAD at probability.</a:t>
            </a:r>
          </a:p>
          <a:p>
            <a:r>
              <a:rPr lang="en-US" b="1" i="1" u="sng" dirty="0"/>
              <a:t>Randomness Tip</a:t>
            </a:r>
            <a:r>
              <a:rPr lang="en-US" dirty="0"/>
              <a:t>: So games will sometimes fudge randomness to please humans.</a:t>
            </a:r>
          </a:p>
          <a:p>
            <a:endParaRPr lang="en-US" dirty="0"/>
          </a:p>
          <a:p>
            <a:r>
              <a:rPr lang="en-US" dirty="0"/>
              <a:t>E.g., X-Com: Tell user chance of hit is 85% or 90%, but actually 99% in the code.</a:t>
            </a:r>
          </a:p>
          <a:p>
            <a:pPr lvl="1"/>
            <a:r>
              <a:rPr lang="en-US" dirty="0"/>
              <a:t>Feels more fair.</a:t>
            </a:r>
          </a:p>
          <a:p>
            <a:r>
              <a:rPr lang="en-US" dirty="0"/>
              <a:t>E.g., Item will appear 50% of the time, but also guarantee it appears within 3 tries.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17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randomness in games?</a:t>
            </a:r>
          </a:p>
          <a:p>
            <a:r>
              <a:rPr lang="en-US" dirty="0"/>
              <a:t>What does it provide?</a:t>
            </a:r>
          </a:p>
          <a:p>
            <a:pPr lvl="1"/>
            <a:r>
              <a:rPr lang="en-US" dirty="0"/>
              <a:t>Strengths?</a:t>
            </a:r>
          </a:p>
          <a:p>
            <a:pPr lvl="1"/>
            <a:r>
              <a:rPr lang="en-US" dirty="0"/>
              <a:t>Weaknesses?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002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Randomness is a useful, but not necessary tool.</a:t>
            </a:r>
          </a:p>
          <a:p>
            <a:endParaRPr lang="en-US" dirty="0"/>
          </a:p>
          <a:p>
            <a:r>
              <a:rPr lang="en-US" dirty="0"/>
              <a:t>Think about the </a:t>
            </a:r>
            <a:r>
              <a:rPr lang="en-US" b="1" i="1" dirty="0"/>
              <a:t>distribution of your random variables</a:t>
            </a:r>
            <a:r>
              <a:rPr lang="en-US" dirty="0"/>
              <a:t> and why that might matter!</a:t>
            </a:r>
          </a:p>
          <a:p>
            <a:r>
              <a:rPr lang="en-US" dirty="0"/>
              <a:t>Think about </a:t>
            </a:r>
            <a:r>
              <a:rPr lang="en-US" b="1" i="1" dirty="0"/>
              <a:t>input vs output randomness</a:t>
            </a:r>
          </a:p>
          <a:p>
            <a:r>
              <a:rPr lang="en-US" dirty="0"/>
              <a:t>Think about </a:t>
            </a:r>
            <a:r>
              <a:rPr lang="en-US" b="1" i="1" dirty="0"/>
              <a:t>manipulating random values </a:t>
            </a:r>
            <a:r>
              <a:rPr lang="en-US" dirty="0"/>
              <a:t>to trick humans into thinking game is fair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51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Randomness</a:t>
            </a:r>
            <a:r>
              <a:rPr lang="en-US" dirty="0"/>
              <a:t> is a useful tool for the following (non-exhaustive):</a:t>
            </a:r>
          </a:p>
          <a:p>
            <a:pPr lvl="1"/>
            <a:r>
              <a:rPr lang="en-US" dirty="0"/>
              <a:t>A form of </a:t>
            </a:r>
            <a:r>
              <a:rPr lang="en-US" b="1" i="1" u="sng" dirty="0"/>
              <a:t>information hiding</a:t>
            </a:r>
          </a:p>
          <a:p>
            <a:pPr lvl="1"/>
            <a:r>
              <a:rPr lang="en-US" dirty="0"/>
              <a:t>Providing </a:t>
            </a:r>
            <a:r>
              <a:rPr lang="en-US" b="1" i="1" u="sng" dirty="0"/>
              <a:t>variety</a:t>
            </a:r>
            <a:r>
              <a:rPr lang="en-US" dirty="0"/>
              <a:t> of gameplay</a:t>
            </a:r>
          </a:p>
          <a:p>
            <a:pPr lvl="1"/>
            <a:r>
              <a:rPr lang="en-US" dirty="0"/>
              <a:t>Providing </a:t>
            </a:r>
            <a:r>
              <a:rPr lang="en-US" b="1" i="1" u="sng" dirty="0"/>
              <a:t>unexpected obstacles </a:t>
            </a:r>
            <a:r>
              <a:rPr lang="en-US" dirty="0"/>
              <a:t>(e.g., random enemies arrive mid-battle)</a:t>
            </a:r>
          </a:p>
          <a:p>
            <a:pPr lvl="1"/>
            <a:r>
              <a:rPr lang="en-US" dirty="0"/>
              <a:t>Providing an avenue for </a:t>
            </a:r>
            <a:r>
              <a:rPr lang="en-US" b="1" i="1" u="sng" dirty="0"/>
              <a:t>epic comebacks</a:t>
            </a:r>
          </a:p>
          <a:p>
            <a:pPr lvl="1"/>
            <a:r>
              <a:rPr lang="en-US" dirty="0"/>
              <a:t>…and more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07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26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you remember your APMA classes…</a:t>
            </a:r>
          </a:p>
          <a:p>
            <a:r>
              <a:rPr lang="en-US" i="1" dirty="0"/>
              <a:t>Statistics</a:t>
            </a:r>
            <a:r>
              <a:rPr lang="en-US" dirty="0"/>
              <a:t> is the study of what HAS happened</a:t>
            </a:r>
          </a:p>
          <a:p>
            <a:r>
              <a:rPr lang="en-US" i="1" dirty="0"/>
              <a:t>Probability</a:t>
            </a:r>
            <a:r>
              <a:rPr lang="en-US" dirty="0"/>
              <a:t> predicts what WILL happen</a:t>
            </a:r>
            <a:endParaRPr lang="en-US" i="1" dirty="0"/>
          </a:p>
          <a:p>
            <a:r>
              <a:rPr lang="en-US" dirty="0"/>
              <a:t>The interesting thing is that people are reasonably good at statistics, but horrible at probability</a:t>
            </a:r>
          </a:p>
          <a:p>
            <a:r>
              <a:rPr lang="en-US" dirty="0"/>
              <a:t>“There’s no way another 6 comes up!”</a:t>
            </a:r>
          </a:p>
          <a:p>
            <a:r>
              <a:rPr lang="en-US" dirty="0"/>
              <a:t>^Ok, sometimes this is possible…when?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26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are actually horrible at being truly random</a:t>
            </a:r>
          </a:p>
          <a:p>
            <a:r>
              <a:rPr lang="en-US" dirty="0"/>
              <a:t>Which is both good and bad</a:t>
            </a:r>
          </a:p>
          <a:p>
            <a:r>
              <a:rPr lang="en-US" dirty="0"/>
              <a:t>Bad for security purposes</a:t>
            </a:r>
          </a:p>
          <a:p>
            <a:r>
              <a:rPr lang="en-US" dirty="0"/>
              <a:t>Good for networked games to have the same state without transmitting that state</a:t>
            </a:r>
          </a:p>
          <a:p>
            <a:r>
              <a:rPr lang="en-US" dirty="0"/>
              <a:t>Probability of any value is written as P(x)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8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element of probability</a:t>
            </a:r>
          </a:p>
          <a:p>
            <a:r>
              <a:rPr lang="en-US" dirty="0"/>
              <a:t>Variable (let’s say A) which has some degree of uncertainty.</a:t>
            </a:r>
          </a:p>
          <a:p>
            <a:r>
              <a:rPr lang="en-US" dirty="0"/>
              <a:t>A = ”Event of getting a critical hit upon attack”</a:t>
            </a:r>
          </a:p>
          <a:p>
            <a:r>
              <a:rPr lang="en-US" dirty="0"/>
              <a:t>0 &lt;= P(A) &lt;= 1.0 </a:t>
            </a:r>
          </a:p>
          <a:p>
            <a:endParaRPr lang="en-US" dirty="0"/>
          </a:p>
          <a:p>
            <a:r>
              <a:rPr lang="en-US" dirty="0"/>
              <a:t>Not always Boolean of course. Can have:</a:t>
            </a:r>
          </a:p>
          <a:p>
            <a:pPr lvl="1"/>
            <a:r>
              <a:rPr lang="en-US" dirty="0"/>
              <a:t>B = “number of coins earned from playing minigame”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00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P(not A) = 1 – P(A)</a:t>
            </a:r>
          </a:p>
          <a:p>
            <a:endParaRPr lang="en-US" dirty="0"/>
          </a:p>
          <a:p>
            <a:r>
              <a:rPr lang="en-US" dirty="0"/>
              <a:t>P(A or B) = P(A) + P(B) – P(A and B)</a:t>
            </a:r>
          </a:p>
          <a:p>
            <a:endParaRPr lang="en-US" dirty="0"/>
          </a:p>
          <a:p>
            <a:r>
              <a:rPr lang="en-US" dirty="0"/>
              <a:t>P(A and B) = P(A) * P(B)</a:t>
            </a:r>
          </a:p>
          <a:p>
            <a:pPr lvl="1"/>
            <a:r>
              <a:rPr lang="en-US" dirty="0"/>
              <a:t>//if A and B are independent events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4831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8072</TotalTime>
  <Words>1145</Words>
  <Application>Microsoft Macintosh PowerPoint</Application>
  <PresentationFormat>On-screen Show (4:3)</PresentationFormat>
  <Paragraphs>178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ＭＳ Ｐゴシック</vt:lpstr>
      <vt:lpstr>Arial</vt:lpstr>
      <vt:lpstr>Calibri</vt:lpstr>
      <vt:lpstr>Blank Presentation</vt:lpstr>
      <vt:lpstr>Probability and Risk</vt:lpstr>
      <vt:lpstr>Topics</vt:lpstr>
      <vt:lpstr>Quick Discussion</vt:lpstr>
      <vt:lpstr>My View</vt:lpstr>
      <vt:lpstr>Probability</vt:lpstr>
      <vt:lpstr>It All Start With Numbers</vt:lpstr>
      <vt:lpstr>Randomness</vt:lpstr>
      <vt:lpstr>Random Variables</vt:lpstr>
      <vt:lpstr>Combining Probabilities</vt:lpstr>
      <vt:lpstr>Expected Value</vt:lpstr>
      <vt:lpstr>Dice Expected Values</vt:lpstr>
      <vt:lpstr>Variance</vt:lpstr>
      <vt:lpstr>Probabilities of Catan</vt:lpstr>
      <vt:lpstr>Settlers of Catan</vt:lpstr>
      <vt:lpstr>Probabilities of Catan</vt:lpstr>
      <vt:lpstr>All Random vs. No Random</vt:lpstr>
      <vt:lpstr>Chutes and Ladders</vt:lpstr>
      <vt:lpstr>Chutes and Ladders</vt:lpstr>
      <vt:lpstr>Chess</vt:lpstr>
      <vt:lpstr>Types of Randomness</vt:lpstr>
      <vt:lpstr>Types of Randomness</vt:lpstr>
      <vt:lpstr>Types of Randomness</vt:lpstr>
      <vt:lpstr>Types of Randomness</vt:lpstr>
      <vt:lpstr>Psychology of Randomness</vt:lpstr>
      <vt:lpstr>Why do people gamble?</vt:lpstr>
      <vt:lpstr>Psychology of Randomness</vt:lpstr>
      <vt:lpstr>Psychology of Randomness</vt:lpstr>
      <vt:lpstr>Psychology of Randomness</vt:lpstr>
      <vt:lpstr>Psychology of Randomness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941</cp:revision>
  <cp:lastPrinted>2014-01-29T00:37:43Z</cp:lastPrinted>
  <dcterms:created xsi:type="dcterms:W3CDTF">2010-02-08T00:29:22Z</dcterms:created>
  <dcterms:modified xsi:type="dcterms:W3CDTF">2020-11-24T17:16:01Z</dcterms:modified>
</cp:coreProperties>
</file>