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301" r:id="rId9"/>
    <p:sldId id="296" r:id="rId10"/>
    <p:sldId id="297" r:id="rId11"/>
    <p:sldId id="298" r:id="rId12"/>
    <p:sldId id="295" r:id="rId13"/>
    <p:sldId id="299" r:id="rId14"/>
    <p:sldId id="300" r:id="rId15"/>
    <p:sldId id="291" r:id="rId16"/>
    <p:sldId id="302" r:id="rId17"/>
    <p:sldId id="293" r:id="rId1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80"/>
  </p:normalViewPr>
  <p:slideViewPr>
    <p:cSldViewPr>
      <p:cViewPr varScale="1">
        <p:scale>
          <a:sx n="137" d="100"/>
          <a:sy n="137" d="100"/>
        </p:scale>
        <p:origin x="1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8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Display Hierarchy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Display Tree makes coordinates of Sprites a bit easier and harder in various ways: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Easier:</a:t>
            </a:r>
          </a:p>
          <a:p>
            <a:pPr>
              <a:buFontTx/>
              <a:buChar char="-"/>
            </a:pPr>
            <a:r>
              <a:rPr lang="en-US" sz="1600" dirty="0"/>
              <a:t>Location of any Sprite is </a:t>
            </a:r>
            <a:r>
              <a:rPr lang="en-US" sz="1600" b="1" i="1" dirty="0"/>
              <a:t>relative to its parent</a:t>
            </a:r>
            <a:r>
              <a:rPr lang="en-US" sz="1600" dirty="0"/>
              <a:t> only! So don’t need to constantly figure out exact position on the screen.</a:t>
            </a:r>
          </a:p>
          <a:p>
            <a:pPr>
              <a:buFontTx/>
              <a:buChar char="-"/>
            </a:pPr>
            <a:r>
              <a:rPr lang="en-US" sz="1600" dirty="0"/>
              <a:t>Thus, if I place a Sprite’s location at (0,0), then </a:t>
            </a:r>
            <a:r>
              <a:rPr lang="en-US" sz="1600" b="1" i="1" dirty="0"/>
              <a:t>its origin will be on the exact same pixel</a:t>
            </a:r>
            <a:r>
              <a:rPr lang="en-US" sz="1600" dirty="0"/>
              <a:t> as its parent’s origin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Harder:</a:t>
            </a:r>
          </a:p>
          <a:p>
            <a:pPr>
              <a:buFontTx/>
              <a:buChar char="-"/>
            </a:pPr>
            <a:r>
              <a:rPr lang="en-US" sz="1600" dirty="0"/>
              <a:t>As a programmer, you have to deal with </a:t>
            </a:r>
            <a:r>
              <a:rPr lang="en-US" sz="1600" b="1" i="1" dirty="0"/>
              <a:t>a variety of different coordinate systems</a:t>
            </a:r>
            <a:r>
              <a:rPr lang="en-US" sz="1600" dirty="0"/>
              <a:t> with different origins</a:t>
            </a:r>
          </a:p>
          <a:p>
            <a:pPr>
              <a:buFontTx/>
              <a:buChar char="-"/>
            </a:pPr>
            <a:r>
              <a:rPr lang="en-US" sz="1600" dirty="0"/>
              <a:t>Need to </a:t>
            </a:r>
            <a:r>
              <a:rPr lang="en-US" sz="1600" b="1" i="1" dirty="0"/>
              <a:t>keep track</a:t>
            </a:r>
            <a:r>
              <a:rPr lang="en-US" sz="1600" dirty="0"/>
              <a:t> of which coordinate system a point is in!</a:t>
            </a:r>
          </a:p>
          <a:p>
            <a:pPr>
              <a:buFontTx/>
              <a:buChar char="-"/>
            </a:pPr>
            <a:r>
              <a:rPr lang="en-US" sz="1600" dirty="0"/>
              <a:t>Thus, we need some </a:t>
            </a:r>
            <a:r>
              <a:rPr lang="en-US" sz="1600" b="1" i="1" dirty="0"/>
              <a:t>methods to convert points</a:t>
            </a:r>
            <a:r>
              <a:rPr lang="en-US" sz="1600" dirty="0"/>
              <a:t> between different coordinate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33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Converting To/From 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Suppose you have a point x in Sprite X’s coordinate system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need to find out what this exact position is, but in the global coordinate system.</a:t>
            </a:r>
          </a:p>
          <a:p>
            <a:pPr marL="0" indent="0">
              <a:buNone/>
            </a:pPr>
            <a:r>
              <a:rPr lang="en-US" sz="1600" dirty="0"/>
              <a:t>*TRY THIS ON YOUR OWN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Once done, do the reverse:</a:t>
            </a:r>
          </a:p>
          <a:p>
            <a:pPr marL="0" indent="0">
              <a:buNone/>
            </a:pPr>
            <a:r>
              <a:rPr lang="en-US" sz="1600" dirty="0"/>
              <a:t>You have a point g in the global coordinate system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need to convert it into some point x in X’s local coordinate system.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/>
              <a:t>YOU WILL BE WRITING THESE FUNCTIONS IN LAB!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31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6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other major advantage of display trees is that </a:t>
            </a:r>
            <a:r>
              <a:rPr lang="en-US" sz="1600" b="1" i="1" dirty="0"/>
              <a:t>transformations on a parent Sprite are automatically applied</a:t>
            </a:r>
            <a:r>
              <a:rPr lang="en-US" sz="1600" dirty="0"/>
              <a:t> to everything below this Sprite in the tree.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is this useful?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0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other major advantage of display trees is that </a:t>
            </a:r>
            <a:r>
              <a:rPr lang="en-US" sz="1600" b="1" i="1" dirty="0"/>
              <a:t>transformations on a parent Sprite are automatically applied</a:t>
            </a:r>
            <a:r>
              <a:rPr lang="en-US" sz="1600" dirty="0"/>
              <a:t> to everything below this Sprite in the tree.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Why is this useful?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Suppose I have a character who has children Sprites attached (hat, sword, etc.).</a:t>
            </a:r>
          </a:p>
          <a:p>
            <a:pPr>
              <a:buFontTx/>
              <a:buChar char="-"/>
            </a:pPr>
            <a:r>
              <a:rPr lang="en-US" sz="1600" dirty="0"/>
              <a:t>If I want to have the character jump, then I don’t want to move these individually</a:t>
            </a:r>
          </a:p>
          <a:p>
            <a:pPr>
              <a:buFontTx/>
              <a:buChar char="-"/>
            </a:pPr>
            <a:r>
              <a:rPr lang="en-US" sz="1600" dirty="0"/>
              <a:t>Just move the character sprite, and this movement is automatically applied to all children</a:t>
            </a:r>
          </a:p>
          <a:p>
            <a:pPr lvl="1">
              <a:buFontTx/>
              <a:buChar char="-"/>
            </a:pPr>
            <a:r>
              <a:rPr lang="en-US" sz="1200" dirty="0"/>
              <a:t>Nice!!!!!</a:t>
            </a:r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This applies to:</a:t>
            </a:r>
          </a:p>
          <a:p>
            <a:pPr lvl="1">
              <a:buFontTx/>
              <a:buChar char="-"/>
            </a:pPr>
            <a:r>
              <a:rPr lang="en-US" sz="1200" dirty="0"/>
              <a:t>Translations</a:t>
            </a:r>
          </a:p>
          <a:p>
            <a:pPr lvl="1">
              <a:buFontTx/>
              <a:buChar char="-"/>
            </a:pPr>
            <a:r>
              <a:rPr lang="en-US" sz="1200" dirty="0"/>
              <a:t>Rotations</a:t>
            </a:r>
          </a:p>
          <a:p>
            <a:pPr lvl="1">
              <a:buFontTx/>
              <a:buChar char="-"/>
            </a:pPr>
            <a:r>
              <a:rPr lang="en-US" sz="1200" dirty="0"/>
              <a:t>Alpha</a:t>
            </a:r>
          </a:p>
          <a:p>
            <a:pPr lvl="1">
              <a:buFontTx/>
              <a:buChar char="-"/>
            </a:pPr>
            <a:r>
              <a:rPr lang="en-US" sz="1200" dirty="0"/>
              <a:t>Scale</a:t>
            </a:r>
          </a:p>
          <a:p>
            <a:pPr lvl="1">
              <a:buFontTx/>
              <a:buChar char="-"/>
            </a:pP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70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End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Some drawing pseudo-code for display object containers: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/* Every container has potentially a bunch of children */</a:t>
            </a:r>
          </a:p>
          <a:p>
            <a:pPr marL="0" indent="0">
              <a:buNone/>
            </a:pPr>
            <a:r>
              <a:rPr lang="en-US" sz="1600" dirty="0"/>
              <a:t>/* Note that these children may actually be display object containers themselves */</a:t>
            </a:r>
          </a:p>
          <a:p>
            <a:pPr marL="0" indent="0">
              <a:buNone/>
            </a:pPr>
            <a:r>
              <a:rPr lang="en-US" sz="1600" dirty="0"/>
              <a:t>List&lt;</a:t>
            </a:r>
            <a:r>
              <a:rPr lang="en-US" sz="1600" dirty="0" err="1"/>
              <a:t>DisplayObject</a:t>
            </a:r>
            <a:r>
              <a:rPr lang="en-US" sz="1600" dirty="0"/>
              <a:t>&gt; children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protected void draw(Graphics g){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super.draw</a:t>
            </a:r>
            <a:r>
              <a:rPr lang="en-US" sz="1600" i="1" dirty="0"/>
              <a:t>(g);		//Draw myself!</a:t>
            </a:r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applyTransformations</a:t>
            </a:r>
            <a:r>
              <a:rPr lang="en-US" sz="1600" i="1" dirty="0"/>
              <a:t>(g);	//Apply MY transformations to my children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for(child in children)		//Draw each of my children  </a:t>
            </a:r>
          </a:p>
          <a:p>
            <a:pPr marL="0" indent="0">
              <a:buNone/>
            </a:pPr>
            <a:r>
              <a:rPr lang="en-US" sz="1600" i="1" dirty="0"/>
              <a:t>		</a:t>
            </a:r>
            <a:r>
              <a:rPr lang="en-US" sz="1600" i="1" dirty="0" err="1"/>
              <a:t>child.draw</a:t>
            </a:r>
            <a:r>
              <a:rPr lang="en-US" sz="1600" i="1" dirty="0"/>
              <a:t>(g);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	</a:t>
            </a:r>
            <a:r>
              <a:rPr lang="en-US" sz="1600" i="1" dirty="0" err="1"/>
              <a:t>reverseTransformations</a:t>
            </a:r>
            <a:r>
              <a:rPr lang="en-US" sz="1600" i="1" dirty="0"/>
              <a:t>(g);	//Reverse those transformations</a:t>
            </a:r>
          </a:p>
          <a:p>
            <a:pPr marL="0" indent="0">
              <a:buNone/>
            </a:pPr>
            <a:r>
              <a:rPr lang="en-US" sz="1600" i="1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7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End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How will the end game developer use our engine.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We want to allow them to do something like this: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/* Create character */</a:t>
            </a:r>
          </a:p>
          <a:p>
            <a:pPr marL="0" indent="0">
              <a:buNone/>
            </a:pPr>
            <a:r>
              <a:rPr lang="en-US" sz="1600" i="1" dirty="0"/>
              <a:t>Sprite char = new Sprite(“character.png”);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Create hat */</a:t>
            </a:r>
          </a:p>
          <a:p>
            <a:pPr marL="0" indent="0">
              <a:buNone/>
            </a:pPr>
            <a:r>
              <a:rPr lang="en-US" sz="1600" i="1" dirty="0"/>
              <a:t>Sprite hat = new Sprite(“hat.png”);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Add hat as child of character, this makes the hat a child in the display tree */</a:t>
            </a:r>
          </a:p>
          <a:p>
            <a:pPr marL="0" indent="0">
              <a:buNone/>
            </a:pPr>
            <a:r>
              <a:rPr lang="en-US" sz="1600" i="1" dirty="0" err="1"/>
              <a:t>char.addChild</a:t>
            </a:r>
            <a:r>
              <a:rPr lang="en-US" sz="1600" i="1" dirty="0"/>
              <a:t>(hat);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/* Add character (and thus hat as well) as child of the level (game scene) */</a:t>
            </a:r>
          </a:p>
          <a:p>
            <a:pPr marL="0" indent="0">
              <a:buNone/>
            </a:pPr>
            <a:r>
              <a:rPr lang="en-US" sz="1600" i="1" dirty="0"/>
              <a:t>/* Only children of the root node (level or scene) will be drawn by the game loop */</a:t>
            </a:r>
          </a:p>
          <a:p>
            <a:pPr marL="0" indent="0">
              <a:buNone/>
            </a:pPr>
            <a:r>
              <a:rPr lang="en-US" sz="1600" i="1" dirty="0" err="1"/>
              <a:t>level.addChild</a:t>
            </a:r>
            <a:r>
              <a:rPr lang="en-US" sz="1600" i="1" dirty="0"/>
              <a:t>(char);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95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i="1" dirty="0" err="1"/>
              <a:t>DisplayObjectContainer</a:t>
            </a:r>
            <a:r>
              <a:rPr lang="en-US" sz="1600" b="1" i="1" dirty="0"/>
              <a:t> extends </a:t>
            </a:r>
            <a:r>
              <a:rPr lang="en-US" sz="1600" b="1" i="1" dirty="0" err="1"/>
              <a:t>DisplayObject</a:t>
            </a:r>
            <a:r>
              <a:rPr lang="en-US" sz="1600" b="1" i="1" dirty="0"/>
              <a:t>: Does everything a display object does, but can have children objects as well.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              </a:t>
            </a:r>
            <a:r>
              <a:rPr lang="en-US" sz="1600" i="1" dirty="0"/>
              <a:t>//Notice this change also</a:t>
            </a:r>
          </a:p>
          <a:p>
            <a:r>
              <a:rPr lang="en-US" sz="1600" dirty="0"/>
              <a:t>Sprite extends </a:t>
            </a:r>
            <a:r>
              <a:rPr lang="en-US" sz="1600" b="1" i="1" dirty="0" err="1"/>
              <a:t>DisplayObjectContainer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71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Hierarchy</a:t>
            </a:r>
          </a:p>
          <a:p>
            <a:pPr lvl="1"/>
            <a:r>
              <a:rPr lang="en-US" dirty="0"/>
              <a:t>Motivate the need for this</a:t>
            </a:r>
          </a:p>
          <a:p>
            <a:pPr lvl="1"/>
            <a:r>
              <a:rPr lang="en-US" dirty="0"/>
              <a:t>Discuss why current engine makes this difficult</a:t>
            </a:r>
          </a:p>
          <a:p>
            <a:pPr lvl="1"/>
            <a:r>
              <a:rPr lang="en-US" dirty="0"/>
              <a:t>Discuss simple solution idea</a:t>
            </a:r>
          </a:p>
          <a:p>
            <a:pPr lvl="1"/>
            <a:r>
              <a:rPr lang="en-US" dirty="0"/>
              <a:t>Discuss some details </a:t>
            </a:r>
            <a:r>
              <a:rPr lang="en-US"/>
              <a:t>of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30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character (Sprite object) in our level, and we want a health bar (another Sprite object) to always float over the characters head.</a:t>
            </a:r>
          </a:p>
          <a:p>
            <a:endParaRPr lang="en-US" dirty="0"/>
          </a:p>
          <a:p>
            <a:r>
              <a:rPr lang="en-US" dirty="0"/>
              <a:t>If using our current engine to make a game, how would we implement this?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5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that’s fine…but what if now we want to:</a:t>
            </a:r>
          </a:p>
          <a:p>
            <a:endParaRPr lang="en-US" dirty="0"/>
          </a:p>
          <a:p>
            <a:r>
              <a:rPr lang="en-US" dirty="0"/>
              <a:t>…have a battlecruiser, and it holds 10 spaceships, each spaceship has characters getting in and out, and each character has a health bar.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…have a battlecruiser, and it holds 10 spaceships, each spaceship has a characters getting in and out, and each character has a health bar.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Spaceship1.x = </a:t>
            </a:r>
            <a:r>
              <a:rPr lang="en-US" sz="2400" dirty="0" err="1"/>
              <a:t>cruiser.x</a:t>
            </a:r>
            <a:r>
              <a:rPr lang="en-US" sz="2400" dirty="0"/>
              <a:t> + 100</a:t>
            </a:r>
          </a:p>
          <a:p>
            <a:pPr marL="0" indent="0">
              <a:buNone/>
            </a:pPr>
            <a:r>
              <a:rPr lang="en-US" sz="2400" dirty="0"/>
              <a:t>Spaceship2.x = </a:t>
            </a:r>
            <a:r>
              <a:rPr lang="en-US" sz="2400" dirty="0" err="1"/>
              <a:t>cruiser.x</a:t>
            </a:r>
            <a:r>
              <a:rPr lang="en-US" sz="2400" dirty="0"/>
              <a:t> + 200</a:t>
            </a:r>
          </a:p>
          <a:p>
            <a:pPr marL="0" indent="0">
              <a:buNone/>
            </a:pPr>
            <a:r>
              <a:rPr lang="en-US" sz="2400" dirty="0"/>
              <a:t>If(character in spaceship1) </a:t>
            </a:r>
            <a:r>
              <a:rPr lang="en-US" sz="2400" dirty="0" err="1"/>
              <a:t>character.x</a:t>
            </a:r>
            <a:r>
              <a:rPr lang="en-US" sz="2400" dirty="0"/>
              <a:t>=…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UGH…THIS IS TERRIBLE!!!!!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7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So…how do we:</a:t>
            </a:r>
          </a:p>
          <a:p>
            <a:pPr lvl="1"/>
            <a:r>
              <a:rPr lang="en-US" sz="2000" dirty="0"/>
              <a:t>1)  Group Sprites together in a nice clean way?</a:t>
            </a:r>
          </a:p>
          <a:p>
            <a:pPr lvl="1"/>
            <a:r>
              <a:rPr lang="en-US" sz="2000" dirty="0"/>
              <a:t>2)  Do so within our engine so programmers can use our solution?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80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Trees!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Idea!</a:t>
            </a:r>
          </a:p>
          <a:p>
            <a:pPr lvl="1"/>
            <a:r>
              <a:rPr lang="en-US" sz="1600" dirty="0"/>
              <a:t>Let every Sprite be a “container” that can hold any other number of Sprites as “children”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Any transformations applied to parent Sprite automatically applies to child Sprite (more on this later)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Game Scene (or level) is the root node of this tree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Methods will allow us to add or remove Sprites as children of other sprites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Using a tree allows for an arbitrary deep / complicated level to be designed and dev can move one node on this tree to move it and all of its children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4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BAD!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we have a display loop? A has child B which has child C which has child A?</a:t>
            </a:r>
          </a:p>
          <a:p>
            <a:pPr lvl="1"/>
            <a:r>
              <a:rPr lang="en-US" sz="1800" dirty="0"/>
              <a:t>Not good!</a:t>
            </a:r>
          </a:p>
          <a:p>
            <a:pPr lvl="1"/>
            <a:r>
              <a:rPr lang="en-US" sz="1800" dirty="0"/>
              <a:t>Your engine should either detect this and prevent it OR just leave it to the programmer to not do (i.e., if you write an infinite loop, that is YOUR fault)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265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8030</TotalTime>
  <Words>1089</Words>
  <Application>Microsoft Macintosh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Calibri</vt:lpstr>
      <vt:lpstr>Blank Presentation</vt:lpstr>
      <vt:lpstr>Display Hierarchy</vt:lpstr>
      <vt:lpstr>Topics</vt:lpstr>
      <vt:lpstr>Problem!</vt:lpstr>
      <vt:lpstr>Problem!</vt:lpstr>
      <vt:lpstr>Problem!</vt:lpstr>
      <vt:lpstr>Problem!</vt:lpstr>
      <vt:lpstr>Display Trees!</vt:lpstr>
      <vt:lpstr>Loops Are BAD!</vt:lpstr>
      <vt:lpstr>Coordinate Systems!</vt:lpstr>
      <vt:lpstr>Coordinate Systems!</vt:lpstr>
      <vt:lpstr>Converting To/From Coordinate Systems!</vt:lpstr>
      <vt:lpstr>Transformations!</vt:lpstr>
      <vt:lpstr>Transformations!</vt:lpstr>
      <vt:lpstr>Transformations!</vt:lpstr>
      <vt:lpstr>Coding: End Product</vt:lpstr>
      <vt:lpstr>Coding: End Product</vt:lpstr>
      <vt:lpstr>Overview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973</cp:revision>
  <cp:lastPrinted>2013-05-29T01:30:07Z</cp:lastPrinted>
  <dcterms:created xsi:type="dcterms:W3CDTF">2010-02-08T00:29:22Z</dcterms:created>
  <dcterms:modified xsi:type="dcterms:W3CDTF">2020-01-15T15:25:32Z</dcterms:modified>
</cp:coreProperties>
</file>