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3" r:id="rId2"/>
    <p:sldId id="284" r:id="rId3"/>
    <p:sldId id="285" r:id="rId4"/>
    <p:sldId id="286" r:id="rId5"/>
    <p:sldId id="287" r:id="rId6"/>
    <p:sldId id="295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325" r:id="rId15"/>
    <p:sldId id="326" r:id="rId16"/>
    <p:sldId id="327" r:id="rId17"/>
    <p:sldId id="328" r:id="rId18"/>
    <p:sldId id="329" r:id="rId19"/>
    <p:sldId id="330" r:id="rId20"/>
  </p:sldIdLst>
  <p:sldSz cx="9144000" cy="6858000" type="screen4x3"/>
  <p:notesSz cx="70993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6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8F"/>
    <a:srgbClr val="66FF33"/>
    <a:srgbClr val="FF0000"/>
    <a:srgbClr val="0000FF"/>
    <a:srgbClr val="9A000D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4"/>
    <p:restoredTop sz="94559"/>
  </p:normalViewPr>
  <p:slideViewPr>
    <p:cSldViewPr>
      <p:cViewPr varScale="1">
        <p:scale>
          <a:sx n="137" d="100"/>
          <a:sy n="137" d="100"/>
        </p:scale>
        <p:origin x="16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88" y="-102"/>
      </p:cViewPr>
      <p:guideLst>
        <p:guide orient="horz" pos="2956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8913813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54C6FB-68DE-4B07-B6EA-856A8564D9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9993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>
            <a:lvl1pPr algn="r"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33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457700"/>
            <a:ext cx="5207000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defTabSz="941388">
              <a:defRPr sz="1200">
                <a:cs typeface="ＭＳ Ｐゴシック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192" tIns="47096" rIns="94192" bIns="47096" numCol="1" anchor="b" anchorCtr="0" compatLnSpc="1">
            <a:prstTxWarp prst="textNoShape">
              <a:avLst/>
            </a:prstTxWarp>
          </a:bodyPr>
          <a:lstStyle>
            <a:lvl1pPr algn="r" defTabSz="941388">
              <a:defRPr sz="1200"/>
            </a:lvl1pPr>
          </a:lstStyle>
          <a:p>
            <a:fld id="{FE061C16-56D9-455B-A146-2A84C0109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23A90-AAB2-4E1F-810E-42AB8D66212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381000" y="6858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11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124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B2F9A7-9283-4D8B-9F6C-3A20994208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83C48-FFF1-4AEA-9073-49209B234D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EA8893-BB50-418D-87EF-CE85479030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57299-C40C-42AB-B0C0-2E6E0A5A7F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2F35AA-A946-4799-AE91-DFCF9FD1ED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D479DE-F942-4FD0-8CAF-21BC2CE5C1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B3082-F798-4B73-9568-E1035691E4C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3E5E0F-F894-4775-8178-1A4251DDCC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D87575-2D68-4047-9720-BE9B5A1AD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995AC-4451-497A-81AB-7CB5E20C8AD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49935E-8D12-4537-8C77-C33ADB8F58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3124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81DEC360-6AEE-4CC6-B4A7-44FE5C12519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60960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381000" y="990600"/>
            <a:ext cx="8382000" cy="76200"/>
          </a:xfrm>
          <a:prstGeom prst="rect">
            <a:avLst/>
          </a:prstGeom>
          <a:solidFill>
            <a:srgbClr val="00458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5" descr="University of Virginia Department of Computer Science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304800" y="6248400"/>
            <a:ext cx="2570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7579262" y="6248400"/>
            <a:ext cx="118373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CS 4730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/>
          <a:ea typeface="+mj-ea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bri" charset="0"/>
          <a:ea typeface="ＭＳ Ｐゴシック" pitchFamily="-106" charset="-128"/>
          <a:cs typeface="ＭＳ Ｐゴシック" pitchFamily="-106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6" charset="0"/>
          <a:ea typeface="ＭＳ Ｐゴシック" pitchFamily="-106" charset="-128"/>
          <a:cs typeface="ＭＳ Ｐゴシック" pitchFamily="-106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+mn-ea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+mn-ea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+mn-ea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+mn-ea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153400" cy="1219200"/>
          </a:xfrm>
        </p:spPr>
        <p:txBody>
          <a:bodyPr/>
          <a:lstStyle/>
          <a:p>
            <a:pPr eaLnBrk="1" hangingPunct="1"/>
            <a:r>
              <a:rPr lang="en-US" sz="3200" b="1" dirty="0">
                <a:latin typeface="Calibri" charset="0"/>
              </a:rPr>
              <a:t>Game Architecture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="1" dirty="0">
                <a:latin typeface="Calibri" charset="0"/>
              </a:rPr>
              <a:t>CS 4730 – Computer Game Design</a:t>
            </a: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1400" dirty="0">
                <a:latin typeface="Calibri" charset="0"/>
              </a:rPr>
              <a:t>Credit: Some slide material courtesy Walker White (Cornell)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Process NPCs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Problem of sensing is hard!</a:t>
            </a:r>
          </a:p>
          <a:p>
            <a:pPr lvl="1"/>
            <a:r>
              <a:rPr lang="en-US" sz="2400" dirty="0"/>
              <a:t>What does the NPC need to know?</a:t>
            </a:r>
          </a:p>
          <a:p>
            <a:pPr lvl="1"/>
            <a:r>
              <a:rPr lang="en-US" sz="2400" dirty="0"/>
              <a:t>What is the state of ALL OTHER OBJECTS?  UGH.</a:t>
            </a:r>
          </a:p>
          <a:p>
            <a:r>
              <a:rPr lang="en-US" sz="2800" dirty="0"/>
              <a:t>Limit sensing?  “Cheat?”</a:t>
            </a:r>
          </a:p>
          <a:p>
            <a:r>
              <a:rPr lang="en-US" sz="2800" dirty="0"/>
              <a:t>Another problem – thinking is hard!</a:t>
            </a:r>
          </a:p>
          <a:p>
            <a:pPr lvl="1"/>
            <a:r>
              <a:rPr lang="en-US" sz="2400" dirty="0"/>
              <a:t>Can take more than one frame to decide what to do!</a:t>
            </a:r>
          </a:p>
          <a:p>
            <a:pPr lvl="1"/>
            <a:r>
              <a:rPr lang="en-US" sz="2400" dirty="0"/>
              <a:t>Act without thinking?</a:t>
            </a:r>
          </a:p>
          <a:p>
            <a:pPr lvl="1"/>
            <a:r>
              <a:rPr lang="en-US" sz="2400" dirty="0"/>
              <a:t>What if one acts, then the next acts on that action?</a:t>
            </a:r>
          </a:p>
          <a:p>
            <a:r>
              <a:rPr lang="en-US" dirty="0"/>
              <a:t>More in AI and </a:t>
            </a:r>
            <a:r>
              <a:rPr lang="en-US" dirty="0" err="1"/>
              <a:t>Pathfinding</a:t>
            </a:r>
            <a:r>
              <a:rPr lang="en-US" dirty="0"/>
              <a:t>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52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4. World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Physics!</a:t>
            </a:r>
          </a:p>
          <a:p>
            <a:r>
              <a:rPr lang="en-US" dirty="0"/>
              <a:t>Lighting!</a:t>
            </a:r>
          </a:p>
          <a:p>
            <a:r>
              <a:rPr lang="en-US" dirty="0"/>
              <a:t>Collisions!</a:t>
            </a:r>
          </a:p>
          <a:p>
            <a:r>
              <a:rPr lang="en-US" dirty="0"/>
              <a:t>So much cool stuff!</a:t>
            </a:r>
          </a:p>
          <a:p>
            <a:r>
              <a:rPr lang="en-US" dirty="0"/>
              <a:t>But later!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7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Well, it needs to be fast!</a:t>
            </a:r>
          </a:p>
          <a:p>
            <a:pPr lvl="1"/>
            <a:r>
              <a:rPr lang="en-US" dirty="0"/>
              <a:t>We want to do as little computation as possible</a:t>
            </a:r>
          </a:p>
          <a:p>
            <a:pPr lvl="1"/>
            <a:r>
              <a:rPr lang="en-US" dirty="0"/>
              <a:t>Draw ONLY what’s on the screen!</a:t>
            </a:r>
          </a:p>
          <a:p>
            <a:endParaRPr lang="en-US" dirty="0"/>
          </a:p>
          <a:p>
            <a:r>
              <a:rPr lang="en-US" dirty="0"/>
              <a:t>Keep the drawing and the state modification separate!</a:t>
            </a:r>
          </a:p>
          <a:p>
            <a:endParaRPr lang="en-US" dirty="0"/>
          </a:p>
          <a:p>
            <a:r>
              <a:rPr lang="en-US" dirty="0"/>
              <a:t>Some of this will be handled by a programming languages underlying graphics libraries.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36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200"/>
              <a:t>Credit</a:t>
            </a:r>
            <a:r>
              <a:rPr lang="en-US" sz="1200" dirty="0"/>
              <a:t>: Walker White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5" name="Picture 4" descr="Screen Shot 2014-02-18 at 10.29.5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8387391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1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2F35AA-A946-4799-AE91-DFCF9FD1ED3C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072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SDL is a simple media library that allows drawing images to screen, and other simple graphics based tasks.</a:t>
            </a:r>
          </a:p>
          <a:p>
            <a:endParaRPr lang="en-US" dirty="0"/>
          </a:p>
          <a:p>
            <a:r>
              <a:rPr lang="en-US" dirty="0"/>
              <a:t>These slides serve as a quick introduction to the library</a:t>
            </a:r>
          </a:p>
          <a:p>
            <a:pPr lvl="1"/>
            <a:r>
              <a:rPr lang="en-US" dirty="0"/>
              <a:t>i.e., the SDL code that is provided in the starter pack for the class.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29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3653B1-A8F3-0E43-9D02-E6947B3F743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SDL needs to be initialized</a:t>
            </a:r>
          </a:p>
          <a:p>
            <a:r>
              <a:rPr lang="en-US" sz="2400" kern="0" dirty="0"/>
              <a:t>Then, you can create a window and get a pointer to a renderer.</a:t>
            </a:r>
          </a:p>
          <a:p>
            <a:r>
              <a:rPr lang="en-US" sz="2400" kern="0" dirty="0"/>
              <a:t>The renderer object is like a canvas, you draw on it to make sprites appear on the screen.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365478-DC49-C248-9E2F-EE7FB98B9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124200"/>
            <a:ext cx="8382000" cy="193006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851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3653B1-A8F3-0E43-9D02-E6947B3F743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SDL has events. These events let you know when important things happen (A key goes down or up, or the window is closed).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C73BD0-C172-F64B-8A4D-A2491B8B8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514600"/>
            <a:ext cx="6477000" cy="3162300"/>
          </a:xfrm>
        </p:spPr>
      </p:pic>
    </p:spTree>
    <p:extLst>
      <p:ext uri="{BB962C8B-B14F-4D97-AF65-F5344CB8AC3E}">
        <p14:creationId xmlns:p14="http://schemas.microsoft.com/office/powerpoint/2010/main" val="347332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3653B1-A8F3-0E43-9D02-E6947B3F743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This is how you load textures. You should only do this ONCE per Sprite. Do NOT do this every single frame.</a:t>
            </a:r>
          </a:p>
          <a:p>
            <a:r>
              <a:rPr lang="en-US" sz="2400" kern="0" dirty="0"/>
              <a:t>Second method shows creating a colored rectangle (no image)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80D909-AAFE-BE4F-BC45-D53CC329E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667000"/>
            <a:ext cx="8382000" cy="2964069"/>
          </a:xfrm>
        </p:spPr>
      </p:pic>
    </p:spTree>
    <p:extLst>
      <p:ext uri="{BB962C8B-B14F-4D97-AF65-F5344CB8AC3E}">
        <p14:creationId xmlns:p14="http://schemas.microsoft.com/office/powerpoint/2010/main" val="170056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3653B1-A8F3-0E43-9D02-E6947B3F743E}"/>
              </a:ext>
            </a:extLst>
          </p:cNvPr>
          <p:cNvSpPr txBox="1">
            <a:spLocks/>
          </p:cNvSpPr>
          <p:nvPr/>
        </p:nvSpPr>
        <p:spPr bwMode="auto">
          <a:xfrm>
            <a:off x="381000" y="10668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400" kern="0" dirty="0"/>
              <a:t>Below is an example of drawing a texture to the renderer.</a:t>
            </a:r>
          </a:p>
          <a:p>
            <a:r>
              <a:rPr lang="en-US" sz="2400" kern="0" dirty="0" err="1"/>
              <a:t>Dstrect</a:t>
            </a:r>
            <a:r>
              <a:rPr lang="en-US" sz="2400" kern="0" dirty="0"/>
              <a:t> is where on the screen the image will be drawn.</a:t>
            </a:r>
          </a:p>
          <a:p>
            <a:endParaRPr lang="en-US" sz="2400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19</a:t>
            </a:fld>
            <a:endParaRPr lang="en-US" altLang="zh-C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598A0D-CD25-484D-A1A6-31FF0F05E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895600"/>
            <a:ext cx="8382000" cy="1733527"/>
          </a:xfrm>
        </p:spPr>
      </p:pic>
    </p:spTree>
    <p:extLst>
      <p:ext uri="{BB962C8B-B14F-4D97-AF65-F5344CB8AC3E}">
        <p14:creationId xmlns:p14="http://schemas.microsoft.com/office/powerpoint/2010/main" val="243014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all the programs you’ve written up to this point</a:t>
            </a:r>
          </a:p>
          <a:p>
            <a:r>
              <a:rPr lang="en-US" dirty="0"/>
              <a:t>Did they do anything when the user didn’t ask for something?</a:t>
            </a:r>
          </a:p>
          <a:p>
            <a:r>
              <a:rPr lang="en-US" dirty="0"/>
              <a:t>Was there processing in the background?</a:t>
            </a:r>
          </a:p>
          <a:p>
            <a:r>
              <a:rPr lang="en-US" dirty="0"/>
              <a:t>Or did it mainly respond to user input?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98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event-driven paradigm works great for a lot of systems</a:t>
            </a:r>
          </a:p>
          <a:p>
            <a:pPr lvl="1"/>
            <a:r>
              <a:rPr lang="en-US" dirty="0"/>
              <a:t>Web (we REALLY want this!)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Office apps</a:t>
            </a:r>
          </a:p>
          <a:p>
            <a:endParaRPr lang="en-US" dirty="0"/>
          </a:p>
          <a:p>
            <a:r>
              <a:rPr lang="en-US" dirty="0"/>
              <a:t>Well, yea…games use A LOT of event programming, but we’ll get there soon enough.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25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Games Use…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4191000" cy="4876800"/>
          </a:xfrm>
        </p:spPr>
        <p:txBody>
          <a:bodyPr/>
          <a:lstStyle/>
          <a:p>
            <a:r>
              <a:rPr lang="en-US" dirty="0"/>
              <a:t>Event-Driven</a:t>
            </a:r>
          </a:p>
          <a:p>
            <a:pPr lvl="1"/>
            <a:r>
              <a:rPr lang="en-US" dirty="0"/>
              <a:t>Quest Completion</a:t>
            </a:r>
          </a:p>
          <a:p>
            <a:pPr lvl="1"/>
            <a:r>
              <a:rPr lang="en-US" dirty="0"/>
              <a:t>Updating UI</a:t>
            </a:r>
          </a:p>
          <a:p>
            <a:pPr lvl="1"/>
            <a:r>
              <a:rPr lang="en-US" dirty="0"/>
              <a:t>Syncing with Server</a:t>
            </a:r>
          </a:p>
          <a:p>
            <a:pPr lvl="1"/>
            <a:r>
              <a:rPr lang="en-US" dirty="0"/>
              <a:t>Loading / Initializing Levels</a:t>
            </a:r>
          </a:p>
          <a:p>
            <a:pPr lvl="1"/>
            <a:r>
              <a:rPr lang="en-US" dirty="0"/>
              <a:t>Completing Levels</a:t>
            </a:r>
          </a:p>
          <a:p>
            <a:pPr lvl="1"/>
            <a:r>
              <a:rPr lang="en-US" dirty="0"/>
              <a:t>Etc.</a:t>
            </a:r>
          </a:p>
          <a:p>
            <a:pPr lvl="1"/>
            <a:r>
              <a:rPr lang="en-US" sz="2400" i="1" dirty="0"/>
              <a:t>*Will look at these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1142163"/>
            <a:ext cx="419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/>
              <a:t>Game Loop</a:t>
            </a:r>
          </a:p>
          <a:p>
            <a:pPr lvl="1"/>
            <a:r>
              <a:rPr lang="en-US" kern="0" dirty="0"/>
              <a:t>User Input (usually)</a:t>
            </a:r>
          </a:p>
          <a:p>
            <a:pPr lvl="1"/>
            <a:r>
              <a:rPr lang="en-US" kern="0" dirty="0"/>
              <a:t>Physics / Gravity / Movement</a:t>
            </a:r>
          </a:p>
          <a:p>
            <a:pPr lvl="1"/>
            <a:r>
              <a:rPr lang="en-US" kern="0" dirty="0"/>
              <a:t>Anything happening in real time</a:t>
            </a:r>
          </a:p>
          <a:p>
            <a:pPr lvl="1"/>
            <a:r>
              <a:rPr lang="en-US" kern="0" dirty="0"/>
              <a:t>AI</a:t>
            </a:r>
          </a:p>
          <a:p>
            <a:pPr lvl="1"/>
            <a:r>
              <a:rPr lang="en-US" kern="0" dirty="0"/>
              <a:t>Etc.</a:t>
            </a:r>
          </a:p>
          <a:p>
            <a:pPr lvl="1"/>
            <a:r>
              <a:rPr lang="en-US" sz="2400" i="1" kern="0" dirty="0"/>
              <a:t>*Will look at this today</a:t>
            </a:r>
          </a:p>
        </p:txBody>
      </p:sp>
    </p:spTree>
    <p:extLst>
      <p:ext uri="{BB962C8B-B14F-4D97-AF65-F5344CB8AC3E}">
        <p14:creationId xmlns:p14="http://schemas.microsoft.com/office/powerpoint/2010/main" val="401976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000" dirty="0"/>
              <a:t>Credit: Walker White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6" name="Picture 5" descr="Screen Shot 2014-02-18 at 10.14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24000"/>
            <a:ext cx="7772400" cy="38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5" name="Rectangle: Rounded Corners 4"/>
          <p:cNvSpPr/>
          <p:nvPr/>
        </p:nvSpPr>
        <p:spPr bwMode="auto">
          <a:xfrm>
            <a:off x="1600200" y="4419600"/>
            <a:ext cx="1371600" cy="13716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Update</a:t>
            </a:r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5943600" y="4419600"/>
            <a:ext cx="1371600" cy="1371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Draw</a:t>
            </a:r>
          </a:p>
        </p:txBody>
      </p:sp>
      <p:sp>
        <p:nvSpPr>
          <p:cNvPr id="7" name="Rectangle: Rounded Corners 6"/>
          <p:cNvSpPr/>
          <p:nvPr/>
        </p:nvSpPr>
        <p:spPr bwMode="auto">
          <a:xfrm>
            <a:off x="2743200" y="1371600"/>
            <a:ext cx="3429000" cy="144780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Underlying Game State: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 New Roman" panose="02020603050405020304" pitchFamily="18" charset="0"/>
              <a:ea typeface="ＭＳ Ｐゴシック" pitchFamily="-106" charset="-128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e.g.,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xPos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yPos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ＭＳ Ｐゴシック" pitchFamily="-106" charset="-128"/>
                <a:cs typeface="Times New Roman" panose="02020603050405020304" pitchFamily="18" charset="0"/>
              </a:rPr>
              <a:t>, health, etc.</a:t>
            </a:r>
          </a:p>
        </p:txBody>
      </p:sp>
      <p:cxnSp>
        <p:nvCxnSpPr>
          <p:cNvPr id="9" name="Straight Arrow Connector 8"/>
          <p:cNvCxnSpPr>
            <a:stCxn id="5" idx="0"/>
          </p:cNvCxnSpPr>
          <p:nvPr/>
        </p:nvCxnSpPr>
        <p:spPr bwMode="auto">
          <a:xfrm flipV="1">
            <a:off x="2286000" y="2819400"/>
            <a:ext cx="9906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cxnSpLocks/>
            <a:endCxn id="6" idx="0"/>
          </p:cNvCxnSpPr>
          <p:nvPr/>
        </p:nvCxnSpPr>
        <p:spPr bwMode="auto">
          <a:xfrm>
            <a:off x="5486400" y="2819400"/>
            <a:ext cx="1143000" cy="16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743200" y="3429000"/>
            <a:ext cx="1543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Write correct data to variables to set internal state.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76950" y="3187103"/>
            <a:ext cx="1543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Read internal state and draw game in correct way to reflect that state</a:t>
            </a:r>
          </a:p>
        </p:txBody>
      </p:sp>
    </p:spTree>
    <p:extLst>
      <p:ext uri="{BB962C8B-B14F-4D97-AF65-F5344CB8AC3E}">
        <p14:creationId xmlns:p14="http://schemas.microsoft.com/office/powerpoint/2010/main" val="150472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Player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player input is one set of variables that enter our equation to affect game state</a:t>
            </a:r>
          </a:p>
          <a:p>
            <a:r>
              <a:rPr lang="en-US" dirty="0"/>
              <a:t>Input is typically polled during game loop</a:t>
            </a:r>
          </a:p>
          <a:p>
            <a:pPr lvl="1"/>
            <a:r>
              <a:rPr lang="en-US" dirty="0"/>
              <a:t>What is the state of the controller?</a:t>
            </a:r>
          </a:p>
          <a:p>
            <a:pPr lvl="1"/>
            <a:r>
              <a:rPr lang="en-US" dirty="0"/>
              <a:t>If no change, do no actions</a:t>
            </a:r>
          </a:p>
          <a:p>
            <a:r>
              <a:rPr lang="en-US" dirty="0"/>
              <a:t>However, we can only read input once per game loop cycle</a:t>
            </a:r>
          </a:p>
          <a:p>
            <a:pPr lvl="1"/>
            <a:r>
              <a:rPr lang="en-US" b="1" dirty="0"/>
              <a:t>What problems can this cause? How would we deal with each of those issues?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10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Process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game state based on your input</a:t>
            </a:r>
          </a:p>
          <a:p>
            <a:endParaRPr lang="en-US" dirty="0"/>
          </a:p>
          <a:p>
            <a:r>
              <a:rPr lang="en-US" dirty="0"/>
              <a:t>However, don’t lock the controller to directly changing the state!</a:t>
            </a:r>
          </a:p>
          <a:p>
            <a:endParaRPr lang="en-US" dirty="0"/>
          </a:p>
          <a:p>
            <a:r>
              <a:rPr lang="en-US" dirty="0"/>
              <a:t>Place a buffer here – have it call a method which allows some flexibility in design later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3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Process NPCs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NPC (Non-Player Character) is anything that has volition in the world that isn’t you</a:t>
            </a:r>
          </a:p>
          <a:p>
            <a:r>
              <a:rPr lang="en-US" sz="2800" dirty="0"/>
              <a:t>NPCs take input from the AI engine (maybe!) but not from a direct controller</a:t>
            </a:r>
          </a:p>
          <a:p>
            <a:r>
              <a:rPr lang="en-US" sz="2800" dirty="0"/>
              <a:t>Work on the idea of Sense-Think-Act:</a:t>
            </a:r>
          </a:p>
          <a:p>
            <a:pPr lvl="1"/>
            <a:r>
              <a:rPr lang="en-US" dirty="0"/>
              <a:t>Sense the state of the world around it (how can we “cheat” here to make an NPC “harder”?)</a:t>
            </a:r>
          </a:p>
          <a:p>
            <a:pPr lvl="1"/>
            <a:r>
              <a:rPr lang="en-US" dirty="0"/>
              <a:t>Think about what action to perform (usually limited choices)</a:t>
            </a:r>
          </a:p>
          <a:p>
            <a:pPr lvl="1"/>
            <a:r>
              <a:rPr lang="en-US" dirty="0"/>
              <a:t>Act in the world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0357299-C40C-42AB-B0C0-2E6E0A5A7F61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39899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7119</TotalTime>
  <Words>751</Words>
  <Application>Microsoft Macintosh PowerPoint</Application>
  <PresentationFormat>On-screen Show (4:3)</PresentationFormat>
  <Paragraphs>149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Times New Roman</vt:lpstr>
      <vt:lpstr>Wingdings</vt:lpstr>
      <vt:lpstr>Blank Presentation</vt:lpstr>
      <vt:lpstr>Game Architecture</vt:lpstr>
      <vt:lpstr>Event-Driven Programming</vt:lpstr>
      <vt:lpstr>Event-Driven Programming</vt:lpstr>
      <vt:lpstr>Things Games Use…</vt:lpstr>
      <vt:lpstr>The Game Loop</vt:lpstr>
      <vt:lpstr>Remember!</vt:lpstr>
      <vt:lpstr>Step 1. Player Input</vt:lpstr>
      <vt:lpstr>Step 2. Process actions</vt:lpstr>
      <vt:lpstr>Step 3. Process NPCs</vt:lpstr>
      <vt:lpstr>Step 3. Process NPCs</vt:lpstr>
      <vt:lpstr>Step 4. World Processing</vt:lpstr>
      <vt:lpstr>Drawing</vt:lpstr>
      <vt:lpstr>Architecture Big Picture</vt:lpstr>
      <vt:lpstr>SDL2</vt:lpstr>
      <vt:lpstr>SDL2</vt:lpstr>
      <vt:lpstr>SDL2</vt:lpstr>
      <vt:lpstr>SDL2</vt:lpstr>
      <vt:lpstr>SDL2</vt:lpstr>
      <vt:lpstr>SDL2</vt:lpstr>
    </vt:vector>
  </TitlesOfParts>
  <Company>North Carolina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 Zheng</dc:creator>
  <cp:lastModifiedBy>Microsoft Office User</cp:lastModifiedBy>
  <cp:revision>958</cp:revision>
  <cp:lastPrinted>2014-01-29T00:37:43Z</cp:lastPrinted>
  <dcterms:created xsi:type="dcterms:W3CDTF">2010-02-08T00:29:22Z</dcterms:created>
  <dcterms:modified xsi:type="dcterms:W3CDTF">2020-01-15T15:22:18Z</dcterms:modified>
</cp:coreProperties>
</file>