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5.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6.xml" ContentType="application/vnd.openxmlformats-officedocument.presentationml.notesSlide+xml"/>
  <Override PartName="/ppt/slides/slide22.xml" ContentType="application/vnd.openxmlformats-officedocument.presentationml.slide+xml"/>
  <Override PartName="/ppt/notesSlides/notesSlide7.xml" ContentType="application/vnd.openxmlformats-officedocument.presentationml.notesSlide+xml"/>
  <Override PartName="/ppt/slides/slide23.xml" ContentType="application/vnd.openxmlformats-officedocument.presentationml.slide+xml"/>
  <Override PartName="/ppt/notesSlides/notesSlide8.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type="screen16x9"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30" autoAdjust="0"/>
    <p:restoredTop sz="94637" autoAdjust="0"/>
  </p:normalViewPr>
  <p:slideViewPr>
    <p:cSldViewPr snapToGrid="0">
      <p:cViewPr>
        <p:scale>
          <a:sx n="75" d="100"/>
          <a:sy n="75" d="100"/>
        </p:scale>
        <p:origin x="-1016" y="-476"/>
      </p:cViewPr>
      <p:guideLst>
        <p:guide orient="horz" pos="1631"/>
        <p:guide pos="2888"/>
      </p:guideLst>
    </p:cSldViewPr>
  </p:slideViewPr>
  <p:outlineViewPr>
    <p:cViewPr>
      <p:scale>
        <a:sx n="33" d="100"/>
        <a:sy n="33" d="100"/>
      </p:scale>
      <p:origin x="0" y="120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5" name="Shape 2"/>
        <p:cNvGrpSpPr/>
        <p:nvPr/>
      </p:nvGrpSpPr>
      <p:grpSpPr>
        <a:xfrm>
          <a:off x="0" y="0"/>
          <a:ext cx="0" cy="0"/>
          <a:chOff x="0" y="0"/>
          <a:chExt cx="0" cy="0"/>
        </a:xfrm>
      </p:grpSpPr>
      <p:sp>
        <p:nvSpPr>
          <p:cNvPr id="1048679"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0"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p:grpSpPr>
      <p:sp>
        <p:nvSpPr>
          <p:cNvPr id="1048584" name="Slide Image Placeholder 1"/>
          <p:cNvSpPr/>
          <p:nvPr>
            <p:ph type="sldImg" idx="2"/>
          </p:nvPr>
        </p:nvSpPr>
        <p:spPr/>
      </p:sp>
      <p:sp>
        <p:nvSpPr>
          <p:cNvPr id="1048585" name="Text Placeholder 2"/>
          <p:cNvSpPr/>
          <p:nvPr>
            <p:ph type="body" idx="1"/>
          </p:nvPr>
        </p:nvSpPr>
        <p:spPr/>
        <p:txBody>
          <a:bodyPr/>
          <a:p>
            <a:pPr indent="0" marL="158750">
              <a:buNone/>
            </a:pPr>
            <a:r>
              <a:rPr lang="en-US"/>
              <a:t>we used two softwares one proteus and logicly we have done 8 bit addition subtraction increment and decrement using proteus and multiplication and division using logicly the truth tables we have attached them with a google sheet 🔗
logicly web version link 🔗 
for simplicity we didn’t used k maps instead we used truth tables and simplified expressions
we used logic toggles as an input
 Name
fetsum abyu ugr/9178/12 
kidus wegayehu ugr/0194/12
leulseged G/medhin ugr/5560/12
Image copyright ©️Alamy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0"/>
        <p:cNvGrpSpPr/>
        <p:nvPr/>
      </p:nvGrpSpPr>
      <p:grpSpPr>
        <a:xfrm>
          <a:off x="0" y="0"/>
          <a:ext cx="0" cy="0"/>
          <a:chOff x="0" y="0"/>
          <a:chExt cx="0" cy="0"/>
        </a:xfrm>
      </p:grpSpPr>
      <p:sp>
        <p:nvSpPr>
          <p:cNvPr id="1048591" name="Google Shape;51;p: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2" name="Google Shape;52;p: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6"/>
        <p:cNvGrpSpPr/>
        <p:nvPr/>
      </p:nvGrpSpPr>
      <p:grpSpPr>
        <a:xfrm>
          <a:off x="0" y="0"/>
          <a:ext cx="0" cy="0"/>
          <a:chOff x="0" y="0"/>
          <a:chExt cx="0" cy="0"/>
        </a:xfrm>
      </p:grpSpPr>
      <p:sp>
        <p:nvSpPr>
          <p:cNvPr id="1048595" name="Google Shape;57;g133ac3c3097_0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6" name="Google Shape;58;g133ac3c3097_0_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62"/>
        <p:cNvGrpSpPr/>
        <p:nvPr/>
      </p:nvGrpSpPr>
      <p:grpSpPr>
        <a:xfrm>
          <a:off x="0" y="0"/>
          <a:ext cx="0" cy="0"/>
          <a:chOff x="0" y="0"/>
          <a:chExt cx="0" cy="0"/>
        </a:xfrm>
      </p:grpSpPr>
      <p:sp>
        <p:nvSpPr>
          <p:cNvPr id="1048599" name="Google Shape;63;g133ac3c3097_0_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0" name="Google Shape;64;g133ac3c3097_0_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1" name="Slide Image Placeholder 1"/>
          <p:cNvSpPr>
            <a:spLocks noChangeAspect="1" noRot="1" noGrp="1"/>
          </p:cNvSpPr>
          <p:nvPr>
            <p:ph type="sldImg"/>
          </p:nvPr>
        </p:nvSpPr>
        <p:spPr>
          <a:xfrm>
            <a:off x="381000" y="685800"/>
            <a:ext cx="6096000" cy="3429000"/>
          </a:xfrm>
        </p:spPr>
      </p:sp>
      <p:sp>
        <p:nvSpPr>
          <p:cNvPr id="1048612" name="Notes Placeholder 2"/>
          <p:cNvSpPr>
            <a:spLocks noGrp="1"/>
          </p:cNvSpPr>
          <p:nvPr>
            <p:ph type="body" idx="1"/>
          </p:nvPr>
        </p:nvSpPr>
        <p:spPr/>
        <p:txBody>
          <a:bodyPr/>
          <a:p>
            <a:endParaRPr dirty="0"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68"/>
        <p:cNvGrpSpPr/>
        <p:nvPr/>
      </p:nvGrpSpPr>
      <p:grpSpPr>
        <a:xfrm>
          <a:off x="0" y="0"/>
          <a:ext cx="0" cy="0"/>
          <a:chOff x="0" y="0"/>
          <a:chExt cx="0" cy="0"/>
        </a:xfrm>
      </p:grpSpPr>
      <p:sp>
        <p:nvSpPr>
          <p:cNvPr id="1048637" name="Google Shape;69;g133ac3c3097_0_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8" name="Google Shape;70;g133ac3c3097_0_1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4"/>
        <p:cNvGrpSpPr/>
        <p:nvPr/>
      </p:nvGrpSpPr>
      <p:grpSpPr>
        <a:xfrm>
          <a:off x="0" y="0"/>
          <a:ext cx="0" cy="0"/>
          <a:chOff x="0" y="0"/>
          <a:chExt cx="0" cy="0"/>
        </a:xfrm>
      </p:grpSpPr>
      <p:sp>
        <p:nvSpPr>
          <p:cNvPr id="1048641" name="Google Shape;75;g133ac3c3097_0_1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2" name="Google Shape;76;g133ac3c3097_0_1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1048645" name="Google Shape;81;g133ac3c3097_0_2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6" name="Google Shape;82;g133ac3c3097_0_2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p:grpSpPr>
      <p:sp>
        <p:nvSpPr>
          <p:cNvPr id="1048655" name="Slide Image Placeholder 1"/>
          <p:cNvSpPr/>
          <p:nvPr>
            <p:ph type="sldImg" idx="2"/>
          </p:nvPr>
        </p:nvSpPr>
        <p:spPr/>
      </p:sp>
      <p:sp>
        <p:nvSpPr>
          <p:cNvPr id="1048656"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44" name="Shape 9"/>
        <p:cNvGrpSpPr/>
        <p:nvPr/>
      </p:nvGrpSpPr>
      <p:grpSpPr>
        <a:xfrm>
          <a:off x="0" y="0"/>
          <a:ext cx="0" cy="0"/>
          <a:chOff x="0" y="0"/>
          <a:chExt cx="0" cy="0"/>
        </a:xfrm>
      </p:grpSpPr>
      <p:sp>
        <p:nvSpPr>
          <p:cNvPr id="1048586" name="Google Shape;10;p2"/>
          <p:cNvSpPr txBox="1">
            <a:spLocks noGrp="1"/>
          </p:cNvSpPr>
          <p:nvPr>
            <p:ph type="ctrTitle"/>
          </p:nvPr>
        </p:nvSpPr>
        <p:spPr>
          <a:xfrm>
            <a:off x="311708" y="744575"/>
            <a:ext cx="8520600" cy="2052600"/>
          </a:xfrm>
          <a:prstGeom prst="rect"/>
        </p:spPr>
        <p:txBody>
          <a:bodyPr anchor="b" anchorCtr="0" bIns="91425" lIns="91425" rIns="91425" spcFirstLastPara="1" tIns="91425" wrap="square">
            <a:normAutofit/>
          </a:bodyPr>
          <a:lstStyle>
            <a:lvl1pPr algn="ctr" lvl="0">
              <a:spcBef>
                <a:spcPts val="0"/>
              </a:spcBef>
              <a:spcAft>
                <a:spcPts val="0"/>
              </a:spcAft>
              <a:buSzPts val="5200"/>
              <a:buNone/>
              <a:defRPr sz="5200"/>
            </a:lvl1pPr>
            <a:lvl2pPr algn="ctr" lvl="1">
              <a:spcBef>
                <a:spcPts val="0"/>
              </a:spcBef>
              <a:spcAft>
                <a:spcPts val="0"/>
              </a:spcAft>
              <a:buSzPts val="5200"/>
              <a:buNone/>
              <a:defRPr sz="5200"/>
            </a:lvl2pPr>
            <a:lvl3pPr algn="ctr" lvl="2">
              <a:spcBef>
                <a:spcPts val="0"/>
              </a:spcBef>
              <a:spcAft>
                <a:spcPts val="0"/>
              </a:spcAft>
              <a:buSzPts val="5200"/>
              <a:buNone/>
              <a:defRPr sz="5200"/>
            </a:lvl3pPr>
            <a:lvl4pPr algn="ctr" lvl="3">
              <a:spcBef>
                <a:spcPts val="0"/>
              </a:spcBef>
              <a:spcAft>
                <a:spcPts val="0"/>
              </a:spcAft>
              <a:buSzPts val="5200"/>
              <a:buNone/>
              <a:defRPr sz="5200"/>
            </a:lvl4pPr>
            <a:lvl5pPr algn="ctr" lvl="4">
              <a:spcBef>
                <a:spcPts val="0"/>
              </a:spcBef>
              <a:spcAft>
                <a:spcPts val="0"/>
              </a:spcAft>
              <a:buSzPts val="5200"/>
              <a:buNone/>
              <a:defRPr sz="5200"/>
            </a:lvl5pPr>
            <a:lvl6pPr algn="ctr" lvl="5">
              <a:spcBef>
                <a:spcPts val="0"/>
              </a:spcBef>
              <a:spcAft>
                <a:spcPts val="0"/>
              </a:spcAft>
              <a:buSzPts val="5200"/>
              <a:buNone/>
              <a:defRPr sz="5200"/>
            </a:lvl6pPr>
            <a:lvl7pPr algn="ctr" lvl="6">
              <a:spcBef>
                <a:spcPts val="0"/>
              </a:spcBef>
              <a:spcAft>
                <a:spcPts val="0"/>
              </a:spcAft>
              <a:buSzPts val="5200"/>
              <a:buNone/>
              <a:defRPr sz="5200"/>
            </a:lvl7pPr>
            <a:lvl8pPr algn="ctr" lvl="7">
              <a:spcBef>
                <a:spcPts val="0"/>
              </a:spcBef>
              <a:spcAft>
                <a:spcPts val="0"/>
              </a:spcAft>
              <a:buSzPts val="5200"/>
              <a:buNone/>
              <a:defRPr sz="5200"/>
            </a:lvl8pPr>
            <a:lvl9pPr algn="ctr" lvl="8">
              <a:spcBef>
                <a:spcPts val="0"/>
              </a:spcBef>
              <a:spcAft>
                <a:spcPts val="0"/>
              </a:spcAft>
              <a:buSzPts val="5200"/>
              <a:buNone/>
              <a:defRPr sz="5200"/>
            </a:lvl9pPr>
          </a:lstStyle>
          <a:p/>
        </p:txBody>
      </p:sp>
      <p:sp>
        <p:nvSpPr>
          <p:cNvPr id="1048587" name="Google Shape;11;p2"/>
          <p:cNvSpPr txBox="1">
            <a:spLocks noGrp="1"/>
          </p:cNvSpPr>
          <p:nvPr>
            <p:ph type="subTitle" idx="1"/>
          </p:nvPr>
        </p:nvSpPr>
        <p:spPr>
          <a:xfrm>
            <a:off x="311700" y="2834125"/>
            <a:ext cx="8520600" cy="792600"/>
          </a:xfrm>
          <a:prstGeom prst="rect"/>
        </p:spPr>
        <p:txBody>
          <a:bodyPr anchor="t" anchorCtr="0" bIns="91425" lIns="91425" rIns="91425" spcFirstLastPara="1" tIns="91425" wrap="square">
            <a:normAutofit/>
          </a:bodyPr>
          <a:lstStyle>
            <a:lvl1pPr algn="ctr" lvl="0">
              <a:lnSpc>
                <a:spcPct val="100000"/>
              </a:lnSpc>
              <a:spcBef>
                <a:spcPts val="0"/>
              </a:spcBef>
              <a:spcAft>
                <a:spcPts val="0"/>
              </a:spcAft>
              <a:buSzPts val="2800"/>
              <a:buNone/>
              <a:defRPr sz="2800"/>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
        <p:nvSpPr>
          <p:cNvPr id="1048588" name="Google Shape;12;p2"/>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9" name="Shape 48"/>
        <p:cNvGrpSpPr/>
        <p:nvPr/>
      </p:nvGrpSpPr>
      <p:grpSpPr>
        <a:xfrm>
          <a:off x="0" y="0"/>
          <a:ext cx="0" cy="0"/>
          <a:chOff x="0" y="0"/>
          <a:chExt cx="0" cy="0"/>
        </a:xfrm>
      </p:grpSpPr>
      <p:sp>
        <p:nvSpPr>
          <p:cNvPr id="1048662" name="Google Shape;49;p12"/>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23" name="Shape 16"/>
        <p:cNvGrpSpPr/>
        <p:nvPr/>
      </p:nvGrpSpPr>
      <p:grpSpPr>
        <a:xfrm>
          <a:off x="0" y="0"/>
          <a:ext cx="0" cy="0"/>
          <a:chOff x="0" y="0"/>
          <a:chExt cx="0" cy="0"/>
        </a:xfrm>
      </p:grpSpPr>
      <p:sp>
        <p:nvSpPr>
          <p:cNvPr id="1048579" name="Google Shape;17;p4"/>
          <p:cNvSpPr txBox="1">
            <a:spLocks noGrp="1"/>
          </p:cNvSpPr>
          <p:nvPr>
            <p:ph type="title"/>
          </p:nvPr>
        </p:nvSpPr>
        <p:spPr>
          <a:xfrm>
            <a:off x="311700" y="445025"/>
            <a:ext cx="8520600" cy="572700"/>
          </a:xfrm>
          <a:prstGeom prst="rect"/>
        </p:spPr>
        <p:txBody>
          <a:bodyPr anchor="t"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580" name="Google Shape;18;p4"/>
          <p:cNvSpPr txBox="1">
            <a:spLocks noGrp="1"/>
          </p:cNvSpPr>
          <p:nvPr>
            <p:ph type="body" idx="1"/>
          </p:nvPr>
        </p:nvSpPr>
        <p:spPr>
          <a:xfrm>
            <a:off x="311700" y="1152475"/>
            <a:ext cx="8520600" cy="3416400"/>
          </a:xfrm>
          <a:prstGeom prst="rect"/>
        </p:spPr>
        <p:txBody>
          <a:bodyPr anchor="t" anchorCtr="0" bIns="91425" lIns="91425" rIns="91425" spcFirstLastPara="1" tIns="91425" wrap="square">
            <a:normAutofit/>
          </a:bodyPr>
          <a:lstStyle>
            <a:lvl1pPr indent="-342900" lvl="0" marL="457200">
              <a:spcBef>
                <a:spcPts val="0"/>
              </a:spcBef>
              <a:spcAft>
                <a:spcPts val="0"/>
              </a:spcAft>
              <a:buSzPts val="1800"/>
              <a:buChar char="●"/>
            </a:lvl1pPr>
            <a:lvl2pPr indent="-317500" lvl="1" marL="914400">
              <a:spcBef>
                <a:spcPts val="0"/>
              </a:spcBef>
              <a:spcAft>
                <a:spcPts val="0"/>
              </a:spcAft>
              <a:buSzPts val="1400"/>
              <a:buChar char="○"/>
            </a:lvl2pPr>
            <a:lvl3pPr indent="-317500" lvl="2" marL="1371600">
              <a:spcBef>
                <a:spcPts val="0"/>
              </a:spcBef>
              <a:spcAft>
                <a:spcPts val="0"/>
              </a:spcAft>
              <a:buSzPts val="1400"/>
              <a:buChar char="■"/>
            </a:lvl3pPr>
            <a:lvl4pPr indent="-317500" lvl="3" marL="1828800">
              <a:spcBef>
                <a:spcPts val="0"/>
              </a:spcBef>
              <a:spcAft>
                <a:spcPts val="0"/>
              </a:spcAft>
              <a:buSzPts val="1400"/>
              <a:buChar char="●"/>
            </a:lvl4pPr>
            <a:lvl5pPr indent="-317500" lvl="4" marL="2286000">
              <a:spcBef>
                <a:spcPts val="0"/>
              </a:spcBef>
              <a:spcAft>
                <a:spcPts val="0"/>
              </a:spcAft>
              <a:buSzPts val="1400"/>
              <a:buChar char="○"/>
            </a:lvl5pPr>
            <a:lvl6pPr indent="-317500" lvl="5" marL="2743200">
              <a:spcBef>
                <a:spcPts val="0"/>
              </a:spcBef>
              <a:spcAft>
                <a:spcPts val="0"/>
              </a:spcAft>
              <a:buSzPts val="1400"/>
              <a:buChar char="■"/>
            </a:lvl6pPr>
            <a:lvl7pPr indent="-317500" lvl="6" marL="3200400">
              <a:spcBef>
                <a:spcPts val="0"/>
              </a:spcBef>
              <a:spcAft>
                <a:spcPts val="0"/>
              </a:spcAft>
              <a:buSzPts val="1400"/>
              <a:buChar char="●"/>
            </a:lvl7pPr>
            <a:lvl8pPr indent="-317500" lvl="7" marL="3657600">
              <a:spcBef>
                <a:spcPts val="0"/>
              </a:spcBef>
              <a:spcAft>
                <a:spcPts val="0"/>
              </a:spcAft>
              <a:buSzPts val="1400"/>
              <a:buChar char="○"/>
            </a:lvl8pPr>
            <a:lvl9pPr indent="-317500" lvl="8" marL="4114800">
              <a:spcBef>
                <a:spcPts val="0"/>
              </a:spcBef>
              <a:spcAft>
                <a:spcPts val="0"/>
              </a:spcAft>
              <a:buSzPts val="1400"/>
              <a:buChar char="■"/>
            </a:lvl9pPr>
          </a:lstStyle>
          <a:p/>
        </p:txBody>
      </p:sp>
      <p:sp>
        <p:nvSpPr>
          <p:cNvPr id="1048581" name="Google Shape;19;p4"/>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90" name="Shape 20"/>
        <p:cNvGrpSpPr/>
        <p:nvPr/>
      </p:nvGrpSpPr>
      <p:grpSpPr>
        <a:xfrm>
          <a:off x="0" y="0"/>
          <a:ext cx="0" cy="0"/>
          <a:chOff x="0" y="0"/>
          <a:chExt cx="0" cy="0"/>
        </a:xfrm>
      </p:grpSpPr>
      <p:sp>
        <p:nvSpPr>
          <p:cNvPr id="1048663" name="Google Shape;21;p5"/>
          <p:cNvSpPr txBox="1">
            <a:spLocks noGrp="1"/>
          </p:cNvSpPr>
          <p:nvPr>
            <p:ph type="title"/>
          </p:nvPr>
        </p:nvSpPr>
        <p:spPr>
          <a:xfrm>
            <a:off x="311700" y="445025"/>
            <a:ext cx="8520600" cy="572700"/>
          </a:xfrm>
          <a:prstGeom prst="rect"/>
        </p:spPr>
        <p:txBody>
          <a:bodyPr anchor="t"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64" name="Google Shape;22;p5"/>
          <p:cNvSpPr txBox="1">
            <a:spLocks noGrp="1"/>
          </p:cNvSpPr>
          <p:nvPr>
            <p:ph type="body" idx="1"/>
          </p:nvPr>
        </p:nvSpPr>
        <p:spPr>
          <a:xfrm>
            <a:off x="311700" y="1152475"/>
            <a:ext cx="3999900" cy="3416400"/>
          </a:xfrm>
          <a:prstGeom prst="rect"/>
        </p:spPr>
        <p:txBody>
          <a:bodyPr anchor="t" anchorCtr="0" bIns="91425" lIns="91425" rIns="91425" spcFirstLastPara="1" tIns="91425" wrap="square">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65" name="Google Shape;23;p5"/>
          <p:cNvSpPr txBox="1">
            <a:spLocks noGrp="1"/>
          </p:cNvSpPr>
          <p:nvPr>
            <p:ph type="body" idx="2"/>
          </p:nvPr>
        </p:nvSpPr>
        <p:spPr>
          <a:xfrm>
            <a:off x="4832400" y="1152475"/>
            <a:ext cx="3999900" cy="3416400"/>
          </a:xfrm>
          <a:prstGeom prst="rect"/>
        </p:spPr>
        <p:txBody>
          <a:bodyPr anchor="t" anchorCtr="0" bIns="91425" lIns="91425" rIns="91425" spcFirstLastPara="1" tIns="91425" wrap="square">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66" name="Google Shape;24;p5"/>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91" name="Shape 25"/>
        <p:cNvGrpSpPr/>
        <p:nvPr/>
      </p:nvGrpSpPr>
      <p:grpSpPr>
        <a:xfrm>
          <a:off x="0" y="0"/>
          <a:ext cx="0" cy="0"/>
          <a:chOff x="0" y="0"/>
          <a:chExt cx="0" cy="0"/>
        </a:xfrm>
      </p:grpSpPr>
      <p:sp>
        <p:nvSpPr>
          <p:cNvPr id="1048667" name="Google Shape;26;p6"/>
          <p:cNvSpPr txBox="1">
            <a:spLocks noGrp="1"/>
          </p:cNvSpPr>
          <p:nvPr>
            <p:ph type="title"/>
          </p:nvPr>
        </p:nvSpPr>
        <p:spPr>
          <a:xfrm>
            <a:off x="311700" y="445025"/>
            <a:ext cx="8520600" cy="572700"/>
          </a:xfrm>
          <a:prstGeom prst="rect"/>
        </p:spPr>
        <p:txBody>
          <a:bodyPr anchor="t"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68" name="Google Shape;27;p6"/>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92" name="Shape 28"/>
        <p:cNvGrpSpPr/>
        <p:nvPr/>
      </p:nvGrpSpPr>
      <p:grpSpPr>
        <a:xfrm>
          <a:off x="0" y="0"/>
          <a:ext cx="0" cy="0"/>
          <a:chOff x="0" y="0"/>
          <a:chExt cx="0" cy="0"/>
        </a:xfrm>
      </p:grpSpPr>
      <p:sp>
        <p:nvSpPr>
          <p:cNvPr id="1048669" name="Google Shape;29;p7"/>
          <p:cNvSpPr txBox="1">
            <a:spLocks noGrp="1"/>
          </p:cNvSpPr>
          <p:nvPr>
            <p:ph type="title"/>
          </p:nvPr>
        </p:nvSpPr>
        <p:spPr>
          <a:xfrm>
            <a:off x="311700" y="555600"/>
            <a:ext cx="2808000" cy="755700"/>
          </a:xfrm>
          <a:prstGeom prst="rect"/>
        </p:spPr>
        <p:txBody>
          <a:bodyPr anchor="b"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70" name="Google Shape;30;p7"/>
          <p:cNvSpPr txBox="1">
            <a:spLocks noGrp="1"/>
          </p:cNvSpPr>
          <p:nvPr>
            <p:ph type="body" idx="1"/>
          </p:nvPr>
        </p:nvSpPr>
        <p:spPr>
          <a:xfrm>
            <a:off x="311700" y="1389600"/>
            <a:ext cx="2808000" cy="3179400"/>
          </a:xfrm>
          <a:prstGeom prst="rect"/>
        </p:spPr>
        <p:txBody>
          <a:bodyPr anchor="t" anchorCtr="0" bIns="91425" lIns="91425" rIns="91425" spcFirstLastPara="1" tIns="91425" wrap="square">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71" name="Google Shape;31;p7"/>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7" name="Shape 32"/>
        <p:cNvGrpSpPr/>
        <p:nvPr/>
      </p:nvGrpSpPr>
      <p:grpSpPr>
        <a:xfrm>
          <a:off x="0" y="0"/>
          <a:ext cx="0" cy="0"/>
          <a:chOff x="0" y="0"/>
          <a:chExt cx="0" cy="0"/>
        </a:xfrm>
      </p:grpSpPr>
      <p:sp>
        <p:nvSpPr>
          <p:cNvPr id="1048657" name="Google Shape;33;p8"/>
          <p:cNvSpPr txBox="1">
            <a:spLocks noGrp="1"/>
          </p:cNvSpPr>
          <p:nvPr>
            <p:ph type="title"/>
          </p:nvPr>
        </p:nvSpPr>
        <p:spPr>
          <a:xfrm>
            <a:off x="490250" y="450150"/>
            <a:ext cx="6367800" cy="4090800"/>
          </a:xfrm>
          <a:prstGeom prst="rect"/>
        </p:spPr>
        <p:txBody>
          <a:bodyPr anchor="ctr" anchorCtr="0" bIns="91425" lIns="91425" rIns="91425" spcFirstLastPara="1" tIns="91425" wrap="square">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48658" name="Google Shape;34;p8"/>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3" name="Shape 35"/>
        <p:cNvGrpSpPr/>
        <p:nvPr/>
      </p:nvGrpSpPr>
      <p:grpSpPr>
        <a:xfrm>
          <a:off x="0" y="0"/>
          <a:ext cx="0" cy="0"/>
          <a:chOff x="0" y="0"/>
          <a:chExt cx="0" cy="0"/>
        </a:xfrm>
      </p:grpSpPr>
      <p:sp>
        <p:nvSpPr>
          <p:cNvPr id="1048672" name="Google Shape;36;p9"/>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endParaRPr dirty="0"/>
          </a:p>
        </p:txBody>
      </p:sp>
      <p:sp>
        <p:nvSpPr>
          <p:cNvPr id="1048673" name="Google Shape;37;p9"/>
          <p:cNvSpPr txBox="1">
            <a:spLocks noGrp="1"/>
          </p:cNvSpPr>
          <p:nvPr>
            <p:ph type="title"/>
          </p:nvPr>
        </p:nvSpPr>
        <p:spPr>
          <a:xfrm>
            <a:off x="265500" y="1233175"/>
            <a:ext cx="4045200" cy="1482300"/>
          </a:xfrm>
          <a:prstGeom prst="rect"/>
        </p:spPr>
        <p:txBody>
          <a:bodyPr anchor="b" anchorCtr="0" bIns="91425" lIns="91425" rIns="91425" spcFirstLastPara="1" tIns="91425" wrap="square">
            <a:normAutofit/>
          </a:bodyPr>
          <a:lstStyle>
            <a:lvl1pPr algn="ctr" lvl="0">
              <a:spcBef>
                <a:spcPts val="0"/>
              </a:spcBef>
              <a:spcAft>
                <a:spcPts val="0"/>
              </a:spcAft>
              <a:buSzPts val="4200"/>
              <a:buNone/>
              <a:defRPr sz="4200"/>
            </a:lvl1pPr>
            <a:lvl2pPr algn="ctr" lvl="1">
              <a:spcBef>
                <a:spcPts val="0"/>
              </a:spcBef>
              <a:spcAft>
                <a:spcPts val="0"/>
              </a:spcAft>
              <a:buSzPts val="4200"/>
              <a:buNone/>
              <a:defRPr sz="4200"/>
            </a:lvl2pPr>
            <a:lvl3pPr algn="ctr" lvl="2">
              <a:spcBef>
                <a:spcPts val="0"/>
              </a:spcBef>
              <a:spcAft>
                <a:spcPts val="0"/>
              </a:spcAft>
              <a:buSzPts val="4200"/>
              <a:buNone/>
              <a:defRPr sz="4200"/>
            </a:lvl3pPr>
            <a:lvl4pPr algn="ctr" lvl="3">
              <a:spcBef>
                <a:spcPts val="0"/>
              </a:spcBef>
              <a:spcAft>
                <a:spcPts val="0"/>
              </a:spcAft>
              <a:buSzPts val="4200"/>
              <a:buNone/>
              <a:defRPr sz="4200"/>
            </a:lvl4pPr>
            <a:lvl5pPr algn="ctr" lvl="4">
              <a:spcBef>
                <a:spcPts val="0"/>
              </a:spcBef>
              <a:spcAft>
                <a:spcPts val="0"/>
              </a:spcAft>
              <a:buSzPts val="4200"/>
              <a:buNone/>
              <a:defRPr sz="4200"/>
            </a:lvl5pPr>
            <a:lvl6pPr algn="ctr" lvl="5">
              <a:spcBef>
                <a:spcPts val="0"/>
              </a:spcBef>
              <a:spcAft>
                <a:spcPts val="0"/>
              </a:spcAft>
              <a:buSzPts val="4200"/>
              <a:buNone/>
              <a:defRPr sz="4200"/>
            </a:lvl6pPr>
            <a:lvl7pPr algn="ctr" lvl="6">
              <a:spcBef>
                <a:spcPts val="0"/>
              </a:spcBef>
              <a:spcAft>
                <a:spcPts val="0"/>
              </a:spcAft>
              <a:buSzPts val="4200"/>
              <a:buNone/>
              <a:defRPr sz="4200"/>
            </a:lvl7pPr>
            <a:lvl8pPr algn="ctr" lvl="7">
              <a:spcBef>
                <a:spcPts val="0"/>
              </a:spcBef>
              <a:spcAft>
                <a:spcPts val="0"/>
              </a:spcAft>
              <a:buSzPts val="4200"/>
              <a:buNone/>
              <a:defRPr sz="4200"/>
            </a:lvl8pPr>
            <a:lvl9pPr algn="ctr" lvl="8">
              <a:spcBef>
                <a:spcPts val="0"/>
              </a:spcBef>
              <a:spcAft>
                <a:spcPts val="0"/>
              </a:spcAft>
              <a:buSzPts val="4200"/>
              <a:buNone/>
              <a:defRPr sz="4200"/>
            </a:lvl9pPr>
          </a:lstStyle>
          <a:p/>
        </p:txBody>
      </p:sp>
      <p:sp>
        <p:nvSpPr>
          <p:cNvPr id="1048674" name="Google Shape;38;p9"/>
          <p:cNvSpPr txBox="1">
            <a:spLocks noGrp="1"/>
          </p:cNvSpPr>
          <p:nvPr>
            <p:ph type="subTitle" idx="1"/>
          </p:nvPr>
        </p:nvSpPr>
        <p:spPr>
          <a:xfrm>
            <a:off x="265500" y="2803075"/>
            <a:ext cx="4045200" cy="1235100"/>
          </a:xfrm>
          <a:prstGeom prst="rect"/>
        </p:spPr>
        <p:txBody>
          <a:bodyPr anchor="t" anchorCtr="0" bIns="91425" lIns="91425" rIns="91425" spcFirstLastPara="1" tIns="91425" wrap="square">
            <a:norm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5" name="Google Shape;39;p9"/>
          <p:cNvSpPr txBox="1">
            <a:spLocks noGrp="1"/>
          </p:cNvSpPr>
          <p:nvPr>
            <p:ph type="body" idx="2"/>
          </p:nvPr>
        </p:nvSpPr>
        <p:spPr>
          <a:xfrm>
            <a:off x="4939500" y="724075"/>
            <a:ext cx="3837000" cy="3695100"/>
          </a:xfrm>
          <a:prstGeom prst="rect"/>
        </p:spPr>
        <p:txBody>
          <a:bodyPr anchor="ctr" anchorCtr="0" bIns="91425" lIns="91425" rIns="91425" spcFirstLastPara="1" tIns="91425" wrap="square">
            <a:normAutofit/>
          </a:bodyPr>
          <a:lstStyle>
            <a:lvl1pPr indent="-342900" lvl="0" marL="457200">
              <a:spcBef>
                <a:spcPts val="0"/>
              </a:spcBef>
              <a:spcAft>
                <a:spcPts val="0"/>
              </a:spcAft>
              <a:buSzPts val="1800"/>
              <a:buChar char="●"/>
            </a:lvl1pPr>
            <a:lvl2pPr indent="-317500" lvl="1" marL="914400">
              <a:spcBef>
                <a:spcPts val="0"/>
              </a:spcBef>
              <a:spcAft>
                <a:spcPts val="0"/>
              </a:spcAft>
              <a:buSzPts val="1400"/>
              <a:buChar char="○"/>
            </a:lvl2pPr>
            <a:lvl3pPr indent="-317500" lvl="2" marL="1371600">
              <a:spcBef>
                <a:spcPts val="0"/>
              </a:spcBef>
              <a:spcAft>
                <a:spcPts val="0"/>
              </a:spcAft>
              <a:buSzPts val="1400"/>
              <a:buChar char="■"/>
            </a:lvl3pPr>
            <a:lvl4pPr indent="-317500" lvl="3" marL="1828800">
              <a:spcBef>
                <a:spcPts val="0"/>
              </a:spcBef>
              <a:spcAft>
                <a:spcPts val="0"/>
              </a:spcAft>
              <a:buSzPts val="1400"/>
              <a:buChar char="●"/>
            </a:lvl4pPr>
            <a:lvl5pPr indent="-317500" lvl="4" marL="2286000">
              <a:spcBef>
                <a:spcPts val="0"/>
              </a:spcBef>
              <a:spcAft>
                <a:spcPts val="0"/>
              </a:spcAft>
              <a:buSzPts val="1400"/>
              <a:buChar char="○"/>
            </a:lvl5pPr>
            <a:lvl6pPr indent="-317500" lvl="5" marL="2743200">
              <a:spcBef>
                <a:spcPts val="0"/>
              </a:spcBef>
              <a:spcAft>
                <a:spcPts val="0"/>
              </a:spcAft>
              <a:buSzPts val="1400"/>
              <a:buChar char="■"/>
            </a:lvl6pPr>
            <a:lvl7pPr indent="-317500" lvl="6" marL="3200400">
              <a:spcBef>
                <a:spcPts val="0"/>
              </a:spcBef>
              <a:spcAft>
                <a:spcPts val="0"/>
              </a:spcAft>
              <a:buSzPts val="1400"/>
              <a:buChar char="●"/>
            </a:lvl7pPr>
            <a:lvl8pPr indent="-317500" lvl="7" marL="3657600">
              <a:spcBef>
                <a:spcPts val="0"/>
              </a:spcBef>
              <a:spcAft>
                <a:spcPts val="0"/>
              </a:spcAft>
              <a:buSzPts val="1400"/>
              <a:buChar char="○"/>
            </a:lvl8pPr>
            <a:lvl9pPr indent="-317500" lvl="8" marL="4114800">
              <a:spcBef>
                <a:spcPts val="0"/>
              </a:spcBef>
              <a:spcAft>
                <a:spcPts val="0"/>
              </a:spcAft>
              <a:buSzPts val="1400"/>
              <a:buChar char="■"/>
            </a:lvl9pPr>
          </a:lstStyle>
          <a:p/>
        </p:txBody>
      </p:sp>
      <p:sp>
        <p:nvSpPr>
          <p:cNvPr id="1048676" name="Google Shape;40;p9"/>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4" name="Shape 41"/>
        <p:cNvGrpSpPr/>
        <p:nvPr/>
      </p:nvGrpSpPr>
      <p:grpSpPr>
        <a:xfrm>
          <a:off x="0" y="0"/>
          <a:ext cx="0" cy="0"/>
          <a:chOff x="0" y="0"/>
          <a:chExt cx="0" cy="0"/>
        </a:xfrm>
      </p:grpSpPr>
      <p:sp>
        <p:nvSpPr>
          <p:cNvPr id="1048677" name="Google Shape;42;p10"/>
          <p:cNvSpPr txBox="1">
            <a:spLocks noGrp="1"/>
          </p:cNvSpPr>
          <p:nvPr>
            <p:ph type="body" idx="1"/>
          </p:nvPr>
        </p:nvSpPr>
        <p:spPr>
          <a:xfrm>
            <a:off x="311700" y="4230575"/>
            <a:ext cx="5998800" cy="605100"/>
          </a:xfrm>
          <a:prstGeom prst="rect"/>
        </p:spPr>
        <p:txBody>
          <a:bodyPr anchor="ctr" anchorCtr="0" bIns="91425" lIns="91425" rIns="91425" spcFirstLastPara="1" tIns="91425" wrap="square">
            <a:normAutofit/>
          </a:bodyPr>
          <a:lstStyle>
            <a:lvl1pPr indent="-228600" lvl="0" marL="457200">
              <a:lnSpc>
                <a:spcPct val="100000"/>
              </a:lnSpc>
              <a:spcBef>
                <a:spcPts val="0"/>
              </a:spcBef>
              <a:spcAft>
                <a:spcPts val="0"/>
              </a:spcAft>
              <a:buSzPts val="1800"/>
              <a:buNone/>
            </a:lvl1pPr>
          </a:lstStyle>
          <a:p/>
        </p:txBody>
      </p:sp>
      <p:sp>
        <p:nvSpPr>
          <p:cNvPr id="1048678" name="Google Shape;43;p10"/>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8" name="Shape 44"/>
        <p:cNvGrpSpPr/>
        <p:nvPr/>
      </p:nvGrpSpPr>
      <p:grpSpPr>
        <a:xfrm>
          <a:off x="0" y="0"/>
          <a:ext cx="0" cy="0"/>
          <a:chOff x="0" y="0"/>
          <a:chExt cx="0" cy="0"/>
        </a:xfrm>
      </p:grpSpPr>
      <p:sp>
        <p:nvSpPr>
          <p:cNvPr id="1048659" name="Google Shape;45;p11"/>
          <p:cNvSpPr txBox="1">
            <a:spLocks noGrp="1"/>
          </p:cNvSpPr>
          <p:nvPr>
            <p:ph type="title" hasCustomPrompt="1"/>
          </p:nvPr>
        </p:nvSpPr>
        <p:spPr>
          <a:xfrm>
            <a:off x="311700" y="1106125"/>
            <a:ext cx="8520600" cy="1963500"/>
          </a:xfrm>
          <a:prstGeom prst="rect"/>
        </p:spPr>
        <p:txBody>
          <a:bodyPr anchor="b" anchorCtr="0" bIns="91425" lIns="91425" rIns="91425" spcFirstLastPara="1" tIns="91425" wrap="square">
            <a:normAutofit/>
          </a:bodyPr>
          <a:lstStyle>
            <a:lvl1pPr algn="ctr" lvl="0">
              <a:spcBef>
                <a:spcPts val="0"/>
              </a:spcBef>
              <a:spcAft>
                <a:spcPts val="0"/>
              </a:spcAft>
              <a:buSzPts val="12000"/>
              <a:buNone/>
              <a:defRPr sz="12000"/>
            </a:lvl1pPr>
            <a:lvl2pPr algn="ctr" lvl="1">
              <a:spcBef>
                <a:spcPts val="0"/>
              </a:spcBef>
              <a:spcAft>
                <a:spcPts val="0"/>
              </a:spcAft>
              <a:buSzPts val="12000"/>
              <a:buNone/>
              <a:defRPr sz="12000"/>
            </a:lvl2pPr>
            <a:lvl3pPr algn="ctr" lvl="2">
              <a:spcBef>
                <a:spcPts val="0"/>
              </a:spcBef>
              <a:spcAft>
                <a:spcPts val="0"/>
              </a:spcAft>
              <a:buSzPts val="12000"/>
              <a:buNone/>
              <a:defRPr sz="12000"/>
            </a:lvl3pPr>
            <a:lvl4pPr algn="ctr" lvl="3">
              <a:spcBef>
                <a:spcPts val="0"/>
              </a:spcBef>
              <a:spcAft>
                <a:spcPts val="0"/>
              </a:spcAft>
              <a:buSzPts val="12000"/>
              <a:buNone/>
              <a:defRPr sz="12000"/>
            </a:lvl4pPr>
            <a:lvl5pPr algn="ctr" lvl="4">
              <a:spcBef>
                <a:spcPts val="0"/>
              </a:spcBef>
              <a:spcAft>
                <a:spcPts val="0"/>
              </a:spcAft>
              <a:buSzPts val="12000"/>
              <a:buNone/>
              <a:defRPr sz="12000"/>
            </a:lvl5pPr>
            <a:lvl6pPr algn="ctr" lvl="5">
              <a:spcBef>
                <a:spcPts val="0"/>
              </a:spcBef>
              <a:spcAft>
                <a:spcPts val="0"/>
              </a:spcAft>
              <a:buSzPts val="12000"/>
              <a:buNone/>
              <a:defRPr sz="12000"/>
            </a:lvl6pPr>
            <a:lvl7pPr algn="ctr" lvl="6">
              <a:spcBef>
                <a:spcPts val="0"/>
              </a:spcBef>
              <a:spcAft>
                <a:spcPts val="0"/>
              </a:spcAft>
              <a:buSzPts val="12000"/>
              <a:buNone/>
              <a:defRPr sz="12000"/>
            </a:lvl7pPr>
            <a:lvl8pPr algn="ctr" lvl="7">
              <a:spcBef>
                <a:spcPts val="0"/>
              </a:spcBef>
              <a:spcAft>
                <a:spcPts val="0"/>
              </a:spcAft>
              <a:buSzPts val="12000"/>
              <a:buNone/>
              <a:defRPr sz="12000"/>
            </a:lvl8pPr>
            <a:lvl9pPr algn="ctr" lvl="8">
              <a:spcBef>
                <a:spcPts val="0"/>
              </a:spcBef>
              <a:spcAft>
                <a:spcPts val="0"/>
              </a:spcAft>
              <a:buSzPts val="12000"/>
              <a:buNone/>
              <a:defRPr sz="12000"/>
            </a:lvl9pPr>
          </a:lstStyle>
          <a:p>
            <a:r>
              <a:t>xx%</a:t>
            </a:r>
          </a:p>
        </p:txBody>
      </p:sp>
      <p:sp>
        <p:nvSpPr>
          <p:cNvPr id="1048660" name="Google Shape;46;p11"/>
          <p:cNvSpPr txBox="1">
            <a:spLocks noGrp="1"/>
          </p:cNvSpPr>
          <p:nvPr>
            <p:ph type="body" idx="1"/>
          </p:nvPr>
        </p:nvSpPr>
        <p:spPr>
          <a:xfrm>
            <a:off x="311700" y="3152225"/>
            <a:ext cx="8520600" cy="1300800"/>
          </a:xfrm>
          <a:prstGeom prst="rect"/>
        </p:spPr>
        <p:txBody>
          <a:bodyPr anchor="t" anchorCtr="0" bIns="91425" lIns="91425" rIns="91425" spcFirstLastPara="1" tIns="91425" wrap="square">
            <a:normAutofit/>
          </a:bodyPr>
          <a:lstStyle>
            <a:lvl1pPr algn="ctr" indent="-342900" lvl="0" marL="457200">
              <a:spcBef>
                <a:spcPts val="0"/>
              </a:spcBef>
              <a:spcAft>
                <a:spcPts val="0"/>
              </a:spcAft>
              <a:buSzPts val="1800"/>
              <a:buChar char="●"/>
            </a:lvl1pPr>
            <a:lvl2pPr algn="ctr" indent="-317500" lvl="1" marL="914400">
              <a:spcBef>
                <a:spcPts val="0"/>
              </a:spcBef>
              <a:spcAft>
                <a:spcPts val="0"/>
              </a:spcAft>
              <a:buSzPts val="1400"/>
              <a:buChar char="○"/>
            </a:lvl2pPr>
            <a:lvl3pPr algn="ctr" indent="-317500" lvl="2" marL="1371600">
              <a:spcBef>
                <a:spcPts val="0"/>
              </a:spcBef>
              <a:spcAft>
                <a:spcPts val="0"/>
              </a:spcAft>
              <a:buSzPts val="1400"/>
              <a:buChar char="■"/>
            </a:lvl3pPr>
            <a:lvl4pPr algn="ctr" indent="-317500" lvl="3" marL="1828800">
              <a:spcBef>
                <a:spcPts val="0"/>
              </a:spcBef>
              <a:spcAft>
                <a:spcPts val="0"/>
              </a:spcAft>
              <a:buSzPts val="1400"/>
              <a:buChar char="●"/>
            </a:lvl4pPr>
            <a:lvl5pPr algn="ctr" indent="-317500" lvl="4" marL="2286000">
              <a:spcBef>
                <a:spcPts val="0"/>
              </a:spcBef>
              <a:spcAft>
                <a:spcPts val="0"/>
              </a:spcAft>
              <a:buSzPts val="1400"/>
              <a:buChar char="○"/>
            </a:lvl5pPr>
            <a:lvl6pPr algn="ctr" indent="-317500" lvl="5" marL="2743200">
              <a:spcBef>
                <a:spcPts val="0"/>
              </a:spcBef>
              <a:spcAft>
                <a:spcPts val="0"/>
              </a:spcAft>
              <a:buSzPts val="1400"/>
              <a:buChar char="■"/>
            </a:lvl6pPr>
            <a:lvl7pPr algn="ctr" indent="-317500" lvl="6" marL="3200400">
              <a:spcBef>
                <a:spcPts val="0"/>
              </a:spcBef>
              <a:spcAft>
                <a:spcPts val="0"/>
              </a:spcAft>
              <a:buSzPts val="1400"/>
              <a:buChar char="●"/>
            </a:lvl7pPr>
            <a:lvl8pPr algn="ctr" indent="-317500" lvl="7" marL="3657600">
              <a:spcBef>
                <a:spcPts val="0"/>
              </a:spcBef>
              <a:spcAft>
                <a:spcPts val="0"/>
              </a:spcAft>
              <a:buSzPts val="1400"/>
              <a:buChar char="○"/>
            </a:lvl8pPr>
            <a:lvl9pPr algn="ctr" indent="-317500" lvl="8" marL="4114800">
              <a:spcBef>
                <a:spcPts val="0"/>
              </a:spcBef>
              <a:spcAft>
                <a:spcPts val="0"/>
              </a:spcAft>
              <a:buSzPts val="1400"/>
              <a:buChar char="■"/>
            </a:lvl9pPr>
          </a:lstStyle>
          <a:p/>
        </p:txBody>
      </p:sp>
      <p:sp>
        <p:nvSpPr>
          <p:cNvPr id="1048661" name="Google Shape;47;p11"/>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048577" name="Google Shape;7;p1"/>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048578" name="Google Shape;8;p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rmAutofit/>
          </a:bodyPr>
          <a:lstStyle>
            <a:lvl1pPr algn="r" lvl="0">
              <a:buNone/>
              <a:defRPr sz="1000">
                <a:solidFill>
                  <a:schemeClr val="dk2"/>
                </a:solidFill>
              </a:defRPr>
            </a:lvl1pPr>
            <a:lvl2pPr algn="r" lvl="1">
              <a:buNone/>
              <a:defRPr sz="1000">
                <a:solidFill>
                  <a:schemeClr val="dk2"/>
                </a:solidFill>
              </a:defRPr>
            </a:lvl2pPr>
            <a:lvl3pPr algn="r" lvl="2">
              <a:buNone/>
              <a:defRPr sz="1000">
                <a:solidFill>
                  <a:schemeClr val="dk2"/>
                </a:solidFill>
              </a:defRPr>
            </a:lvl3pPr>
            <a:lvl4pPr algn="r" lvl="3">
              <a:buNone/>
              <a:defRPr sz="1000">
                <a:solidFill>
                  <a:schemeClr val="dk2"/>
                </a:solidFill>
              </a:defRPr>
            </a:lvl4pPr>
            <a:lvl5pPr algn="r" lvl="4">
              <a:buNone/>
              <a:defRPr sz="1000">
                <a:solidFill>
                  <a:schemeClr val="dk2"/>
                </a:solidFill>
              </a:defRPr>
            </a:lvl5pPr>
            <a:lvl6pPr algn="r" lvl="5">
              <a:buNone/>
              <a:defRPr sz="1000">
                <a:solidFill>
                  <a:schemeClr val="dk2"/>
                </a:solidFill>
              </a:defRPr>
            </a:lvl6pPr>
            <a:lvl7pPr algn="r" lvl="6">
              <a:buNone/>
              <a:defRPr sz="1000">
                <a:solidFill>
                  <a:schemeClr val="dk2"/>
                </a:solidFill>
              </a:defRPr>
            </a:lvl7pPr>
            <a:lvl8pPr algn="r" lvl="7">
              <a:buNone/>
              <a:defRPr sz="1000">
                <a:solidFill>
                  <a:schemeClr val="dk2"/>
                </a:solidFill>
              </a:defRPr>
            </a:lvl8pPr>
            <a:lvl9pPr algn="r" lvl="8">
              <a:buNone/>
              <a:defRPr sz="1000">
                <a:solidFill>
                  <a:schemeClr val="dk2"/>
                </a:solidFill>
              </a:defRPr>
            </a:lvl9pPr>
          </a:lstStyle>
          <a:p>
            <a:pPr algn="r" indent="0" lvl="0" marL="0" rtl="0">
              <a:spcBef>
                <a:spcPts val="0"/>
              </a:spcBef>
              <a:spcAft>
                <a:spcPts val="0"/>
              </a:spcAft>
              <a:buNone/>
            </a:pPr>
            <a:fld id="{00000000-1234-1234-1234-123412341234}" type="slidenum">
              <a:rPr lang="en-GB"/>
            </a:fld>
            <a:endParaRPr dirty="0"/>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hyperlink" Target="https://docs.google.com/spreadsheets/d/1fAAzdcfetfGi5oQOsr_KpjY70QTwInfcqnCguHr8naE/edit%23gid=179225792" TargetMode="Externa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8.png"/><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hyperlink" Target="https://www.futurlec.com/74LS/74LS83.shtml" TargetMode="External"/><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2" name="Title 1"/>
          <p:cNvSpPr>
            <a:spLocks noGrp="1"/>
          </p:cNvSpPr>
          <p:nvPr>
            <p:ph type="title"/>
          </p:nvPr>
        </p:nvSpPr>
        <p:spPr/>
        <p:txBody>
          <a:bodyPr>
            <a:normAutofit fontScale="90000"/>
          </a:bodyPr>
          <a:p>
            <a:endParaRPr lang="en-US"/>
          </a:p>
        </p:txBody>
      </p:sp>
      <p:sp>
        <p:nvSpPr>
          <p:cNvPr id="1048583" name="Text Placeholder 2"/>
          <p:cNvSpPr>
            <a:spLocks noGrp="1"/>
          </p:cNvSpPr>
          <p:nvPr>
            <p:ph type="body" idx="1"/>
          </p:nvPr>
        </p:nvSpPr>
        <p:spPr/>
        <p:txBody>
          <a:bodyPr/>
          <a:p>
            <a:endParaRPr dirty="0" lang="en-US"/>
          </a:p>
        </p:txBody>
      </p:sp>
      <p:pic>
        <p:nvPicPr>
          <p:cNvPr id="2097152" name="Picture 2" descr="C:\Users\ACER\Downloads\beyond-computer-cpu-R6YDXK.jpg"/>
          <p:cNvPicPr>
            <a:picLocks noChangeAspect="1" noChangeArrowheads="1"/>
          </p:cNvPicPr>
          <p:nvPr/>
        </p:nvPicPr>
        <p:blipFill rotWithShape="1">
          <a:blip xmlns:r="http://schemas.openxmlformats.org/officeDocument/2006/relationships" r:embed="rId1"/>
          <a:srcRect l="367" t="8747" r="2086" b="18619"/>
          <a:stretch>
            <a:fillRect/>
          </a:stretch>
        </p:blipFill>
        <p:spPr bwMode="auto">
          <a:xfrm>
            <a:off x="-40823" y="-1"/>
            <a:ext cx="9252200" cy="5181231"/>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3" name="Title 1"/>
          <p:cNvSpPr>
            <a:spLocks noGrp="1"/>
          </p:cNvSpPr>
          <p:nvPr>
            <p:ph type="title"/>
          </p:nvPr>
        </p:nvSpPr>
        <p:spPr/>
        <p:txBody>
          <a:bodyPr>
            <a:normAutofit fontScale="90000"/>
          </a:bodyPr>
          <a:p>
            <a:r>
              <a:rPr dirty="0" lang="en-US" smtClean="0"/>
              <a:t> Handling overflow for the addition </a:t>
            </a:r>
            <a:endParaRPr dirty="0" lang="en-US"/>
          </a:p>
        </p:txBody>
      </p:sp>
      <p:sp>
        <p:nvSpPr>
          <p:cNvPr id="1048614" name="Text Placeholder 2"/>
          <p:cNvSpPr>
            <a:spLocks noChangeAspect="1" noMove="1" noResize="1" noRot="1" noAdjustHandles="1" noEditPoints="1" noChangeArrowheads="1" noChangeShapeType="1" noTextEdit="1"/>
          </p:cNvSpPr>
          <p:nvPr>
            <p:ph type="body" idx="1"/>
          </p:nvPr>
        </p:nvSpPr>
        <p:spPr>
          <a:xfrm>
            <a:off x="389148" y="1205598"/>
            <a:ext cx="8520600" cy="3416400"/>
          </a:xfrm>
          <a:blipFill rotWithShape="1">
            <a:blip xmlns:r="http://schemas.openxmlformats.org/officeDocument/2006/relationships" r:embed="rId1"/>
            <a:stretch>
              <a:fillRect l="-6" t="-11" r="1" b="14"/>
            </a:stretch>
          </a:blipFill>
        </p:spPr>
        <p:txBody>
          <a:bodyPr/>
          <a:p>
            <a:r>
              <a:rPr altLang="en-US" lang="en-US">
                <a:no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5" name="Title 1"/>
          <p:cNvSpPr>
            <a:spLocks noGrp="1"/>
          </p:cNvSpPr>
          <p:nvPr>
            <p:ph type="title"/>
          </p:nvPr>
        </p:nvSpPr>
        <p:spPr/>
        <p:txBody>
          <a:bodyPr>
            <a:normAutofit fontScale="90000"/>
          </a:bodyPr>
          <a:p>
            <a:r>
              <a:rPr dirty="0" lang="en-US" smtClean="0"/>
              <a:t>Continued…</a:t>
            </a:r>
            <a:endParaRPr dirty="0" lang="en-US"/>
          </a:p>
        </p:txBody>
      </p:sp>
      <p:sp>
        <p:nvSpPr>
          <p:cNvPr id="1048616" name="Text Placeholder 2"/>
          <p:cNvSpPr>
            <a:spLocks noGrp="1"/>
          </p:cNvSpPr>
          <p:nvPr>
            <p:ph type="body" idx="1"/>
          </p:nvPr>
        </p:nvSpPr>
        <p:spPr/>
        <p:txBody>
          <a:bodyPr>
            <a:normAutofit fontScale="93333" lnSpcReduction="20000"/>
          </a:bodyPr>
          <a:p>
            <a:endParaRPr dirty="0" lang="en-US" smtClean="0"/>
          </a:p>
          <a:p>
            <a:endParaRPr dirty="0" lang="en-US"/>
          </a:p>
          <a:p>
            <a:endParaRPr dirty="0" lang="en-US" smtClean="0"/>
          </a:p>
          <a:p>
            <a:endParaRPr dirty="0" lang="en-US"/>
          </a:p>
          <a:p>
            <a:endParaRPr dirty="0" lang="en-US" smtClean="0"/>
          </a:p>
          <a:p>
            <a:endParaRPr dirty="0" lang="en-US"/>
          </a:p>
          <a:p>
            <a:pPr indent="0" marL="114300">
              <a:buNone/>
            </a:pPr>
            <a:r>
              <a:rPr dirty="0" lang="en-US"/>
              <a:t>	</a:t>
            </a:r>
            <a:r>
              <a:rPr dirty="0" lang="en-US" smtClean="0"/>
              <a:t>		</a:t>
            </a:r>
            <a:endParaRPr dirty="0" lang="en-US" smtClean="0"/>
          </a:p>
          <a:p>
            <a:pPr indent="0" marL="114300">
              <a:buNone/>
            </a:pPr>
            <a:r>
              <a:rPr dirty="0" lang="en-US"/>
              <a:t>	</a:t>
            </a:r>
            <a:r>
              <a:rPr dirty="0" lang="en-US" smtClean="0"/>
              <a:t>				</a:t>
            </a:r>
            <a:endParaRPr dirty="0" lang="en-US" smtClean="0"/>
          </a:p>
          <a:p>
            <a:pPr indent="0" marL="114300">
              <a:buNone/>
            </a:pPr>
            <a:r>
              <a:rPr dirty="0" lang="en-US"/>
              <a:t>	</a:t>
            </a:r>
            <a:r>
              <a:rPr dirty="0" lang="en-US" smtClean="0"/>
              <a:t>				Fig 1.5 </a:t>
            </a:r>
            <a:r>
              <a:rPr dirty="0" sz="1500" lang="en-US" smtClean="0"/>
              <a:t>bit adder for handling overflow</a:t>
            </a:r>
            <a:endParaRPr dirty="0" sz="1500" lang="en-US" smtClean="0"/>
          </a:p>
          <a:p>
            <a:endParaRPr dirty="0" lang="en-US"/>
          </a:p>
          <a:p>
            <a:endParaRPr dirty="0" lang="en-US" smtClean="0"/>
          </a:p>
          <a:p>
            <a:endParaRPr dirty="0" lang="en-US"/>
          </a:p>
          <a:p>
            <a:pPr indent="0" marL="114300">
              <a:buNone/>
            </a:pPr>
            <a:r>
              <a:rPr dirty="0" lang="en-US" smtClean="0"/>
              <a:t>   Fig 1.4 </a:t>
            </a:r>
            <a:r>
              <a:rPr dirty="0" sz="1500" lang="en-US" smtClean="0"/>
              <a:t>adder circuit with additional 1 bit adder</a:t>
            </a:r>
            <a:endParaRPr dirty="0" sz="1500" lang="en-US"/>
          </a:p>
        </p:txBody>
      </p:sp>
      <p:pic>
        <p:nvPicPr>
          <p:cNvPr id="2097156" name="Picture 2" descr="C:\Users\ACER\Desktop\Apps\Screenshot (53).png"/>
          <p:cNvPicPr>
            <a:picLocks noChangeAspect="1" noChangeArrowheads="1"/>
          </p:cNvPicPr>
          <p:nvPr/>
        </p:nvPicPr>
        <p:blipFill rotWithShape="1">
          <a:blip xmlns:r="http://schemas.openxmlformats.org/officeDocument/2006/relationships" r:embed="rId1"/>
          <a:srcRect l="56536" t="28541" r="29317" b="24527"/>
          <a:stretch>
            <a:fillRect/>
          </a:stretch>
        </p:blipFill>
        <p:spPr bwMode="auto">
          <a:xfrm>
            <a:off x="1299412" y="1135781"/>
            <a:ext cx="1617044" cy="2762451"/>
          </a:xfrm>
          <a:prstGeom prst="rect"/>
          <a:noFill/>
        </p:spPr>
      </p:pic>
      <p:pic>
        <p:nvPicPr>
          <p:cNvPr id="2097157" name="Picture 3" descr="C:\Users\ACER\Desktop\Apps\Screenshot (53).png"/>
          <p:cNvPicPr>
            <a:picLocks noChangeAspect="1" noChangeArrowheads="1"/>
          </p:cNvPicPr>
          <p:nvPr/>
        </p:nvPicPr>
        <p:blipFill rotWithShape="1">
          <a:blip xmlns:r="http://schemas.openxmlformats.org/officeDocument/2006/relationships" r:embed="rId1"/>
          <a:srcRect l="60342" t="51518" r="27184" b="22377"/>
          <a:stretch>
            <a:fillRect/>
          </a:stretch>
        </p:blipFill>
        <p:spPr bwMode="auto">
          <a:xfrm>
            <a:off x="3359216" y="1535228"/>
            <a:ext cx="1520793" cy="1790300"/>
          </a:xfrm>
          <a:prstGeom prst="rect"/>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7" name="Title 1"/>
          <p:cNvSpPr>
            <a:spLocks noGrp="1"/>
          </p:cNvSpPr>
          <p:nvPr>
            <p:ph type="title"/>
          </p:nvPr>
        </p:nvSpPr>
        <p:spPr/>
        <p:txBody>
          <a:bodyPr>
            <a:normAutofit fontScale="90000"/>
          </a:bodyPr>
          <a:p>
            <a:r>
              <a:rPr dirty="0" lang="en-US" smtClean="0"/>
              <a:t>8 bit Binary Subtractor</a:t>
            </a:r>
            <a:endParaRPr dirty="0" lang="en-US"/>
          </a:p>
        </p:txBody>
      </p:sp>
      <p:sp>
        <p:nvSpPr>
          <p:cNvPr id="1048618" name="Text Placeholder 2"/>
          <p:cNvSpPr>
            <a:spLocks noChangeAspect="1" noMove="1" noResize="1" noRot="1" noAdjustHandles="1" noEditPoints="1" noChangeArrowheads="1" noChangeShapeType="1" noTextEdit="1"/>
          </p:cNvSpPr>
          <p:nvPr>
            <p:ph type="body" idx="1"/>
          </p:nvPr>
        </p:nvSpPr>
        <p:spPr>
          <a:blipFill rotWithShape="1">
            <a:blip xmlns:r="http://schemas.openxmlformats.org/officeDocument/2006/relationships" r:embed="rId1"/>
            <a:stretch>
              <a:fillRect l="-6" t="-17" r="1" b="-20518"/>
            </a:stretch>
          </a:blipFill>
        </p:spPr>
        <p:txBody>
          <a:bodyPr/>
          <a:p>
            <a:r>
              <a:rPr altLang="en-US" lang="en-US">
                <a:no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9" name="Title 1"/>
          <p:cNvSpPr>
            <a:spLocks noGrp="1"/>
          </p:cNvSpPr>
          <p:nvPr>
            <p:ph type="title"/>
          </p:nvPr>
        </p:nvSpPr>
        <p:spPr/>
        <p:txBody>
          <a:bodyPr>
            <a:normAutofit fontScale="90000"/>
          </a:bodyPr>
          <a:p>
            <a:r>
              <a:rPr dirty="0" lang="en-US" smtClean="0"/>
              <a:t>Continued…</a:t>
            </a:r>
            <a:endParaRPr dirty="0" lang="en-US"/>
          </a:p>
        </p:txBody>
      </p:sp>
      <p:sp>
        <p:nvSpPr>
          <p:cNvPr id="1048620" name="Text Placeholder 2"/>
          <p:cNvSpPr>
            <a:spLocks noChangeAspect="1" noMove="1" noResize="1" noRot="1" noAdjustHandles="1" noEditPoints="1" noChangeArrowheads="1" noChangeShapeType="1" noTextEdit="1"/>
          </p:cNvSpPr>
          <p:nvPr>
            <p:ph type="body" idx="1"/>
          </p:nvPr>
        </p:nvSpPr>
        <p:spPr>
          <a:blipFill rotWithShape="1">
            <a:blip xmlns:r="http://schemas.openxmlformats.org/officeDocument/2006/relationships" r:embed="rId1"/>
            <a:stretch>
              <a:fillRect l="-6" t="-17" r="1" b="-12117"/>
            </a:stretch>
          </a:blipFill>
        </p:spPr>
        <p:txBody>
          <a:bodyPr/>
          <a:p>
            <a:r>
              <a:rPr altLang="en-US" lang="en-US">
                <a:noFill/>
              </a:rPr>
              <a:t> </a:t>
            </a:r>
          </a:p>
        </p:txBody>
      </p:sp>
      <p:pic>
        <p:nvPicPr>
          <p:cNvPr id="2097158" name="Picture 2" descr="C:\Users\ACER\Desktop\Apps\Screenshot (54).png"/>
          <p:cNvPicPr>
            <a:picLocks noChangeAspect="1" noChangeArrowheads="1"/>
          </p:cNvPicPr>
          <p:nvPr/>
        </p:nvPicPr>
        <p:blipFill rotWithShape="1">
          <a:blip xmlns:r="http://schemas.openxmlformats.org/officeDocument/2006/relationships" r:embed="rId2"/>
          <a:srcRect l="42578" t="20360" r="47317" b="14237"/>
          <a:stretch>
            <a:fillRect/>
          </a:stretch>
        </p:blipFill>
        <p:spPr bwMode="auto">
          <a:xfrm rot="5400000">
            <a:off x="3362397" y="1094102"/>
            <a:ext cx="1321926" cy="4812631"/>
          </a:xfrm>
          <a:prstGeom prst="rect"/>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1" name="Title 1"/>
          <p:cNvSpPr>
            <a:spLocks noGrp="1"/>
          </p:cNvSpPr>
          <p:nvPr>
            <p:ph type="title"/>
          </p:nvPr>
        </p:nvSpPr>
        <p:spPr/>
        <p:txBody>
          <a:bodyPr>
            <a:normAutofit fontScale="90000"/>
          </a:bodyPr>
          <a:p>
            <a:r>
              <a:rPr dirty="0" lang="en-US" smtClean="0"/>
              <a:t>Continued…</a:t>
            </a:r>
            <a:endParaRPr dirty="0" lang="en-US"/>
          </a:p>
        </p:txBody>
      </p:sp>
      <p:sp>
        <p:nvSpPr>
          <p:cNvPr id="1048622" name="Text Placeholder 2"/>
          <p:cNvSpPr>
            <a:spLocks noChangeAspect="1" noMove="1" noResize="1" noRot="1" noAdjustHandles="1" noEditPoints="1" noChangeArrowheads="1" noChangeShapeType="1" noTextEdit="1"/>
          </p:cNvSpPr>
          <p:nvPr>
            <p:ph type="body" idx="1"/>
          </p:nvPr>
        </p:nvSpPr>
        <p:spPr>
          <a:blipFill rotWithShape="1">
            <a:blip xmlns:r="http://schemas.openxmlformats.org/officeDocument/2006/relationships" r:embed="rId1"/>
            <a:stretch>
              <a:fillRect l="-6" t="-17" r="1" b="-12099"/>
            </a:stretch>
          </a:blipFill>
        </p:spPr>
        <p:txBody>
          <a:bodyPr/>
          <a:p>
            <a:r>
              <a:rPr altLang="en-US" lang="en-US">
                <a:noFill/>
              </a:rPr>
              <a:t> </a:t>
            </a:r>
          </a:p>
        </p:txBody>
      </p:sp>
      <p:pic>
        <p:nvPicPr>
          <p:cNvPr id="2097159" name="Picture 2" descr="C:\Users\ACER\Desktop\Apps\Screenshot (54).png"/>
          <p:cNvPicPr>
            <a:picLocks noChangeAspect="1" noChangeArrowheads="1"/>
          </p:cNvPicPr>
          <p:nvPr/>
        </p:nvPicPr>
        <p:blipFill rotWithShape="1">
          <a:blip xmlns:r="http://schemas.openxmlformats.org/officeDocument/2006/relationships" r:embed="rId2"/>
          <a:srcRect l="34763" t="19518" r="60242" b="74248"/>
          <a:stretch>
            <a:fillRect/>
          </a:stretch>
        </p:blipFill>
        <p:spPr bwMode="auto">
          <a:xfrm>
            <a:off x="6513384" y="2902984"/>
            <a:ext cx="1581291" cy="1110215"/>
          </a:xfrm>
          <a:prstGeom prst="rect"/>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3" name="Title 1"/>
          <p:cNvSpPr>
            <a:spLocks noGrp="1"/>
          </p:cNvSpPr>
          <p:nvPr>
            <p:ph type="title"/>
          </p:nvPr>
        </p:nvSpPr>
        <p:spPr/>
        <p:txBody>
          <a:bodyPr>
            <a:normAutofit fontScale="90000"/>
          </a:bodyPr>
          <a:p>
            <a:r>
              <a:rPr dirty="0" lang="en-US" smtClean="0"/>
              <a:t>Increment and Decrement</a:t>
            </a:r>
            <a:endParaRPr dirty="0" lang="en-US"/>
          </a:p>
        </p:txBody>
      </p:sp>
      <p:sp>
        <p:nvSpPr>
          <p:cNvPr id="1048624" name="Text Placeholder 2"/>
          <p:cNvSpPr>
            <a:spLocks noChangeAspect="1" noMove="1" noResize="1" noRot="1" noAdjustHandles="1" noEditPoints="1" noChangeArrowheads="1" noChangeShapeType="1" noTextEdit="1"/>
          </p:cNvSpPr>
          <p:nvPr>
            <p:ph type="body" idx="1"/>
          </p:nvPr>
        </p:nvSpPr>
        <p:spPr>
          <a:blipFill rotWithShape="1">
            <a:blip xmlns:r="http://schemas.openxmlformats.org/officeDocument/2006/relationships" r:embed="rId1"/>
            <a:stretch>
              <a:fillRect l="-6" t="-17" r="1" b="-5128"/>
            </a:stretch>
          </a:blipFill>
        </p:spPr>
        <p:txBody>
          <a:bodyPr/>
          <a:p>
            <a:r>
              <a:rPr altLang="en-US" lang="en-US">
                <a:no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5" name="Title 1"/>
          <p:cNvSpPr>
            <a:spLocks noGrp="1"/>
          </p:cNvSpPr>
          <p:nvPr>
            <p:ph type="title"/>
          </p:nvPr>
        </p:nvSpPr>
        <p:spPr/>
        <p:txBody>
          <a:bodyPr>
            <a:normAutofit fontScale="90000"/>
          </a:bodyPr>
          <a:p>
            <a:r>
              <a:rPr dirty="0" lang="en-US" smtClean="0"/>
              <a:t>Selecting type of Operations</a:t>
            </a:r>
            <a:endParaRPr dirty="0" lang="en-US"/>
          </a:p>
        </p:txBody>
      </p:sp>
      <p:sp>
        <p:nvSpPr>
          <p:cNvPr id="1048626" name="Text Placeholder 2"/>
          <p:cNvSpPr>
            <a:spLocks noGrp="1"/>
          </p:cNvSpPr>
          <p:nvPr>
            <p:ph type="body" idx="1"/>
          </p:nvPr>
        </p:nvSpPr>
        <p:spPr/>
        <p:txBody>
          <a:bodyPr/>
          <a:p>
            <a:r>
              <a:rPr dirty="0" sz="1400" lang="en-US" smtClean="0"/>
              <a:t>To achieve selection of operations we used a multiplexer circuit  thus we have to select from 4 operations</a:t>
            </a:r>
            <a:r>
              <a:rPr dirty="0" sz="1400" lang="en-US"/>
              <a:t> </a:t>
            </a:r>
            <a:r>
              <a:rPr dirty="0" sz="1400" lang="en-US" err="1"/>
              <a:t>i.e</a:t>
            </a:r>
            <a:r>
              <a:rPr dirty="0" sz="1400" lang="en-US"/>
              <a:t>  addition, subtraction ,increment and decrement</a:t>
            </a:r>
            <a:endParaRPr dirty="0" sz="1400" lang="en-US" smtClean="0"/>
          </a:p>
          <a:p>
            <a:pPr indent="0" marL="114300">
              <a:buNone/>
            </a:pPr>
            <a:endParaRPr dirty="0" lang="en-US" smtClean="0"/>
          </a:p>
          <a:p>
            <a:endParaRPr dirty="0" lang="en-US"/>
          </a:p>
        </p:txBody>
      </p:sp>
      <p:graphicFrame>
        <p:nvGraphicFramePr>
          <p:cNvPr id="4194305" name="Table 3"/>
          <p:cNvGraphicFramePr>
            <a:graphicFrameLocks noGrp="1"/>
          </p:cNvGraphicFramePr>
          <p:nvPr/>
        </p:nvGraphicFramePr>
        <p:xfrm>
          <a:off x="1333501" y="1853142"/>
          <a:ext cx="6730997" cy="2743200"/>
        </p:xfrm>
        <a:graphic>
          <a:graphicData uri="http://schemas.openxmlformats.org/drawingml/2006/table">
            <a:tbl>
              <a:tblPr/>
              <a:tblGrid>
                <a:gridCol w="961571"/>
                <a:gridCol w="961571"/>
                <a:gridCol w="959757"/>
                <a:gridCol w="963385"/>
                <a:gridCol w="961571"/>
                <a:gridCol w="961571"/>
                <a:gridCol w="961571"/>
              </a:tblGrid>
              <a:tr h="0">
                <a:tc>
                  <a:txBody>
                    <a:bodyPr/>
                    <a:p>
                      <a:pPr algn="ctr" fontAlgn="t"/>
                      <a:r>
                        <a:rPr b="1" dirty="0" lang="en-US">
                          <a:effectLst/>
                        </a:rPr>
                        <a:t>S0</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9E9E9"/>
                    </a:solidFill>
                  </a:tcPr>
                </a:tc>
                <a:tc>
                  <a:txBody>
                    <a:bodyPr/>
                    <a:p>
                      <a:pPr algn="ctr" fontAlgn="t"/>
                      <a:r>
                        <a:rPr b="1" dirty="0" lang="en-US">
                          <a:effectLst/>
                        </a:rPr>
                        <a:t>S1</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9E9E9"/>
                    </a:solidFill>
                  </a:tcPr>
                </a:tc>
                <a:tc>
                  <a:txBody>
                    <a:bodyPr/>
                    <a:p>
                      <a:pPr algn="ctr" fontAlgn="t"/>
                      <a:r>
                        <a:rPr b="1" dirty="0" lang="en-US" smtClean="0">
                          <a:effectLst/>
                        </a:rPr>
                        <a:t>M1</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9E9E9"/>
                    </a:solidFill>
                  </a:tcPr>
                </a:tc>
                <a:tc>
                  <a:txBody>
                    <a:bodyPr/>
                    <a:p>
                      <a:pPr algn="ctr" fontAlgn="t"/>
                      <a:r>
                        <a:rPr b="1" dirty="0" lang="en-US" smtClean="0">
                          <a:effectLst/>
                        </a:rPr>
                        <a:t>M2</a:t>
                      </a:r>
                      <a:endParaRPr b="1"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9E9E9"/>
                    </a:solidFill>
                  </a:tcPr>
                </a:tc>
                <a:tc>
                  <a:txBody>
                    <a:bodyPr/>
                    <a:p>
                      <a:pPr algn="ctr" fontAlgn="t"/>
                      <a:r>
                        <a:rPr b="1" dirty="0" lang="en-US" smtClean="0">
                          <a:effectLst/>
                        </a:rPr>
                        <a:t>M3</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9E9E9"/>
                    </a:solidFill>
                  </a:tcPr>
                </a:tc>
                <a:tc>
                  <a:txBody>
                    <a:bodyPr/>
                    <a:p>
                      <a:pPr algn="ctr" fontAlgn="t"/>
                      <a:r>
                        <a:rPr b="1" dirty="0" lang="en-US" smtClean="0">
                          <a:effectLst/>
                        </a:rPr>
                        <a:t>M4</a:t>
                      </a:r>
                      <a:endParaRPr b="1"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9E9E9"/>
                    </a:solidFill>
                  </a:tcPr>
                </a:tc>
                <a:tc>
                  <a:txBody>
                    <a:bodyPr/>
                    <a:p>
                      <a:pPr algn="ctr" fontAlgn="t"/>
                      <a:r>
                        <a:rPr b="1" dirty="0" lang="en-US" smtClean="0">
                          <a:effectLst/>
                        </a:rPr>
                        <a:t>OUTPUT</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9E9E9"/>
                    </a:solidFill>
                  </a:tcPr>
                </a:tc>
              </a:tr>
              <a:tr h="0">
                <a:tc>
                  <a:txBody>
                    <a:bodyPr/>
                    <a:p>
                      <a:pPr algn="ctr" fontAlgn="t"/>
                      <a:r>
                        <a:rPr dirty="0" lang="en-US">
                          <a:effectLst/>
                        </a:rPr>
                        <a:t>0</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a:effectLst/>
                        </a:rPr>
                        <a:t>0</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a:effectLst/>
                        </a:rPr>
                        <a:t>0</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smtClean="0">
                          <a:effectLst/>
                        </a:rPr>
                        <a:t>D</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a:effectLst/>
                        </a:rPr>
                        <a:t>0</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r>
              <a:tr h="0">
                <a:tc>
                  <a:txBody>
                    <a:bodyPr/>
                    <a:p>
                      <a:pPr algn="ctr" fontAlgn="t"/>
                      <a:r>
                        <a:rPr dirty="0" lang="en-US">
                          <a:effectLst/>
                        </a:rPr>
                        <a:t>0</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a:effectLst/>
                        </a:rPr>
                        <a:t>0</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a:effectLst/>
                        </a:rPr>
                        <a:t>1</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smtClean="0">
                          <a:effectLst/>
                        </a:rPr>
                        <a:t>D</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1</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r>
              <a:tr h="0">
                <a:tc>
                  <a:txBody>
                    <a:bodyPr/>
                    <a:p>
                      <a:pPr algn="ctr" fontAlgn="t"/>
                      <a:r>
                        <a:rPr lang="en-US">
                          <a:effectLst/>
                        </a:rPr>
                        <a:t>0</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1</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smtClean="0">
                          <a:effectLst/>
                        </a:rPr>
                        <a:t>D</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0</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smtClean="0">
                          <a:effectLst/>
                        </a:rPr>
                        <a:t>D</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a:effectLst/>
                        </a:rPr>
                        <a:t>0</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r>
              <a:tr h="0">
                <a:tc>
                  <a:txBody>
                    <a:bodyPr/>
                    <a:p>
                      <a:pPr algn="ctr" fontAlgn="t"/>
                      <a:r>
                        <a:rPr lang="en-US">
                          <a:effectLst/>
                        </a:rPr>
                        <a:t>0</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a:effectLst/>
                        </a:rPr>
                        <a:t>1</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1</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smtClean="0">
                          <a:effectLst/>
                        </a:rPr>
                        <a:t>D</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1</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r>
              <a:tr h="0">
                <a:tc>
                  <a:txBody>
                    <a:bodyPr/>
                    <a:p>
                      <a:pPr algn="ctr" fontAlgn="t"/>
                      <a:r>
                        <a:rPr lang="en-US">
                          <a:effectLst/>
                        </a:rPr>
                        <a:t>1</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0</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0</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smtClean="0">
                          <a:effectLst/>
                        </a:rPr>
                        <a:t>D</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0</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r>
              <a:tr h="0">
                <a:tc>
                  <a:txBody>
                    <a:bodyPr/>
                    <a:p>
                      <a:pPr algn="ctr" fontAlgn="t"/>
                      <a:r>
                        <a:rPr lang="en-US">
                          <a:effectLst/>
                        </a:rPr>
                        <a:t>1</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0</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1</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smtClean="0">
                          <a:effectLst/>
                        </a:rPr>
                        <a:t>D</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1</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r>
              <a:tr h="0">
                <a:tc>
                  <a:txBody>
                    <a:bodyPr/>
                    <a:p>
                      <a:pPr algn="ctr" fontAlgn="t"/>
                      <a:r>
                        <a:rPr lang="en-US">
                          <a:effectLst/>
                        </a:rPr>
                        <a:t>1</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1</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0</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0</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r>
              <a:tr h="0">
                <a:tc>
                  <a:txBody>
                    <a:bodyPr/>
                    <a:p>
                      <a:pPr algn="ctr" fontAlgn="t"/>
                      <a:r>
                        <a:rPr lang="en-US">
                          <a:effectLst/>
                        </a:rPr>
                        <a:t>1</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lang="en-US">
                          <a:effectLst/>
                        </a:rPr>
                        <a:t>1</a:t>
                      </a:r>
                      <a:endParaRPr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defTabSz="914400" eaLnBrk="1" fontAlgn="t" hangingPunct="1" indent="0" latinLnBrk="0" marL="0" marR="0" rtl="0">
                        <a:lnSpc>
                          <a:spcPct val="100000"/>
                        </a:lnSpc>
                        <a:spcBef>
                          <a:spcPts val="0"/>
                        </a:spcBef>
                        <a:spcAft>
                          <a:spcPts val="0"/>
                        </a:spcAft>
                        <a:buClr>
                          <a:srgbClr val="000000"/>
                        </a:buClr>
                        <a:buSzTx/>
                        <a:buFont typeface="Arial" panose="020B0604020202020204"/>
                        <a:buNone/>
                      </a:pPr>
                      <a:r>
                        <a:rPr dirty="0" lang="en-US" smtClean="0">
                          <a:effectLst/>
                        </a:rPr>
                        <a:t>D</a:t>
                      </a:r>
                      <a:endParaRPr dirty="0" lang="en-US" smtClean="0">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a:effectLst/>
                        </a:rPr>
                        <a:t>1</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p>
                      <a:pPr algn="ctr" fontAlgn="t"/>
                      <a:r>
                        <a:rPr dirty="0" lang="en-US">
                          <a:effectLst/>
                        </a:rPr>
                        <a:t>1</a:t>
                      </a:r>
                      <a:endParaRPr dirty="0" lang="en-US">
                        <a:effectLst/>
                      </a:endParaRPr>
                    </a:p>
                  </a:txBody>
                  <a:tcP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7" name="Title 1"/>
          <p:cNvSpPr>
            <a:spLocks noGrp="1"/>
          </p:cNvSpPr>
          <p:nvPr>
            <p:ph type="title"/>
          </p:nvPr>
        </p:nvSpPr>
        <p:spPr/>
        <p:txBody>
          <a:bodyPr>
            <a:normAutofit fontScale="90000"/>
          </a:bodyPr>
          <a:p>
            <a:r>
              <a:rPr dirty="0" lang="en-US" smtClean="0"/>
              <a:t>Continued…</a:t>
            </a:r>
            <a:endParaRPr dirty="0" lang="en-US"/>
          </a:p>
        </p:txBody>
      </p:sp>
      <p:sp>
        <p:nvSpPr>
          <p:cNvPr id="1048628" name="Text Placeholder 2"/>
          <p:cNvSpPr>
            <a:spLocks noGrp="1"/>
          </p:cNvSpPr>
          <p:nvPr>
            <p:ph type="body" idx="1"/>
          </p:nvPr>
        </p:nvSpPr>
        <p:spPr/>
        <p:txBody>
          <a:bodyPr/>
          <a:p>
            <a:r>
              <a:rPr dirty="0" lang="en-US" smtClean="0"/>
              <a:t>Simplifying the truth table using sum of product we get  </a:t>
            </a:r>
            <a:endParaRPr dirty="0" lang="en-US" smtClean="0"/>
          </a:p>
          <a:p>
            <a:pPr indent="0" marL="114300">
              <a:buNone/>
            </a:pPr>
            <a:endParaRPr dirty="0" lang="en-US" smtClean="0"/>
          </a:p>
          <a:p>
            <a:pPr indent="0" marL="114300">
              <a:buNone/>
            </a:pPr>
            <a:r>
              <a:rPr b="1" dirty="0" lang="en-US" smtClean="0"/>
              <a:t>output</a:t>
            </a:r>
            <a:r>
              <a:rPr dirty="0" lang="en-US" smtClean="0"/>
              <a:t> </a:t>
            </a:r>
            <a:r>
              <a:rPr dirty="0" lang="en-US"/>
              <a:t>= </a:t>
            </a:r>
            <a:r>
              <a:rPr dirty="0" lang="en-US" smtClean="0"/>
              <a:t>S0</a:t>
            </a:r>
            <a:r>
              <a:rPr dirty="0" lang="en-US"/>
              <a:t> </a:t>
            </a:r>
            <a:r>
              <a:rPr dirty="0" lang="en-US" smtClean="0"/>
              <a:t>′ S1</a:t>
            </a:r>
            <a:r>
              <a:rPr dirty="0" lang="en-US"/>
              <a:t> ′ </a:t>
            </a:r>
            <a:r>
              <a:rPr b="1" dirty="0" lang="en-US" smtClean="0"/>
              <a:t>M1</a:t>
            </a:r>
            <a:r>
              <a:rPr dirty="0" lang="en-US" smtClean="0"/>
              <a:t> </a:t>
            </a:r>
            <a:r>
              <a:rPr dirty="0" lang="en-US"/>
              <a:t>+ </a:t>
            </a:r>
            <a:r>
              <a:rPr dirty="0" lang="en-US" smtClean="0"/>
              <a:t>S0</a:t>
            </a:r>
            <a:r>
              <a:rPr dirty="0" lang="en-US"/>
              <a:t> ′ </a:t>
            </a:r>
            <a:r>
              <a:rPr dirty="0" lang="en-US" smtClean="0"/>
              <a:t>S1  </a:t>
            </a:r>
            <a:r>
              <a:rPr b="1" dirty="0" lang="en-US" smtClean="0"/>
              <a:t>M2</a:t>
            </a:r>
            <a:r>
              <a:rPr dirty="0" lang="en-US" smtClean="0"/>
              <a:t> </a:t>
            </a:r>
            <a:r>
              <a:rPr dirty="0" lang="en-US"/>
              <a:t>+ S0 </a:t>
            </a:r>
            <a:r>
              <a:rPr dirty="0" lang="en-US" smtClean="0"/>
              <a:t>S1</a:t>
            </a:r>
            <a:r>
              <a:rPr dirty="0" lang="en-US"/>
              <a:t> ′ </a:t>
            </a:r>
            <a:r>
              <a:rPr b="1" dirty="0" lang="en-US" smtClean="0"/>
              <a:t>M3</a:t>
            </a:r>
            <a:r>
              <a:rPr dirty="0" lang="en-US" smtClean="0"/>
              <a:t> </a:t>
            </a:r>
            <a:r>
              <a:rPr dirty="0" lang="en-US"/>
              <a:t>+ S0 S1 </a:t>
            </a:r>
            <a:r>
              <a:rPr b="1" dirty="0" lang="en-US" smtClean="0"/>
              <a:t>M4 </a:t>
            </a:r>
            <a:r>
              <a:rPr dirty="0" lang="en-US" smtClean="0"/>
              <a:t>implementing this using AND,OR  and NOT gates and not gates we get the circuit </a:t>
            </a:r>
            <a:endParaRPr dirty="0" lang="en-US" smtClean="0"/>
          </a:p>
          <a:p>
            <a:pPr indent="0" marL="114300">
              <a:buNone/>
            </a:pPr>
            <a:endParaRPr b="1" dirty="0" lang="en-US" smtClean="0"/>
          </a:p>
          <a:p>
            <a:pPr>
              <a:buFont typeface="Wingdings" panose="05000000000000000000" pitchFamily="2" charset="2"/>
              <a:buChar char="Ø"/>
            </a:pPr>
            <a:r>
              <a:rPr dirty="0" lang="en-US" smtClean="0"/>
              <a:t> since the MUXs that proteus has some malfunction we used a MUX sub</a:t>
            </a:r>
            <a:endParaRPr dirty="0" lang="en-US" smtClean="0"/>
          </a:p>
          <a:p>
            <a:pPr indent="0" marL="114300">
              <a:buNone/>
            </a:pPr>
            <a:r>
              <a:rPr dirty="0" lang="en-US" smtClean="0"/>
              <a:t>Circuit hat we ourselves build</a:t>
            </a:r>
            <a:endParaRPr dirty="0" lang="en-US" smtClean="0"/>
          </a:p>
          <a:p>
            <a:pPr indent="0" marL="114300">
              <a:buNone/>
            </a:pP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9" name="Title 1"/>
          <p:cNvSpPr>
            <a:spLocks noGrp="1"/>
          </p:cNvSpPr>
          <p:nvPr>
            <p:ph type="title"/>
          </p:nvPr>
        </p:nvSpPr>
        <p:spPr/>
        <p:txBody>
          <a:bodyPr>
            <a:normAutofit fontScale="90000"/>
          </a:bodyPr>
          <a:p>
            <a:r>
              <a:rPr dirty="0" lang="en-GB" smtClean="0"/>
              <a:t>Continued…</a:t>
            </a:r>
            <a:endParaRPr dirty="0" lang="en-US"/>
          </a:p>
        </p:txBody>
      </p:sp>
      <p:sp>
        <p:nvSpPr>
          <p:cNvPr id="1048630" name="Text Placeholder 2"/>
          <p:cNvSpPr>
            <a:spLocks noGrp="1"/>
          </p:cNvSpPr>
          <p:nvPr>
            <p:ph type="body" idx="1"/>
          </p:nvPr>
        </p:nvSpPr>
        <p:spPr/>
        <p:txBody>
          <a:bodyPr/>
          <a:p>
            <a:pPr indent="0" marL="114300">
              <a:buNone/>
            </a:pPr>
            <a:endParaRPr dirty="0" lang="en-US" smtClean="0"/>
          </a:p>
          <a:p>
            <a:pPr indent="0" marL="114300">
              <a:buNone/>
            </a:pPr>
            <a:endParaRPr dirty="0" lang="en-US"/>
          </a:p>
          <a:p>
            <a:pPr indent="0" marL="114300">
              <a:buNone/>
            </a:pPr>
            <a:endParaRPr dirty="0" lang="en-US" smtClean="0"/>
          </a:p>
          <a:p>
            <a:pPr indent="0" marL="114300">
              <a:buNone/>
            </a:pPr>
            <a:endParaRPr dirty="0" lang="en-US"/>
          </a:p>
          <a:p>
            <a:pPr indent="0" marL="114300">
              <a:buNone/>
            </a:pPr>
            <a:endParaRPr dirty="0" lang="en-US" smtClean="0"/>
          </a:p>
          <a:p>
            <a:pPr indent="0" marL="114300">
              <a:buNone/>
            </a:pPr>
            <a:endParaRPr dirty="0" lang="en-US"/>
          </a:p>
          <a:p>
            <a:pPr indent="0" marL="114300">
              <a:buNone/>
            </a:pPr>
            <a:endParaRPr dirty="0" lang="en-US" smtClean="0"/>
          </a:p>
          <a:p>
            <a:pPr indent="0" marL="114300">
              <a:buNone/>
            </a:pPr>
            <a:endParaRPr dirty="0" lang="en-US"/>
          </a:p>
          <a:p>
            <a:pPr indent="0" marL="114300">
              <a:buNone/>
            </a:pPr>
            <a:endParaRPr dirty="0" lang="en-US" smtClean="0"/>
          </a:p>
          <a:p>
            <a:pPr indent="0" marL="114300">
              <a:buNone/>
            </a:pPr>
            <a:r>
              <a:rPr dirty="0" lang="en-US" smtClean="0"/>
              <a:t>Fig 1.8 inside of sub circuit                          Fig 1.9 multiplexer sub circuit</a:t>
            </a:r>
            <a:endParaRPr dirty="0" lang="en-US"/>
          </a:p>
        </p:txBody>
      </p:sp>
      <p:pic>
        <p:nvPicPr>
          <p:cNvPr id="2097160" name="Picture 2"/>
          <p:cNvPicPr>
            <a:picLocks noChangeAspect="1" noChangeArrowheads="1"/>
          </p:cNvPicPr>
          <p:nvPr/>
        </p:nvPicPr>
        <p:blipFill>
          <a:blip xmlns:r="http://schemas.openxmlformats.org/officeDocument/2006/relationships" r:embed="rId1"/>
          <a:srcRect/>
          <a:stretch>
            <a:fillRect/>
          </a:stretch>
        </p:blipFill>
        <p:spPr bwMode="auto">
          <a:xfrm>
            <a:off x="759354" y="1200679"/>
            <a:ext cx="3629025" cy="2505075"/>
          </a:xfrm>
          <a:prstGeom prst="rect"/>
          <a:noFill/>
          <a:ln>
            <a:noFill/>
          </a:ln>
          <a:effectLst/>
        </p:spPr>
      </p:pic>
      <p:pic>
        <p:nvPicPr>
          <p:cNvPr id="2097161" name="Picture 3" descr="C:\Users\ACER\Desktop\Apps\Screenshot (38).png"/>
          <p:cNvPicPr>
            <a:picLocks noChangeAspect="1" noChangeArrowheads="1"/>
          </p:cNvPicPr>
          <p:nvPr/>
        </p:nvPicPr>
        <p:blipFill rotWithShape="1">
          <a:blip xmlns:r="http://schemas.openxmlformats.org/officeDocument/2006/relationships" r:embed="rId2"/>
          <a:srcRect l="55347" t="50000" r="36667" b="31736"/>
          <a:stretch>
            <a:fillRect/>
          </a:stretch>
        </p:blipFill>
        <p:spPr bwMode="auto">
          <a:xfrm>
            <a:off x="5494662" y="1233222"/>
            <a:ext cx="1896738" cy="2439988"/>
          </a:xfrm>
          <a:prstGeom prst="rect"/>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1" name="Title 1"/>
          <p:cNvSpPr>
            <a:spLocks noGrp="1"/>
          </p:cNvSpPr>
          <p:nvPr>
            <p:ph type="title"/>
          </p:nvPr>
        </p:nvSpPr>
        <p:spPr/>
        <p:txBody>
          <a:bodyPr>
            <a:normAutofit fontScale="90000"/>
          </a:bodyPr>
          <a:p>
            <a:r>
              <a:rPr dirty="0" lang="en-US" smtClean="0"/>
              <a:t>Continued…</a:t>
            </a:r>
            <a:endParaRPr dirty="0" lang="en-US"/>
          </a:p>
        </p:txBody>
      </p:sp>
      <p:sp>
        <p:nvSpPr>
          <p:cNvPr id="1048632" name="Text Placeholder 2"/>
          <p:cNvSpPr>
            <a:spLocks noGrp="1"/>
          </p:cNvSpPr>
          <p:nvPr>
            <p:ph type="body" idx="1"/>
          </p:nvPr>
        </p:nvSpPr>
        <p:spPr/>
        <p:txBody>
          <a:bodyPr>
            <a:normAutofit fontScale="94444" lnSpcReduction="10000"/>
          </a:bodyPr>
          <a:p>
            <a:r>
              <a:rPr dirty="0" lang="en-US" smtClean="0"/>
              <a:t>For selectors S0 and S1 </a:t>
            </a:r>
            <a:endParaRPr dirty="0" lang="en-US" smtClean="0"/>
          </a:p>
          <a:p>
            <a:pPr indent="0" marL="114300">
              <a:buNone/>
            </a:pPr>
            <a:r>
              <a:rPr dirty="0" lang="en-US"/>
              <a:t> </a:t>
            </a:r>
            <a:r>
              <a:rPr dirty="0" lang="en-US" smtClean="0"/>
              <a:t>          S0  S1   output</a:t>
            </a:r>
            <a:endParaRPr dirty="0" lang="en-US" smtClean="0"/>
          </a:p>
          <a:p>
            <a:pPr indent="0" marL="114300">
              <a:buNone/>
            </a:pPr>
            <a:r>
              <a:rPr dirty="0" lang="en-US"/>
              <a:t>	</a:t>
            </a:r>
            <a:r>
              <a:rPr dirty="0" lang="en-US" smtClean="0"/>
              <a:t>0    0      B           add</a:t>
            </a:r>
            <a:endParaRPr dirty="0" lang="en-US" smtClean="0"/>
          </a:p>
          <a:p>
            <a:pPr indent="0" marL="114300">
              <a:buNone/>
            </a:pPr>
            <a:r>
              <a:rPr dirty="0" lang="en-US" smtClean="0"/>
              <a:t>             0    1     B ′         subtract</a:t>
            </a:r>
            <a:endParaRPr dirty="0" lang="en-US" smtClean="0"/>
          </a:p>
          <a:p>
            <a:pPr indent="0" marL="114300">
              <a:buNone/>
            </a:pPr>
            <a:r>
              <a:rPr dirty="0" lang="en-US" smtClean="0"/>
              <a:t>	1     0     0           increment</a:t>
            </a:r>
            <a:endParaRPr dirty="0" lang="en-US" smtClean="0"/>
          </a:p>
          <a:p>
            <a:pPr indent="0" marL="114300">
              <a:buNone/>
            </a:pPr>
            <a:r>
              <a:rPr dirty="0" lang="en-US" smtClean="0"/>
              <a:t>	1     1     1           decrement</a:t>
            </a:r>
            <a:endParaRPr dirty="0" lang="en-US" smtClean="0"/>
          </a:p>
          <a:p>
            <a:pPr indent="0" marL="114300">
              <a:buNone/>
            </a:pPr>
            <a:endParaRPr dirty="0" lang="en-US" smtClean="0"/>
          </a:p>
          <a:p>
            <a:pPr indent="0" marL="114300">
              <a:buNone/>
            </a:pPr>
            <a:r>
              <a:rPr dirty="0" lang="en-US" smtClean="0"/>
              <a:t>Since this is the outside function of multiplexer  we gave B to M1 , B</a:t>
            </a:r>
            <a:r>
              <a:rPr dirty="0" lang="en-US"/>
              <a:t> </a:t>
            </a:r>
            <a:r>
              <a:rPr dirty="0" lang="en-US" smtClean="0"/>
              <a:t>′ to M2, 0 for M3 and 1 for M4 </a:t>
            </a:r>
            <a:endParaRPr dirty="0" lang="en-US" smtClean="0"/>
          </a:p>
          <a:p>
            <a:pPr>
              <a:buFont typeface="Wingdings" panose="05000000000000000000" pitchFamily="2" charset="2"/>
              <a:buChar char="Ø"/>
            </a:pPr>
            <a:r>
              <a:rPr dirty="0" lang="en-US" smtClean="0"/>
              <a:t>We have one 4x1 MUX For each digits </a:t>
            </a:r>
            <a:r>
              <a:rPr dirty="0" lang="en-US" err="1" smtClean="0"/>
              <a:t>i.e</a:t>
            </a:r>
            <a:r>
              <a:rPr dirty="0" lang="en-US" smtClean="0"/>
              <a:t> for the 8 bits there are 8 MUXs and for the additional overflow handling bit we have 1 additional 4x1 MUX</a:t>
            </a:r>
            <a:endParaRPr dirty="0"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 name="Shape 53"/>
        <p:cNvGrpSpPr/>
        <p:nvPr/>
      </p:nvGrpSpPr>
      <p:grpSpPr>
        <a:xfrm>
          <a:off x="0" y="0"/>
          <a:ext cx="0" cy="0"/>
          <a:chOff x="0" y="0"/>
          <a:chExt cx="0" cy="0"/>
        </a:xfrm>
      </p:grpSpPr>
      <p:sp>
        <p:nvSpPr>
          <p:cNvPr id="1048589" name="Google Shape;54;p13"/>
          <p:cNvSpPr txBox="1">
            <a:spLocks noGrp="1"/>
          </p:cNvSpPr>
          <p:nvPr>
            <p:ph type="ctrTitle"/>
          </p:nvPr>
        </p:nvSpPr>
        <p:spPr>
          <a:xfrm>
            <a:off x="330959" y="510360"/>
            <a:ext cx="8520600" cy="2052600"/>
          </a:xfrm>
          <a:prstGeom prst="rect"/>
        </p:spPr>
        <p:txBody>
          <a:bodyPr anchor="b" anchorCtr="0" bIns="91425" lIns="91425" rIns="91425" spcFirstLastPara="1" tIns="91425" wrap="square">
            <a:normAutofit/>
          </a:bodyPr>
          <a:p>
            <a:pPr algn="ctr" indent="0" lvl="0" marL="0" rtl="0">
              <a:spcBef>
                <a:spcPts val="0"/>
              </a:spcBef>
              <a:spcAft>
                <a:spcPts val="0"/>
              </a:spcAft>
              <a:buNone/>
            </a:pPr>
            <a:r>
              <a:rPr dirty="0" sz="5000" lang="en-GB" smtClean="0"/>
              <a:t>Signed 8-Bit Calculator </a:t>
            </a:r>
            <a:endParaRPr dirty="0" sz="5000"/>
          </a:p>
        </p:txBody>
      </p:sp>
      <p:sp>
        <p:nvSpPr>
          <p:cNvPr id="1048590" name="Google Shape;55;p13"/>
          <p:cNvSpPr txBox="1">
            <a:spLocks noGrp="1"/>
          </p:cNvSpPr>
          <p:nvPr>
            <p:ph type="subTitle" idx="1"/>
          </p:nvPr>
        </p:nvSpPr>
        <p:spPr>
          <a:xfrm>
            <a:off x="369451" y="2757122"/>
            <a:ext cx="8520600" cy="792600"/>
          </a:xfrm>
          <a:prstGeom prst="rect"/>
        </p:spPr>
        <p:txBody>
          <a:bodyPr anchor="t" anchorCtr="0" bIns="91425" lIns="91425" rIns="91425" spcFirstLastPara="1" tIns="91425" wrap="square">
            <a:normAutofit fontScale="92857" lnSpcReduction="20000"/>
          </a:bodyPr>
          <a:p>
            <a:pPr algn="ctr" indent="0" lvl="0" marL="0" rtl="0">
              <a:spcBef>
                <a:spcPts val="0"/>
              </a:spcBef>
              <a:spcAft>
                <a:spcPts val="0"/>
              </a:spcAft>
              <a:buNone/>
            </a:pPr>
            <a:r>
              <a:rPr dirty="0" lang="en-GB" smtClean="0"/>
              <a:t>Adder, Subtracter, Multiplier, Divider, Increment and Decrement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3" name="Title 1"/>
          <p:cNvSpPr>
            <a:spLocks noGrp="1"/>
          </p:cNvSpPr>
          <p:nvPr>
            <p:ph type="title"/>
          </p:nvPr>
        </p:nvSpPr>
        <p:spPr/>
        <p:txBody>
          <a:bodyPr>
            <a:normAutofit fontScale="90000"/>
          </a:bodyPr>
          <a:p>
            <a:r>
              <a:rPr dirty="0" lang="en-US" smtClean="0"/>
              <a:t>Continued…</a:t>
            </a:r>
            <a:br>
              <a:rPr dirty="0" lang="en-US" smtClean="0"/>
            </a:br>
            <a:endParaRPr dirty="0" lang="en-US"/>
          </a:p>
        </p:txBody>
      </p:sp>
      <p:sp>
        <p:nvSpPr>
          <p:cNvPr id="1048634" name="Text Placeholder 2"/>
          <p:cNvSpPr>
            <a:spLocks noGrp="1"/>
          </p:cNvSpPr>
          <p:nvPr>
            <p:ph type="body" idx="1"/>
          </p:nvPr>
        </p:nvSpPr>
        <p:spPr/>
        <p:txBody>
          <a:bodyPr>
            <a:normAutofit fontScale="92857" lnSpcReduction="10000"/>
          </a:bodyPr>
          <a:p>
            <a:r>
              <a:rPr dirty="0" lang="en-US" smtClean="0"/>
              <a:t>For Cin to be 1 when S0=1  S1=0 and S0=0 and S1=1 and 0 for the rest </a:t>
            </a:r>
            <a:r>
              <a:rPr dirty="0" lang="en-US"/>
              <a:t> </a:t>
            </a:r>
            <a:r>
              <a:rPr dirty="0" lang="en-US" smtClean="0"/>
              <a:t>which this statement is XOR equivalent of S0 and S1 which the output is given to Cin and this condition is implemented </a:t>
            </a:r>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pPr indent="0" lvl="6" marL="114300">
              <a:buSzPts val="1800"/>
              <a:buNone/>
            </a:pPr>
            <a:r>
              <a:rPr dirty="0" lang="en-US" smtClean="0"/>
              <a:t>		Fig </a:t>
            </a:r>
            <a:r>
              <a:rPr dirty="0" lang="en-US"/>
              <a:t>1.10 the implementation of the above statement in our project</a:t>
            </a:r>
            <a:endParaRPr dirty="0" lang="en-US"/>
          </a:p>
          <a:p>
            <a:endParaRPr dirty="0" lang="en-US" smtClean="0"/>
          </a:p>
          <a:p>
            <a:endParaRPr dirty="0" lang="en-US" smtClean="0"/>
          </a:p>
          <a:p>
            <a:endParaRPr dirty="0" lang="en-US"/>
          </a:p>
          <a:p>
            <a:pPr indent="0" lvl="6" marL="2882900">
              <a:buNone/>
            </a:pPr>
            <a:endParaRPr dirty="0" lang="en-US"/>
          </a:p>
          <a:p>
            <a:pPr indent="0" lvl="6" marL="2882900">
              <a:buNone/>
            </a:pPr>
            <a:endParaRPr dirty="0" lang="en-US" smtClean="0"/>
          </a:p>
          <a:p>
            <a:pPr indent="0" lvl="6" marL="2882900">
              <a:buNone/>
            </a:pPr>
            <a:endParaRPr dirty="0" lang="en-US"/>
          </a:p>
          <a:p>
            <a:pPr indent="0" lvl="6" marL="2882900">
              <a:buNone/>
            </a:pPr>
            <a:endParaRPr dirty="0" lang="en-US" smtClean="0"/>
          </a:p>
          <a:p>
            <a:pPr indent="0" lvl="6" marL="2882900">
              <a:buNone/>
            </a:pPr>
            <a:endParaRPr dirty="0" lang="en-US"/>
          </a:p>
          <a:p>
            <a:pPr indent="0" lvl="6" marL="2882900">
              <a:buNone/>
            </a:pPr>
            <a:endParaRPr dirty="0" lang="en-US" smtClean="0"/>
          </a:p>
        </p:txBody>
      </p:sp>
      <p:pic>
        <p:nvPicPr>
          <p:cNvPr id="2097162" name="Picture 2"/>
          <p:cNvPicPr>
            <a:picLocks noChangeAspect="1" noChangeArrowheads="1"/>
          </p:cNvPicPr>
          <p:nvPr/>
        </p:nvPicPr>
        <p:blipFill rotWithShape="1">
          <a:blip xmlns:r="http://schemas.openxmlformats.org/officeDocument/2006/relationships" r:embed="rId1"/>
          <a:srcRect l="54930" t="17778" r="33334" b="62715"/>
          <a:stretch>
            <a:fillRect/>
          </a:stretch>
        </p:blipFill>
        <p:spPr bwMode="auto">
          <a:xfrm>
            <a:off x="3742266" y="2235201"/>
            <a:ext cx="2015066" cy="1883904"/>
          </a:xfrm>
          <a:prstGeom prst="rect"/>
          <a:noFill/>
          <a:ln>
            <a:noFill/>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2" name="Shape 71"/>
        <p:cNvGrpSpPr/>
        <p:nvPr/>
      </p:nvGrpSpPr>
      <p:grpSpPr>
        <a:xfrm>
          <a:off x="0" y="0"/>
          <a:ext cx="0" cy="0"/>
          <a:chOff x="0" y="0"/>
          <a:chExt cx="0" cy="0"/>
        </a:xfrm>
      </p:grpSpPr>
      <p:sp>
        <p:nvSpPr>
          <p:cNvPr id="1048635" name="Google Shape;72;p16"/>
          <p:cNvSpPr txBox="1">
            <a:spLocks noGrp="1"/>
          </p:cNvSpPr>
          <p:nvPr>
            <p:ph type="title"/>
          </p:nvPr>
        </p:nvSpPr>
        <p:spPr>
          <a:xfrm>
            <a:off x="311700" y="445025"/>
            <a:ext cx="8520600" cy="572700"/>
          </a:xfrm>
          <a:prstGeom prst="rect"/>
        </p:spPr>
        <p:txBody>
          <a:bodyPr anchor="t" anchorCtr="0" bIns="91425" lIns="91425" rIns="91425" spcFirstLastPara="1" tIns="91425" wrap="square">
            <a:normAutofit fontScale="90000"/>
          </a:bodyPr>
          <a:p>
            <a:pPr algn="l" indent="0" lvl="0" marL="0" rtl="0">
              <a:spcBef>
                <a:spcPts val="0"/>
              </a:spcBef>
              <a:spcAft>
                <a:spcPts val="0"/>
              </a:spcAft>
              <a:buNone/>
            </a:pPr>
            <a:r>
              <a:rPr lang="en-GB"/>
              <a:t>The Multiplier</a:t>
            </a:r>
            <a:endParaRPr dirty="0"/>
          </a:p>
        </p:txBody>
      </p:sp>
      <p:sp>
        <p:nvSpPr>
          <p:cNvPr id="1048636" name="Google Shape;73;p16"/>
          <p:cNvSpPr txBox="1">
            <a:spLocks noGrp="1"/>
          </p:cNvSpPr>
          <p:nvPr>
            <p:ph type="body" idx="1"/>
          </p:nvPr>
        </p:nvSpPr>
        <p:spPr>
          <a:xfrm>
            <a:off x="311700" y="1152475"/>
            <a:ext cx="8520600" cy="3416400"/>
          </a:xfrm>
          <a:prstGeom prst="rect"/>
        </p:spPr>
        <p:txBody>
          <a:bodyPr anchor="t" anchorCtr="0" bIns="91425" lIns="91425" rIns="91425" spcFirstLastPara="1" tIns="91425" wrap="square">
            <a:normAutofit fontScale="94444" lnSpcReduction="20000"/>
          </a:bodyPr>
          <a:p>
            <a:pPr algn="l" indent="0" lvl="0" marL="0" rtl="0">
              <a:spcBef>
                <a:spcPts val="0"/>
              </a:spcBef>
              <a:spcAft>
                <a:spcPts val="0"/>
              </a:spcAft>
              <a:buNone/>
            </a:pPr>
            <a:r>
              <a:rPr lang="en-GB"/>
              <a:t>From elementary math we know that Multiplication in nothing but repeated addition.</a:t>
            </a:r>
            <a:endParaRPr dirty="0"/>
          </a:p>
          <a:p>
            <a:pPr algn="l" indent="0" lvl="0" marL="0" rtl="0">
              <a:spcBef>
                <a:spcPts val="1200"/>
              </a:spcBef>
              <a:spcAft>
                <a:spcPts val="0"/>
              </a:spcAft>
              <a:buNone/>
            </a:pPr>
            <a:r>
              <a:rPr lang="en-GB"/>
              <a:t>In 2 bit multiplication:</a:t>
            </a:r>
            <a:endParaRPr dirty="0"/>
          </a:p>
          <a:p>
            <a:pPr algn="l" indent="-334010" lvl="0" marL="457200" rtl="0">
              <a:spcBef>
                <a:spcPts val="1200"/>
              </a:spcBef>
              <a:spcAft>
                <a:spcPts val="0"/>
              </a:spcAft>
              <a:buSzPct val="100000"/>
              <a:buChar char="-"/>
            </a:pPr>
            <a:r>
              <a:rPr lang="en-GB"/>
              <a:t>1*0 = 0</a:t>
            </a:r>
            <a:endParaRPr dirty="0"/>
          </a:p>
          <a:p>
            <a:pPr algn="l" indent="-334010" lvl="0" marL="457200" rtl="0">
              <a:spcBef>
                <a:spcPts val="0"/>
              </a:spcBef>
              <a:spcAft>
                <a:spcPts val="0"/>
              </a:spcAft>
              <a:buSzPct val="100000"/>
              <a:buChar char="-"/>
            </a:pPr>
            <a:r>
              <a:rPr lang="en-GB"/>
              <a:t>0*0 = 0</a:t>
            </a:r>
            <a:endParaRPr dirty="0"/>
          </a:p>
          <a:p>
            <a:pPr algn="l" indent="-334010" lvl="0" marL="457200" rtl="0">
              <a:spcBef>
                <a:spcPts val="0"/>
              </a:spcBef>
              <a:spcAft>
                <a:spcPts val="0"/>
              </a:spcAft>
              <a:buSzPct val="100000"/>
              <a:buChar char="-"/>
            </a:pPr>
            <a:r>
              <a:rPr lang="en-GB"/>
              <a:t>0*1 = 0</a:t>
            </a:r>
            <a:endParaRPr dirty="0"/>
          </a:p>
          <a:p>
            <a:pPr algn="l" indent="-334010" lvl="0" marL="457200" rtl="0">
              <a:spcBef>
                <a:spcPts val="0"/>
              </a:spcBef>
              <a:spcAft>
                <a:spcPts val="0"/>
              </a:spcAft>
              <a:buSzPct val="100000"/>
              <a:buChar char="-"/>
            </a:pPr>
            <a:r>
              <a:rPr lang="en-GB"/>
              <a:t>1*1 = 1</a:t>
            </a:r>
            <a:endParaRPr dirty="0"/>
          </a:p>
          <a:p>
            <a:pPr algn="l" indent="0" lvl="0" marL="0" rtl="0">
              <a:spcBef>
                <a:spcPts val="1200"/>
              </a:spcBef>
              <a:spcAft>
                <a:spcPts val="0"/>
              </a:spcAft>
              <a:buNone/>
            </a:pPr>
            <a:r>
              <a:rPr lang="en-GB"/>
              <a:t>When we see the properties of multiplication it looks just like the results of AND gate. </a:t>
            </a:r>
            <a:endParaRPr dirty="0"/>
          </a:p>
          <a:p>
            <a:pPr algn="l" indent="0" lvl="0" marL="0" rtl="0">
              <a:spcBef>
                <a:spcPts val="1200"/>
              </a:spcBef>
              <a:spcAft>
                <a:spcPts val="1200"/>
              </a:spcAft>
              <a:buNone/>
            </a:pPr>
            <a:r>
              <a:rPr lang="en-GB"/>
              <a:t>From the above points we observe that multiplication of binary numbers A and B is done by multiplying each binary digit of A with each binary digit of B and add all the partial products obtained using full adders.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5" name="Shape 77"/>
        <p:cNvGrpSpPr/>
        <p:nvPr/>
      </p:nvGrpSpPr>
      <p:grpSpPr>
        <a:xfrm>
          <a:off x="0" y="0"/>
          <a:ext cx="0" cy="0"/>
          <a:chOff x="0" y="0"/>
          <a:chExt cx="0" cy="0"/>
        </a:xfrm>
      </p:grpSpPr>
      <p:sp>
        <p:nvSpPr>
          <p:cNvPr id="1048639" name="Google Shape;78;p17"/>
          <p:cNvSpPr txBox="1">
            <a:spLocks noGrp="1"/>
          </p:cNvSpPr>
          <p:nvPr>
            <p:ph type="title"/>
          </p:nvPr>
        </p:nvSpPr>
        <p:spPr>
          <a:xfrm>
            <a:off x="311700" y="445025"/>
            <a:ext cx="8520600" cy="572700"/>
          </a:xfrm>
          <a:prstGeom prst="rect"/>
        </p:spPr>
        <p:txBody>
          <a:bodyPr anchor="t" anchorCtr="0" bIns="91425" lIns="91425" rIns="91425" spcFirstLastPara="1" tIns="91425" wrap="square">
            <a:normAutofit fontScale="90000"/>
          </a:bodyPr>
          <a:p>
            <a:pPr algn="l" indent="0" lvl="0" marL="0" rtl="0">
              <a:spcBef>
                <a:spcPts val="0"/>
              </a:spcBef>
              <a:spcAft>
                <a:spcPts val="0"/>
              </a:spcAft>
              <a:buNone/>
            </a:pPr>
            <a:r>
              <a:rPr dirty="0" lang="en-GB"/>
              <a:t>Continued …</a:t>
            </a:r>
            <a:endParaRPr dirty="0"/>
          </a:p>
        </p:txBody>
      </p:sp>
      <p:sp>
        <p:nvSpPr>
          <p:cNvPr id="1048640" name="Google Shape;79;p17"/>
          <p:cNvSpPr txBox="1">
            <a:spLocks noGrp="1"/>
          </p:cNvSpPr>
          <p:nvPr>
            <p:ph type="body" idx="1"/>
          </p:nvPr>
        </p:nvSpPr>
        <p:spPr>
          <a:xfrm>
            <a:off x="311700" y="1152475"/>
            <a:ext cx="8520600" cy="3416400"/>
          </a:xfrm>
          <a:prstGeom prst="rect"/>
        </p:spPr>
        <p:txBody>
          <a:bodyPr anchor="t" anchorCtr="0" bIns="91425" lIns="91425" rIns="91425" spcFirstLastPara="1" tIns="91425" wrap="square">
            <a:normAutofit/>
          </a:bodyPr>
          <a:p>
            <a:pPr indent="0" lvl="0" marL="0">
              <a:buNone/>
            </a:pPr>
            <a:r>
              <a:rPr dirty="0" lang="en-GB"/>
              <a:t>The multiplication is done using </a:t>
            </a:r>
            <a:r>
              <a:rPr dirty="0" lang="en-GB" smtClean="0"/>
              <a:t>AND </a:t>
            </a:r>
            <a:r>
              <a:rPr dirty="0" lang="en-GB"/>
              <a:t>gates</a:t>
            </a:r>
            <a:r>
              <a:rPr dirty="0" lang="en-GB" smtClean="0"/>
              <a:t>.</a:t>
            </a:r>
            <a:endParaRPr dirty="0" lang="en-GB" smtClean="0"/>
          </a:p>
          <a:p>
            <a:pPr indent="-285750" marL="285750">
              <a:buFont typeface="Wingdings" panose="05000000000000000000" pitchFamily="2" charset="2"/>
              <a:buChar char="Ø"/>
            </a:pPr>
            <a:r>
              <a:rPr dirty="0" lang="en-GB" smtClean="0"/>
              <a:t>That </a:t>
            </a:r>
            <a:r>
              <a:rPr dirty="0" lang="en-GB"/>
              <a:t>is </a:t>
            </a:r>
            <a:r>
              <a:rPr dirty="0" lang="en-GB" smtClean="0"/>
              <a:t>A○ </a:t>
            </a:r>
            <a:r>
              <a:rPr dirty="0" lang="en-GB"/>
              <a:t>&amp; </a:t>
            </a:r>
            <a:r>
              <a:rPr dirty="0" lang="en-GB"/>
              <a:t>B○ </a:t>
            </a:r>
            <a:r>
              <a:rPr dirty="0" lang="en-GB"/>
              <a:t>= </a:t>
            </a:r>
            <a:r>
              <a:rPr dirty="0" lang="en-GB"/>
              <a:t>A○*</a:t>
            </a:r>
            <a:r>
              <a:rPr dirty="0" lang="en-GB" smtClean="0"/>
              <a:t>B○ </a:t>
            </a:r>
            <a:endParaRPr dirty="0"/>
          </a:p>
          <a:p>
            <a:pPr algn="l" indent="-285750" lvl="0" marL="285750" rtl="0">
              <a:spcBef>
                <a:spcPts val="1200"/>
              </a:spcBef>
              <a:spcAft>
                <a:spcPts val="0"/>
              </a:spcAft>
              <a:buFont typeface="Wingdings" panose="05000000000000000000" pitchFamily="2" charset="2"/>
              <a:buChar char="Ø"/>
            </a:pPr>
            <a:r>
              <a:rPr dirty="0" lang="en-GB" smtClean="0"/>
              <a:t> Then </a:t>
            </a:r>
            <a:r>
              <a:rPr dirty="0" lang="en-GB"/>
              <a:t>each result is added using full adders.</a:t>
            </a:r>
            <a:endParaRPr dirty="0"/>
          </a:p>
          <a:p>
            <a:pPr algn="l" indent="0" lvl="0" marL="0" rtl="0">
              <a:spcBef>
                <a:spcPts val="1200"/>
              </a:spcBef>
              <a:spcAft>
                <a:spcPts val="0"/>
              </a:spcAft>
              <a:buNone/>
            </a:pPr>
            <a:r>
              <a:rPr dirty="0" lang="en-GB"/>
              <a:t>This circuit could also be designed by generating the truth table and then solve the k-map though it might take much work.</a:t>
            </a:r>
            <a:endParaRPr dirty="0"/>
          </a:p>
          <a:p>
            <a:pPr algn="l" indent="0" lvl="0" marL="0" rtl="0">
              <a:spcBef>
                <a:spcPts val="1200"/>
              </a:spcBef>
              <a:spcAft>
                <a:spcPts val="1200"/>
              </a:spcAft>
              <a:buNone/>
            </a:pPr>
            <a:r>
              <a:rPr dirty="0" lang="en-GB"/>
              <a:t>Here is the link to </a:t>
            </a:r>
            <a:r>
              <a:rPr dirty="0" lang="en-GB" u="sng">
                <a:solidFill>
                  <a:schemeClr val="accent5"/>
                </a:solidFill>
                <a:hlinkClick r:id="rId1"/>
              </a:rPr>
              <a:t>Truth Table for 8-BIT MULTIPLIER</a:t>
            </a:r>
            <a:r>
              <a:rPr dirty="0" lang="en-GB"/>
              <a:t> we made where False signifies the logic 0(LOW) and True signifies the logic !(HIGH).</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8" name="Shape 83"/>
        <p:cNvGrpSpPr/>
        <p:nvPr/>
      </p:nvGrpSpPr>
      <p:grpSpPr>
        <a:xfrm>
          <a:off x="0" y="0"/>
          <a:ext cx="0" cy="0"/>
          <a:chOff x="0" y="0"/>
          <a:chExt cx="0" cy="0"/>
        </a:xfrm>
      </p:grpSpPr>
      <p:sp>
        <p:nvSpPr>
          <p:cNvPr id="1048643" name="Google Shape;84;p18"/>
          <p:cNvSpPr txBox="1">
            <a:spLocks noGrp="1"/>
          </p:cNvSpPr>
          <p:nvPr>
            <p:ph type="title"/>
          </p:nvPr>
        </p:nvSpPr>
        <p:spPr>
          <a:xfrm>
            <a:off x="311700" y="445025"/>
            <a:ext cx="8520600" cy="572700"/>
          </a:xfrm>
          <a:prstGeom prst="rect"/>
        </p:spPr>
        <p:txBody>
          <a:bodyPr anchor="t" anchorCtr="0" bIns="91425" lIns="91425" rIns="91425" spcFirstLastPara="1" tIns="91425" wrap="square">
            <a:normAutofit fontScale="90000"/>
          </a:bodyPr>
          <a:p>
            <a:pPr algn="l" indent="0" lvl="0" marL="0" rtl="0">
              <a:spcBef>
                <a:spcPts val="0"/>
              </a:spcBef>
              <a:spcAft>
                <a:spcPts val="0"/>
              </a:spcAft>
              <a:buNone/>
            </a:pPr>
            <a:r>
              <a:rPr lang="en-GB"/>
              <a:t>THE 8-BIT DIVIDER</a:t>
            </a:r>
            <a:endParaRPr dirty="0"/>
          </a:p>
        </p:txBody>
      </p:sp>
      <p:sp>
        <p:nvSpPr>
          <p:cNvPr id="1048644" name="Google Shape;85;p18"/>
          <p:cNvSpPr txBox="1">
            <a:spLocks noGrp="1"/>
          </p:cNvSpPr>
          <p:nvPr>
            <p:ph type="body" idx="1"/>
          </p:nvPr>
        </p:nvSpPr>
        <p:spPr>
          <a:xfrm>
            <a:off x="311700" y="1152475"/>
            <a:ext cx="8520600" cy="3416400"/>
          </a:xfrm>
          <a:prstGeom prst="rect"/>
        </p:spPr>
        <p:txBody>
          <a:bodyPr anchor="t" anchorCtr="0" bIns="91425" lIns="91425" rIns="91425" spcFirstLastPara="1" tIns="91425" wrap="square">
            <a:normAutofit/>
          </a:bodyPr>
          <a:p>
            <a:pPr algn="l" indent="-285750" lvl="0" marL="285750" rtl="0">
              <a:spcBef>
                <a:spcPts val="0"/>
              </a:spcBef>
              <a:spcAft>
                <a:spcPts val="1200"/>
              </a:spcAft>
            </a:pPr>
            <a:r>
              <a:rPr dirty="0" lang="en-US"/>
              <a:t>we know that division is repeated subtraction thus for number A to be devided by number B the result is it should be the number of steps that it takes to get to B.</a:t>
            </a:r>
            <a:endParaRPr dirty="0" lang="en-US"/>
          </a:p>
          <a:p>
            <a:pPr algn="l" indent="-285750" lvl="0" marL="285750" rtl="0">
              <a:spcBef>
                <a:spcPts val="0"/>
              </a:spcBef>
              <a:spcAft>
                <a:spcPts val="1200"/>
              </a:spcAft>
              <a:buFont typeface="Wingdings" panose="05000000000000000000" charset="0"/>
              <a:buChar char="Ø"/>
            </a:pPr>
            <a:r>
              <a:rPr dirty="0" lang="en-US"/>
              <a:t> thus for counting the number of steps we can use cascaded full and half adders or counters to count the steps for our project we done the division using cascaded full and half adders.</a:t>
            </a:r>
            <a:endParaRPr dirty="0" lang="en-US"/>
          </a:p>
          <a:p>
            <a:pPr algn="l" indent="-285750" lvl="0" marL="285750" rtl="0">
              <a:spcBef>
                <a:spcPts val="0"/>
              </a:spcBef>
              <a:spcAft>
                <a:spcPts val="1200"/>
              </a:spcAft>
            </a:pPr>
            <a:r>
              <a:rPr dirty="0" lang="en-US"/>
              <a:t>the truth table for the 8 bit Binary divider you can find it via the google sheet link that embeded in this text.</a:t>
            </a:r>
            <a:endParaRPr dirty="0" lang="en-US"/>
          </a:p>
          <a:p>
            <a:pPr algn="l" indent="0" lvl="0" marL="0" rtl="0">
              <a:spcBef>
                <a:spcPts val="0"/>
              </a:spcBef>
              <a:spcAft>
                <a:spcPts val="1200"/>
              </a:spcAft>
              <a:buNone/>
            </a:pPr>
            <a:endParaRPr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p:grpSpPr>
      <p:sp>
        <p:nvSpPr>
          <p:cNvPr id="1048647" name="Title 1"/>
          <p:cNvSpPr>
            <a:spLocks noGrp="1"/>
          </p:cNvSpPr>
          <p:nvPr>
            <p:ph type="title"/>
          </p:nvPr>
        </p:nvSpPr>
        <p:spPr/>
        <p:txBody>
          <a:bodyPr>
            <a:normAutofit fontScale="90000"/>
          </a:bodyPr>
          <a:p>
            <a:r>
              <a:rPr lang="en-US"/>
              <a:t>Manipulating the output of Adder circuits</a:t>
            </a:r>
            <a:endParaRPr lang="en-US"/>
          </a:p>
        </p:txBody>
      </p:sp>
      <p:sp>
        <p:nvSpPr>
          <p:cNvPr id="1048648" name="Text Placeholder 2"/>
          <p:cNvSpPr>
            <a:spLocks noGrp="1"/>
          </p:cNvSpPr>
          <p:nvPr>
            <p:ph type="body" idx="1"/>
          </p:nvPr>
        </p:nvSpPr>
        <p:spPr/>
        <p:txBody>
          <a:bodyPr/>
          <a:p>
            <a:r>
              <a:rPr lang="en-US"/>
              <a:t>we used the output digit from the adder as input to the circuit that enables us to change negative number to thier positive equivalent.</a:t>
            </a:r>
            <a:endParaRPr lang="en-US"/>
          </a:p>
          <a:p>
            <a:r>
              <a:rPr lang="en-US"/>
              <a:t>we used XOR gates and full adders for each digit to implement this action i.e it takes all the digits and if the left most digit after the arithmetic operation is 0 it takes the output it self but if it is 1 the ciruit changes it to the positive equivalent by making its 2’s complement and lightens on the negative indicator diode .</a:t>
            </a:r>
            <a:endParaRPr lang="en-US"/>
          </a:p>
          <a:p>
            <a:r>
              <a:rPr lang="en-US"/>
              <a:t>Since we get positive digits as an output the BCD to 7 segment decoder decodes it.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p:grpSpPr>
      <p:sp>
        <p:nvSpPr>
          <p:cNvPr id="1048649" name="Title 1"/>
          <p:cNvSpPr>
            <a:spLocks noGrp="1"/>
          </p:cNvSpPr>
          <p:nvPr>
            <p:ph type="title"/>
          </p:nvPr>
        </p:nvSpPr>
        <p:spPr/>
        <p:txBody>
          <a:bodyPr>
            <a:normAutofit fontScale="90000"/>
          </a:bodyPr>
          <a:p>
            <a:r>
              <a:rPr lang="en-US"/>
              <a:t>Continued...</a:t>
            </a:r>
            <a:endParaRPr lang="en-US"/>
          </a:p>
        </p:txBody>
      </p:sp>
      <p:sp>
        <p:nvSpPr>
          <p:cNvPr id="1048650" name="Text Placeholder 2"/>
          <p:cNvSpPr>
            <a:spLocks noGrp="1"/>
          </p:cNvSpPr>
          <p:nvPr>
            <p:ph type="body" idx="1"/>
          </p:nvPr>
        </p:nvSpPr>
        <p:spPr/>
        <p:txBody>
          <a:bodyPr>
            <a:normAutofit lnSpcReduction="10000"/>
          </a:bodyPr>
          <a:p>
            <a:endParaRPr lang="en-US"/>
          </a:p>
          <a:p>
            <a:endParaRPr lang="en-US"/>
          </a:p>
          <a:p>
            <a:endParaRPr lang="en-US"/>
          </a:p>
          <a:p>
            <a:endParaRPr lang="en-US"/>
          </a:p>
          <a:p>
            <a:endParaRPr lang="en-US"/>
          </a:p>
          <a:p>
            <a:endParaRPr lang="en-US"/>
          </a:p>
          <a:p>
            <a:pPr lvl="8"/>
            <a:r>
              <a:rPr lang="en-US"/>
              <a:t>                                 LED is zoomed in for displaying</a:t>
            </a:r>
            <a:endParaRPr lang="en-US"/>
          </a:p>
          <a:p>
            <a:endParaRPr lang="en-US"/>
          </a:p>
          <a:p>
            <a:endParaRPr lang="en-US"/>
          </a:p>
          <a:p>
            <a:r>
              <a:rPr sz="1400" lang="en-US"/>
              <a:t>fig 1.10 changing the negative output from the adders to thier correspnding to positive and the LED connection</a:t>
            </a:r>
            <a:endParaRPr sz="1400" lang="en-US"/>
          </a:p>
        </p:txBody>
      </p:sp>
      <p:pic>
        <p:nvPicPr>
          <p:cNvPr id="2097163" name="Picture 3" descr="Screenshot (56)"/>
          <p:cNvPicPr>
            <a:picLocks noChangeAspect="1"/>
          </p:cNvPicPr>
          <p:nvPr/>
        </p:nvPicPr>
        <p:blipFill>
          <a:blip xmlns:r="http://schemas.openxmlformats.org/officeDocument/2006/relationships" r:embed="rId1"/>
          <a:srcRect l="29528" t="52568" r="19139" b="13407"/>
          <a:stretch>
            <a:fillRect/>
          </a:stretch>
        </p:blipFill>
        <p:spPr>
          <a:xfrm>
            <a:off x="311785" y="1212850"/>
            <a:ext cx="5539740" cy="2277745"/>
          </a:xfrm>
          <a:prstGeom prst="rect"/>
        </p:spPr>
      </p:pic>
      <p:pic>
        <p:nvPicPr>
          <p:cNvPr id="2097164" name="Picture 5" descr="Screenshot (56)"/>
          <p:cNvPicPr>
            <a:picLocks noChangeAspect="1"/>
          </p:cNvPicPr>
          <p:nvPr/>
        </p:nvPicPr>
        <p:blipFill>
          <a:blip xmlns:r="http://schemas.openxmlformats.org/officeDocument/2006/relationships" r:embed="rId1"/>
          <a:srcRect l="28861" t="13247" r="47264" b="14000"/>
          <a:stretch>
            <a:fillRect/>
          </a:stretch>
        </p:blipFill>
        <p:spPr>
          <a:xfrm rot="16200000">
            <a:off x="6694170" y="775970"/>
            <a:ext cx="1423670" cy="2698750"/>
          </a:xfrm>
          <a:prstGeom prst="rect"/>
        </p:spPr>
      </p:pic>
      <p:pic>
        <p:nvPicPr>
          <p:cNvPr id="2097165" name="Picture 6"/>
          <p:cNvPicPr>
            <a:picLocks noChangeAspect="1"/>
          </p:cNvPicPr>
          <p:nvPr/>
        </p:nvPicPr>
        <p:blipFill>
          <a:blip xmlns:r="http://schemas.openxmlformats.org/officeDocument/2006/relationships" r:embed="rId2"/>
          <a:stretch>
            <a:fillRect/>
          </a:stretch>
        </p:blipFill>
        <p:spPr>
          <a:xfrm rot="16200000">
            <a:off x="5737860" y="1475740"/>
            <a:ext cx="1196340" cy="762000"/>
          </a:xfrm>
          <a:prstGeom prst="rec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51" name="Title 1"/>
          <p:cNvSpPr>
            <a:spLocks noGrp="1"/>
          </p:cNvSpPr>
          <p:nvPr>
            <p:ph type="title"/>
          </p:nvPr>
        </p:nvSpPr>
        <p:spPr/>
        <p:txBody>
          <a:bodyPr>
            <a:normAutofit fontScale="90000"/>
          </a:bodyPr>
          <a:p>
            <a:r>
              <a:rPr dirty="0" lang="en-US" smtClean="0"/>
              <a:t>BCD to 7 Segment display</a:t>
            </a:r>
            <a:endParaRPr dirty="0" lang="en-US"/>
          </a:p>
        </p:txBody>
      </p:sp>
      <p:sp>
        <p:nvSpPr>
          <p:cNvPr id="1048652" name="Text Placeholder 2"/>
          <p:cNvSpPr>
            <a:spLocks noGrp="1"/>
          </p:cNvSpPr>
          <p:nvPr>
            <p:ph type="body" idx="1"/>
          </p:nvPr>
        </p:nvSpPr>
        <p:spPr/>
        <p:txBody>
          <a:bodyPr>
            <a:normAutofit fontScale="94444" lnSpcReduction="20000"/>
          </a:bodyPr>
          <a:p>
            <a:r>
              <a:rPr dirty="0" lang="en-US"/>
              <a:t>We used three 7 segment displays for the project made with proteus and for the project which is made with Logicly.</a:t>
            </a:r>
            <a:endParaRPr dirty="0" lang="en-US"/>
          </a:p>
          <a:p>
            <a:r>
              <a:rPr dirty="0" lang="en-US"/>
              <a:t>Each segment is connected to 4 bit binary to 7 segment decoder an IC 4511 is used to do the decoding </a:t>
            </a:r>
            <a:endParaRPr dirty="0" lang="en-US"/>
          </a:p>
          <a:p>
            <a:r>
              <a:rPr dirty="0" lang="en-US"/>
              <a:t>decoding 8 bit numbers with IC  4511 has some shortcomings such as it won’t work properly for the numbers greater than 9 thus designing our own sub circuit was necessary.</a:t>
            </a:r>
            <a:endParaRPr dirty="0" lang="en-US"/>
          </a:p>
          <a:p>
            <a:r>
              <a:rPr dirty="0" lang="en-US"/>
              <a:t>On our way to design an 8 bit to 7 segment display decoders we have encounted problems like the truth table implementation needs </a:t>
            </a:r>
            <a:r>
              <a:rPr b="1" dirty="0" lang="en-US"/>
              <a:t>256</a:t>
            </a:r>
            <a:r>
              <a:rPr dirty="0" lang="en-US"/>
              <a:t> input variables and 21 output segments since implementing this using KMap will introduce extra dimension work. leaving this we have made a Binary to Octal converter using 3 BCD to decimal decoders that takes its three inputs are from the manipulated output and the left is given 0 this method works well for displaying octals.</a:t>
            </a:r>
            <a:endParaRPr dirty="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p:grpSpPr>
      <p:sp>
        <p:nvSpPr>
          <p:cNvPr id="1048653" name="Title 1"/>
          <p:cNvSpPr>
            <a:spLocks noGrp="1"/>
          </p:cNvSpPr>
          <p:nvPr>
            <p:ph type="title"/>
          </p:nvPr>
        </p:nvSpPr>
        <p:spPr/>
        <p:txBody>
          <a:bodyPr>
            <a:normAutofit fontScale="90000"/>
          </a:bodyPr>
          <a:p>
            <a:r>
              <a:rPr lang="en-US"/>
              <a:t>continued...</a:t>
            </a:r>
            <a:endParaRPr lang="en-US"/>
          </a:p>
        </p:txBody>
      </p:sp>
      <p:sp>
        <p:nvSpPr>
          <p:cNvPr id="1048654" name="Text Placeholder 2"/>
          <p:cNvSpPr>
            <a:spLocks noGrp="1"/>
          </p:cNvSpPr>
          <p:nvPr>
            <p:ph type="body" idx="1"/>
          </p:nvPr>
        </p:nvSpPr>
        <p:spPr/>
        <p:txBody>
          <a:bodyPr>
            <a:normAutofit fontScale="92857" lnSpcReduction="20000"/>
          </a:bodyPr>
          <a:p>
            <a:endParaRPr lang="en-US"/>
          </a:p>
          <a:p>
            <a:endParaRPr lang="en-US"/>
          </a:p>
          <a:p>
            <a:endParaRPr lang="en-US"/>
          </a:p>
          <a:p>
            <a:endParaRPr lang="en-US"/>
          </a:p>
          <a:p>
            <a:endParaRPr lang="en-US"/>
          </a:p>
          <a:p>
            <a:endParaRPr lang="en-US"/>
          </a:p>
          <a:p>
            <a:endParaRPr lang="en-US"/>
          </a:p>
          <a:p>
            <a:endParaRPr lang="en-US"/>
          </a:p>
          <a:p>
            <a:endParaRPr lang="en-US"/>
          </a:p>
          <a:p>
            <a:endParaRPr lang="en-US"/>
          </a:p>
          <a:p>
            <a:pPr indent="0" marL="114300">
              <a:buNone/>
            </a:pPr>
            <a:r>
              <a:rPr sz="1400" lang="en-US"/>
              <a:t>Fig 1.10</a:t>
            </a:r>
            <a:r>
              <a:rPr lang="en-US"/>
              <a:t> </a:t>
            </a:r>
            <a:r>
              <a:rPr sz="1400" lang="en-US"/>
              <a:t>circuit that does 2’s complement</a:t>
            </a:r>
            <a:r>
              <a:rPr lang="en-US"/>
              <a:t>                    </a:t>
            </a:r>
            <a:r>
              <a:rPr sz="1400" lang="en-US"/>
              <a:t>Fig 1.11</a:t>
            </a:r>
            <a:r>
              <a:rPr lang="en-US"/>
              <a:t> </a:t>
            </a:r>
            <a:r>
              <a:rPr sz="1400" lang="en-US"/>
              <a:t>three 7 segment displays and 					                                    negative indicator diode</a:t>
            </a:r>
            <a:endParaRPr lang="en-US"/>
          </a:p>
          <a:p>
            <a:endParaRPr lang="en-US"/>
          </a:p>
          <a:p>
            <a:endParaRPr lang="en-US"/>
          </a:p>
          <a:p>
            <a:endParaRPr lang="en-US"/>
          </a:p>
          <a:p>
            <a:endParaRPr lang="en-US"/>
          </a:p>
          <a:p>
            <a:endParaRPr lang="en-US"/>
          </a:p>
          <a:p>
            <a:pPr>
              <a:buNone/>
            </a:pPr>
            <a:endParaRPr lang="en-US"/>
          </a:p>
        </p:txBody>
      </p:sp>
      <p:pic>
        <p:nvPicPr>
          <p:cNvPr id="2097166" name="Picture 3" descr="Screenshot (56)"/>
          <p:cNvPicPr>
            <a:picLocks noChangeAspect="1"/>
          </p:cNvPicPr>
          <p:nvPr/>
        </p:nvPicPr>
        <p:blipFill>
          <a:blip xmlns:r="http://schemas.openxmlformats.org/officeDocument/2006/relationships" r:embed="rId1"/>
          <a:srcRect l="27868" t="35259" r="17889" b="16543"/>
          <a:stretch>
            <a:fillRect/>
          </a:stretch>
        </p:blipFill>
        <p:spPr>
          <a:xfrm>
            <a:off x="501015" y="1199515"/>
            <a:ext cx="4310380" cy="2154555"/>
          </a:xfrm>
          <a:prstGeom prst="rect"/>
        </p:spPr>
      </p:pic>
      <p:pic>
        <p:nvPicPr>
          <p:cNvPr id="2097167" name="Picture 4" descr="Screenshot (55)"/>
          <p:cNvPicPr>
            <a:picLocks noChangeAspect="1"/>
          </p:cNvPicPr>
          <p:nvPr/>
        </p:nvPicPr>
        <p:blipFill>
          <a:blip xmlns:r="http://schemas.openxmlformats.org/officeDocument/2006/relationships" r:embed="rId2"/>
          <a:srcRect l="38418" t="49142" r="16465" b="11815"/>
          <a:stretch>
            <a:fillRect/>
          </a:stretch>
        </p:blipFill>
        <p:spPr>
          <a:xfrm>
            <a:off x="4907280" y="1198880"/>
            <a:ext cx="3818255" cy="2146935"/>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Shape 59"/>
        <p:cNvGrpSpPr/>
        <p:nvPr/>
      </p:nvGrpSpPr>
      <p:grpSpPr>
        <a:xfrm>
          <a:off x="0" y="0"/>
          <a:ext cx="0" cy="0"/>
          <a:chOff x="0" y="0"/>
          <a:chExt cx="0" cy="0"/>
        </a:xfrm>
      </p:grpSpPr>
      <p:sp>
        <p:nvSpPr>
          <p:cNvPr id="1048593" name="Google Shape;60;p14"/>
          <p:cNvSpPr txBox="1">
            <a:spLocks noGrp="1"/>
          </p:cNvSpPr>
          <p:nvPr>
            <p:ph type="title"/>
          </p:nvPr>
        </p:nvSpPr>
        <p:spPr>
          <a:xfrm>
            <a:off x="311700" y="445025"/>
            <a:ext cx="8520600" cy="572700"/>
          </a:xfrm>
          <a:prstGeom prst="rect"/>
        </p:spPr>
        <p:txBody>
          <a:bodyPr anchor="t" anchorCtr="0" bIns="91425" lIns="91425" rIns="91425" spcFirstLastPara="1" tIns="91425" wrap="square">
            <a:normAutofit fontScale="90000"/>
          </a:bodyPr>
          <a:p>
            <a:pPr algn="l" indent="0" lvl="0" marL="0" rtl="0">
              <a:spcBef>
                <a:spcPts val="0"/>
              </a:spcBef>
              <a:spcAft>
                <a:spcPts val="0"/>
              </a:spcAft>
              <a:buNone/>
            </a:pPr>
            <a:r>
              <a:rPr lang="en-GB"/>
              <a:t>Overview</a:t>
            </a:r>
            <a:endParaRPr dirty="0"/>
          </a:p>
        </p:txBody>
      </p:sp>
      <p:sp>
        <p:nvSpPr>
          <p:cNvPr id="1048594" name="Google Shape;61;p14"/>
          <p:cNvSpPr txBox="1">
            <a:spLocks noGrp="1"/>
          </p:cNvSpPr>
          <p:nvPr>
            <p:ph type="body" idx="1"/>
          </p:nvPr>
        </p:nvSpPr>
        <p:spPr>
          <a:xfrm>
            <a:off x="311700" y="1152475"/>
            <a:ext cx="8520600" cy="3416400"/>
          </a:xfrm>
          <a:prstGeom prst="rect"/>
        </p:spPr>
        <p:txBody>
          <a:bodyPr anchor="t" anchorCtr="0" bIns="91425" lIns="91425" rIns="91425" spcFirstLastPara="1" tIns="91425" wrap="square">
            <a:normAutofit/>
          </a:bodyPr>
          <a:p>
            <a:pPr algn="l" indent="0" lvl="0" marL="0" rtl="0">
              <a:spcBef>
                <a:spcPts val="0"/>
              </a:spcBef>
              <a:spcAft>
                <a:spcPts val="0"/>
              </a:spcAft>
              <a:buNone/>
            </a:pPr>
            <a:r>
              <a:rPr dirty="0" lang="en-GB"/>
              <a:t>The calculator built in this project is made to Add, Subtract, Multiply and Divide Two numbers given in their 8-Bit binary representation.</a:t>
            </a:r>
            <a:endParaRPr dirty="0"/>
          </a:p>
          <a:p>
            <a:pPr algn="l" indent="0" lvl="0" marL="0" rtl="0">
              <a:spcBef>
                <a:spcPts val="1200"/>
              </a:spcBef>
              <a:spcAft>
                <a:spcPts val="0"/>
              </a:spcAft>
              <a:buNone/>
            </a:pPr>
            <a:r>
              <a:rPr dirty="0" lang="en-GB"/>
              <a:t>We designed each and every Integrated circuit used in this project using two softwares (</a:t>
            </a:r>
            <a:r>
              <a:rPr dirty="0" lang="en-GB" smtClean="0"/>
              <a:t>Logicly </a:t>
            </a:r>
            <a:r>
              <a:rPr dirty="0" lang="en-GB"/>
              <a:t>and </a:t>
            </a:r>
            <a:r>
              <a:rPr dirty="0" lang="en-GB" smtClean="0"/>
              <a:t>Proteus).</a:t>
            </a:r>
            <a:endParaRPr dirty="0"/>
          </a:p>
          <a:p>
            <a:pPr algn="l" indent="0" lvl="0" marL="0" rtl="0">
              <a:spcBef>
                <a:spcPts val="1200"/>
              </a:spcBef>
              <a:spcAft>
                <a:spcPts val="0"/>
              </a:spcAft>
              <a:buNone/>
            </a:pPr>
            <a:r>
              <a:rPr dirty="0" lang="en-GB"/>
              <a:t>We designed our own integrated circuits to ease our work and to make the calculator as simple as we can.</a:t>
            </a:r>
            <a:endParaRPr dirty="0"/>
          </a:p>
          <a:p>
            <a:pPr algn="l" indent="0" lvl="0" marL="0" rtl="0">
              <a:spcBef>
                <a:spcPts val="1200"/>
              </a:spcBef>
              <a:spcAft>
                <a:spcPts val="1200"/>
              </a:spcAft>
              <a:buNone/>
            </a:pPr>
            <a:r>
              <a:rPr dirty="0" lang="en-GB"/>
              <a:t>First the design of the basic Integrated circuits used  will be discussed.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 name="Shape 65"/>
        <p:cNvGrpSpPr/>
        <p:nvPr/>
      </p:nvGrpSpPr>
      <p:grpSpPr>
        <a:xfrm>
          <a:off x="0" y="0"/>
          <a:ext cx="0" cy="0"/>
          <a:chOff x="0" y="0"/>
          <a:chExt cx="0" cy="0"/>
        </a:xfrm>
      </p:grpSpPr>
      <p:sp>
        <p:nvSpPr>
          <p:cNvPr id="1048597" name="Google Shape;66;p15"/>
          <p:cNvSpPr txBox="1">
            <a:spLocks noGrp="1"/>
          </p:cNvSpPr>
          <p:nvPr>
            <p:ph type="title"/>
          </p:nvPr>
        </p:nvSpPr>
        <p:spPr>
          <a:xfrm>
            <a:off x="311700" y="445025"/>
            <a:ext cx="8520600" cy="572700"/>
          </a:xfrm>
          <a:prstGeom prst="rect"/>
        </p:spPr>
        <p:txBody>
          <a:bodyPr anchor="t" anchorCtr="0" bIns="91425" lIns="91425" rIns="91425" spcFirstLastPara="1" tIns="91425" wrap="square">
            <a:normAutofit fontScale="90000"/>
          </a:bodyPr>
          <a:p>
            <a:pPr algn="l" indent="0" lvl="0" marL="0" rtl="0">
              <a:spcBef>
                <a:spcPts val="0"/>
              </a:spcBef>
              <a:spcAft>
                <a:spcPts val="0"/>
              </a:spcAft>
              <a:buNone/>
            </a:pPr>
            <a:r>
              <a:rPr lang="en-GB"/>
              <a:t>Continued …</a:t>
            </a:r>
            <a:endParaRPr dirty="0"/>
          </a:p>
        </p:txBody>
      </p:sp>
      <p:sp>
        <p:nvSpPr>
          <p:cNvPr id="1048598" name="Google Shape;67;p15"/>
          <p:cNvSpPr txBox="1">
            <a:spLocks noGrp="1"/>
          </p:cNvSpPr>
          <p:nvPr>
            <p:ph type="body" idx="1"/>
          </p:nvPr>
        </p:nvSpPr>
        <p:spPr>
          <a:xfrm>
            <a:off x="311700" y="1152475"/>
            <a:ext cx="8520600" cy="3416400"/>
          </a:xfrm>
          <a:prstGeom prst="rect"/>
        </p:spPr>
        <p:txBody>
          <a:bodyPr anchor="t" anchorCtr="0" bIns="91425" lIns="91425" rIns="91425" spcFirstLastPara="1" tIns="91425" wrap="square">
            <a:normAutofit lnSpcReduction="10000"/>
          </a:bodyPr>
          <a:p>
            <a:pPr algn="l" indent="0" lvl="0" marL="0" rtl="0">
              <a:spcBef>
                <a:spcPts val="0"/>
              </a:spcBef>
              <a:spcAft>
                <a:spcPts val="0"/>
              </a:spcAft>
              <a:buNone/>
            </a:pPr>
            <a:r>
              <a:rPr dirty="0" lang="en-GB"/>
              <a:t>The basic integrated circuits used are:</a:t>
            </a:r>
            <a:endParaRPr dirty="0"/>
          </a:p>
          <a:p>
            <a:pPr algn="l" indent="-342900" lvl="0" marL="457200" rtl="0">
              <a:spcBef>
                <a:spcPts val="1200"/>
              </a:spcBef>
              <a:spcAft>
                <a:spcPts val="0"/>
              </a:spcAft>
              <a:buSzPts val="1800"/>
              <a:buChar char="-"/>
            </a:pPr>
            <a:r>
              <a:rPr dirty="0" lang="en-GB"/>
              <a:t>Half Adder</a:t>
            </a:r>
            <a:endParaRPr dirty="0"/>
          </a:p>
          <a:p>
            <a:pPr algn="l" indent="-342900" lvl="0" marL="457200" rtl="0">
              <a:spcBef>
                <a:spcPts val="0"/>
              </a:spcBef>
              <a:spcAft>
                <a:spcPts val="0"/>
              </a:spcAft>
              <a:buSzPts val="1800"/>
              <a:buChar char="-"/>
            </a:pPr>
            <a:r>
              <a:rPr dirty="0" lang="en-GB"/>
              <a:t>Half Subtractor</a:t>
            </a:r>
            <a:endParaRPr dirty="0"/>
          </a:p>
          <a:p>
            <a:pPr algn="l" indent="-342900" lvl="0" marL="457200" rtl="0">
              <a:spcBef>
                <a:spcPts val="0"/>
              </a:spcBef>
              <a:spcAft>
                <a:spcPts val="0"/>
              </a:spcAft>
              <a:buSzPts val="1800"/>
              <a:buChar char="-"/>
            </a:pPr>
            <a:r>
              <a:rPr dirty="0" lang="en-GB"/>
              <a:t>Full Adder</a:t>
            </a:r>
            <a:endParaRPr dirty="0"/>
          </a:p>
          <a:p>
            <a:pPr algn="l" indent="-342900" lvl="0" marL="457200" rtl="0">
              <a:spcBef>
                <a:spcPts val="0"/>
              </a:spcBef>
              <a:spcAft>
                <a:spcPts val="0"/>
              </a:spcAft>
              <a:buSzPts val="1800"/>
              <a:buChar char="-"/>
            </a:pPr>
            <a:r>
              <a:rPr dirty="0" lang="en-GB"/>
              <a:t>Full Subtractor</a:t>
            </a:r>
            <a:endParaRPr dirty="0"/>
          </a:p>
          <a:p>
            <a:pPr algn="l" indent="0" lvl="0" marL="0" rtl="0">
              <a:spcBef>
                <a:spcPts val="1200"/>
              </a:spcBef>
              <a:spcAft>
                <a:spcPts val="0"/>
              </a:spcAft>
              <a:buNone/>
            </a:pPr>
            <a:r>
              <a:rPr dirty="0" lang="en-GB"/>
              <a:t>The above mentioned ICs are used to build the 8 - Bit </a:t>
            </a:r>
            <a:r>
              <a:rPr dirty="0" lang="en-GB" smtClean="0"/>
              <a:t>:</a:t>
            </a:r>
            <a:endParaRPr dirty="0"/>
          </a:p>
          <a:p>
            <a:pPr lvl="0">
              <a:spcBef>
                <a:spcPts val="1200"/>
              </a:spcBef>
              <a:buChar char="-"/>
            </a:pPr>
            <a:r>
              <a:rPr dirty="0" lang="en-GB"/>
              <a:t>Full Subtractor</a:t>
            </a:r>
            <a:endParaRPr dirty="0"/>
          </a:p>
          <a:p>
            <a:pPr algn="l" indent="-342900" lvl="0" marL="457200" rtl="0">
              <a:spcBef>
                <a:spcPts val="0"/>
              </a:spcBef>
              <a:spcAft>
                <a:spcPts val="0"/>
              </a:spcAft>
              <a:buSzPts val="1800"/>
              <a:buChar char="-"/>
            </a:pPr>
            <a:r>
              <a:rPr dirty="0" lang="en-GB" smtClean="0"/>
              <a:t>Full </a:t>
            </a:r>
            <a:r>
              <a:rPr dirty="0" lang="en-GB" smtClean="0"/>
              <a:t>Adder </a:t>
            </a:r>
            <a:endParaRPr dirty="0"/>
          </a:p>
          <a:p>
            <a:pPr algn="l" indent="-342900" lvl="0" marL="457200" rtl="0">
              <a:spcBef>
                <a:spcPts val="0"/>
              </a:spcBef>
              <a:spcAft>
                <a:spcPts val="0"/>
              </a:spcAft>
              <a:buSzPts val="1800"/>
              <a:buChar char="-"/>
            </a:pPr>
            <a:r>
              <a:rPr dirty="0" lang="en-GB" smtClean="0"/>
              <a:t>Full </a:t>
            </a:r>
            <a:r>
              <a:rPr dirty="0" lang="en-GB" smtClean="0"/>
              <a:t>Multiplier </a:t>
            </a:r>
            <a:r>
              <a:rPr dirty="0" lang="en-GB"/>
              <a:t>and Divider.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1" name="Title 1"/>
          <p:cNvSpPr>
            <a:spLocks noGrp="1"/>
          </p:cNvSpPr>
          <p:nvPr>
            <p:ph type="title"/>
          </p:nvPr>
        </p:nvSpPr>
        <p:spPr/>
        <p:txBody>
          <a:bodyPr>
            <a:normAutofit fontScale="90000"/>
          </a:bodyPr>
          <a:p>
            <a:r>
              <a:rPr dirty="0" lang="en-US" smtClean="0"/>
              <a:t>8 bit Binary Adder</a:t>
            </a:r>
            <a:endParaRPr dirty="0" lang="en-US"/>
          </a:p>
        </p:txBody>
      </p:sp>
      <p:sp>
        <p:nvSpPr>
          <p:cNvPr id="1048602" name="Text Placeholder 2"/>
          <p:cNvSpPr>
            <a:spLocks noChangeAspect="1" noMove="1" noResize="1" noRot="1" noAdjustHandles="1" noEditPoints="1" noChangeArrowheads="1" noChangeShapeType="1" noTextEdit="1"/>
          </p:cNvSpPr>
          <p:nvPr>
            <p:ph type="body" idx="1"/>
          </p:nvPr>
        </p:nvSpPr>
        <p:spPr>
          <a:blipFill rotWithShape="1">
            <a:blip xmlns:r="http://schemas.openxmlformats.org/officeDocument/2006/relationships" r:embed="rId1"/>
            <a:stretch>
              <a:fillRect l="-6" t="-17" r="1" b="1"/>
            </a:stretch>
          </a:blipFill>
        </p:spPr>
        <p:txBody>
          <a:bodyPr/>
          <a:p>
            <a:r>
              <a:rPr altLang="en-US" lang="en-US">
                <a:no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3" name="Title 1"/>
          <p:cNvSpPr>
            <a:spLocks noGrp="1"/>
          </p:cNvSpPr>
          <p:nvPr>
            <p:ph type="title"/>
          </p:nvPr>
        </p:nvSpPr>
        <p:spPr/>
        <p:txBody>
          <a:bodyPr>
            <a:normAutofit fontScale="90000"/>
          </a:bodyPr>
          <a:p>
            <a:r>
              <a:rPr dirty="0" lang="en-US" smtClean="0"/>
              <a:t>Continued….</a:t>
            </a:r>
            <a:endParaRPr dirty="0" lang="en-US"/>
          </a:p>
        </p:txBody>
      </p:sp>
      <p:sp>
        <p:nvSpPr>
          <p:cNvPr id="1048604" name="Text Placeholder 2"/>
          <p:cNvSpPr>
            <a:spLocks noGrp="1"/>
          </p:cNvSpPr>
          <p:nvPr>
            <p:ph type="body" idx="1"/>
          </p:nvPr>
        </p:nvSpPr>
        <p:spPr/>
        <p:txBody>
          <a:bodyPr/>
          <a:p>
            <a:pPr indent="0" marL="114300">
              <a:buNone/>
            </a:pPr>
            <a:endParaRPr dirty="0" lang="en-US"/>
          </a:p>
          <a:p>
            <a:r>
              <a:rPr dirty="0" lang="en-US" smtClean="0"/>
              <a:t>The carry out resembles the AND of the two inputs .</a:t>
            </a:r>
            <a:endParaRPr dirty="0" lang="en-US" smtClean="0"/>
          </a:p>
          <a:p>
            <a:pPr indent="0" marL="114300">
              <a:buNone/>
            </a:pPr>
            <a:r>
              <a:rPr dirty="0" lang="en-US" smtClean="0"/>
              <a:t>From the above two we can conclude that :</a:t>
            </a:r>
            <a:endParaRPr dirty="0" lang="en-US" smtClean="0"/>
          </a:p>
          <a:p>
            <a:pPr>
              <a:buFont typeface="Wingdings" panose="05000000000000000000" pitchFamily="2" charset="2"/>
              <a:buChar char="Ø"/>
            </a:pPr>
            <a:r>
              <a:rPr dirty="0" lang="en-US" smtClean="0"/>
              <a:t>Sum=A</a:t>
            </a:r>
            <a:r>
              <a:rPr dirty="0" lang="en-GB"/>
              <a:t> </a:t>
            </a:r>
            <a:r>
              <a:rPr dirty="0" lang="en-GB" smtClean="0"/>
              <a:t>○ </a:t>
            </a:r>
            <a:r>
              <a:rPr dirty="0" lang="en-US"/>
              <a:t>⊕ </a:t>
            </a:r>
            <a:r>
              <a:rPr dirty="0" lang="en-GB" smtClean="0"/>
              <a:t>B ○</a:t>
            </a:r>
            <a:endParaRPr dirty="0" lang="en-GB" smtClean="0"/>
          </a:p>
          <a:p>
            <a:pPr>
              <a:buFont typeface="Wingdings" panose="05000000000000000000" pitchFamily="2" charset="2"/>
              <a:buChar char="Ø"/>
            </a:pPr>
            <a:r>
              <a:rPr dirty="0" lang="en-US" smtClean="0"/>
              <a:t>C</a:t>
            </a:r>
            <a:r>
              <a:rPr dirty="0" lang="en-GB" smtClean="0"/>
              <a:t>out=</a:t>
            </a:r>
            <a:r>
              <a:rPr dirty="0" lang="en-US"/>
              <a:t> </a:t>
            </a:r>
            <a:r>
              <a:rPr dirty="0" lang="en-US" smtClean="0"/>
              <a:t>A</a:t>
            </a:r>
            <a:r>
              <a:rPr dirty="0" lang="en-GB"/>
              <a:t> ○ </a:t>
            </a:r>
            <a:r>
              <a:rPr dirty="0" lang="en-US" smtClean="0"/>
              <a:t>B</a:t>
            </a:r>
            <a:r>
              <a:rPr dirty="0" lang="en-GB"/>
              <a:t> </a:t>
            </a:r>
            <a:r>
              <a:rPr dirty="0" lang="en-GB" smtClean="0"/>
              <a:t>○</a:t>
            </a:r>
            <a:endParaRPr dirty="0" lang="en-GB" smtClean="0"/>
          </a:p>
          <a:p>
            <a:r>
              <a:rPr dirty="0" lang="en-US" smtClean="0"/>
              <a:t>T</a:t>
            </a:r>
            <a:r>
              <a:rPr dirty="0" lang="en-GB" smtClean="0"/>
              <a:t>his concept builds up a half adder circuit </a:t>
            </a:r>
            <a:endParaRPr dirty="0" lang="en-GB" smtClean="0"/>
          </a:p>
          <a:p>
            <a:r>
              <a:rPr dirty="0" lang="en-US" smtClean="0"/>
              <a:t>In our project we used </a:t>
            </a:r>
            <a:r>
              <a:rPr dirty="0" lang="en-GB" smtClean="0"/>
              <a:t>full adder circuit</a:t>
            </a:r>
            <a:r>
              <a:rPr dirty="0" lang="en-GB"/>
              <a:t> .</a:t>
            </a:r>
            <a:r>
              <a:rPr dirty="0" lang="en-GB" smtClean="0"/>
              <a:t> As an input we have Cin  as a carry input ,</a:t>
            </a:r>
            <a:r>
              <a:rPr dirty="0" lang="en-US" smtClean="0"/>
              <a:t>A</a:t>
            </a:r>
            <a:r>
              <a:rPr dirty="0" lang="en-GB" smtClean="0"/>
              <a:t> </a:t>
            </a:r>
            <a:r>
              <a:rPr dirty="0" lang="en-GB"/>
              <a:t>○ </a:t>
            </a:r>
            <a:r>
              <a:rPr dirty="0" lang="en-GB" smtClean="0"/>
              <a:t> and </a:t>
            </a:r>
            <a:r>
              <a:rPr dirty="0" lang="en-US" smtClean="0"/>
              <a:t>B</a:t>
            </a:r>
            <a:r>
              <a:rPr dirty="0" lang="en-GB" smtClean="0"/>
              <a:t> ○ where as Sum and Cout as an output.</a:t>
            </a:r>
            <a:endParaRPr dirty="0" lang="en-GB"/>
          </a:p>
          <a:p>
            <a:endParaRPr dirty="0" lang="en-GB"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5" name="Title 1"/>
          <p:cNvSpPr>
            <a:spLocks noGrp="1"/>
          </p:cNvSpPr>
          <p:nvPr>
            <p:ph type="title"/>
          </p:nvPr>
        </p:nvSpPr>
        <p:spPr/>
        <p:txBody>
          <a:bodyPr>
            <a:normAutofit fontScale="90000"/>
          </a:bodyPr>
          <a:p>
            <a:r>
              <a:rPr dirty="0" lang="en-GB"/>
              <a:t>Continued …</a:t>
            </a:r>
            <a:endParaRPr dirty="0" lang="en-US"/>
          </a:p>
        </p:txBody>
      </p:sp>
      <p:sp>
        <p:nvSpPr>
          <p:cNvPr id="1048606" name="Text Placeholder 2"/>
          <p:cNvSpPr>
            <a:spLocks noGrp="1"/>
          </p:cNvSpPr>
          <p:nvPr>
            <p:ph type="body" idx="1"/>
          </p:nvPr>
        </p:nvSpPr>
        <p:spPr/>
        <p:txBody>
          <a:bodyPr>
            <a:normAutofit fontScale="94444" lnSpcReduction="20000"/>
          </a:bodyPr>
          <a:p>
            <a:r>
              <a:rPr dirty="0" lang="en-US" smtClean="0"/>
              <a:t>Here below we have the truth table for the full adder</a:t>
            </a:r>
            <a:endParaRPr dirty="0" lang="en-US" smtClean="0"/>
          </a:p>
          <a:p>
            <a:endParaRPr dirty="0" lang="en-US"/>
          </a:p>
          <a:p>
            <a:r>
              <a:rPr dirty="0" lang="en-US" smtClean="0"/>
              <a:t>From the truth table we can conclude</a:t>
            </a:r>
            <a:endParaRPr dirty="0" lang="en-US" smtClean="0"/>
          </a:p>
          <a:p>
            <a:pPr indent="0" marL="114300">
              <a:buNone/>
            </a:pPr>
            <a:r>
              <a:rPr dirty="0" lang="en-US"/>
              <a:t> </a:t>
            </a:r>
            <a:r>
              <a:rPr dirty="0" lang="en-US" smtClean="0"/>
              <a:t>	</a:t>
            </a:r>
            <a:endParaRPr dirty="0" lang="en-US" smtClean="0"/>
          </a:p>
          <a:p>
            <a:pPr indent="0" marL="114300">
              <a:buNone/>
            </a:pPr>
            <a:r>
              <a:rPr dirty="0" lang="en-US"/>
              <a:t>	</a:t>
            </a:r>
            <a:r>
              <a:rPr b="1" dirty="0" lang="en-US" smtClean="0"/>
              <a:t>Sum=A</a:t>
            </a:r>
            <a:r>
              <a:rPr b="1" dirty="0" lang="en-GB" smtClean="0"/>
              <a:t> </a:t>
            </a:r>
            <a:r>
              <a:rPr b="1" dirty="0" lang="en-GB"/>
              <a:t>○ </a:t>
            </a:r>
            <a:r>
              <a:rPr b="1" dirty="0" lang="en-US"/>
              <a:t>⊕ </a:t>
            </a:r>
            <a:r>
              <a:rPr b="1" dirty="0" lang="en-GB"/>
              <a:t>B </a:t>
            </a:r>
            <a:r>
              <a:rPr b="1" dirty="0" lang="en-GB" smtClean="0"/>
              <a:t>○</a:t>
            </a:r>
            <a:r>
              <a:rPr b="1" dirty="0" lang="en-US"/>
              <a:t> </a:t>
            </a:r>
            <a:r>
              <a:rPr b="1" dirty="0" lang="en-US" smtClean="0"/>
              <a:t>⊕Cin</a:t>
            </a:r>
            <a:endParaRPr b="1" dirty="0" lang="en-GB"/>
          </a:p>
          <a:p>
            <a:pPr indent="0" marL="114300">
              <a:buNone/>
            </a:pPr>
            <a:r>
              <a:rPr b="1" dirty="0" lang="en-US"/>
              <a:t>	</a:t>
            </a:r>
            <a:r>
              <a:rPr b="1" dirty="0" lang="en-US" smtClean="0"/>
              <a:t>Cout</a:t>
            </a:r>
            <a:r>
              <a:rPr b="1" dirty="0" lang="en-US" smtClean="0"/>
              <a:t>=A</a:t>
            </a:r>
            <a:r>
              <a:rPr b="1" dirty="0" lang="en-US"/>
              <a:t> </a:t>
            </a:r>
            <a:r>
              <a:rPr b="1" dirty="0" lang="en-US" smtClean="0"/>
              <a:t>○B</a:t>
            </a:r>
            <a:r>
              <a:rPr b="1" dirty="0" lang="en-US"/>
              <a:t> ○</a:t>
            </a:r>
            <a:r>
              <a:rPr b="1" dirty="0" lang="en-US" smtClean="0"/>
              <a:t> </a:t>
            </a:r>
            <a:r>
              <a:rPr b="1" dirty="0" lang="en-US"/>
              <a:t>+ </a:t>
            </a:r>
            <a:r>
              <a:rPr b="1" dirty="0" lang="en-US" smtClean="0"/>
              <a:t>Cin</a:t>
            </a:r>
            <a:r>
              <a:rPr b="1" dirty="0" lang="en-US" smtClean="0"/>
              <a:t>(A</a:t>
            </a:r>
            <a:r>
              <a:rPr b="1" dirty="0" lang="en-US"/>
              <a:t> ○</a:t>
            </a:r>
            <a:r>
              <a:rPr b="1" dirty="0" lang="en-US" smtClean="0"/>
              <a:t> </a:t>
            </a:r>
            <a:r>
              <a:rPr b="1" dirty="0" lang="en-US"/>
              <a:t>⊕ </a:t>
            </a:r>
            <a:r>
              <a:rPr b="1" dirty="0" lang="en-US" smtClean="0"/>
              <a:t>B</a:t>
            </a:r>
            <a:r>
              <a:rPr b="1" dirty="0" lang="en-US"/>
              <a:t> ○</a:t>
            </a:r>
            <a:r>
              <a:rPr b="1" dirty="0" lang="en-US" smtClean="0"/>
              <a:t>)</a:t>
            </a:r>
            <a:endParaRPr b="1" dirty="0" lang="en-US" smtClean="0"/>
          </a:p>
          <a:p>
            <a:pPr indent="0" marL="114300">
              <a:buNone/>
            </a:pPr>
            <a:endParaRPr b="1" dirty="0" lang="en-US"/>
          </a:p>
          <a:p>
            <a:pPr>
              <a:buFont typeface="Wingdings" panose="05000000000000000000" pitchFamily="2" charset="2"/>
              <a:buChar char="Ø"/>
            </a:pPr>
            <a:r>
              <a:rPr b="1" dirty="0" lang="en-US" smtClean="0"/>
              <a:t>8 bit addition is similar to cascaded 8 single </a:t>
            </a:r>
            <a:endParaRPr b="1" dirty="0" lang="en-US" smtClean="0"/>
          </a:p>
          <a:p>
            <a:pPr indent="0" marL="114300">
              <a:buNone/>
            </a:pPr>
            <a:r>
              <a:rPr b="1" dirty="0" lang="en-US"/>
              <a:t>b</a:t>
            </a:r>
            <a:r>
              <a:rPr b="1" dirty="0" lang="en-US" smtClean="0"/>
              <a:t>it adders with carry out of one input acting </a:t>
            </a:r>
            <a:endParaRPr b="1" dirty="0" lang="en-US" smtClean="0"/>
          </a:p>
          <a:p>
            <a:pPr indent="0" marL="114300">
              <a:buNone/>
            </a:pPr>
            <a:r>
              <a:rPr b="1" dirty="0" lang="en-US" smtClean="0"/>
              <a:t>As carry in for the adder which is next to it</a:t>
            </a:r>
            <a:endParaRPr b="1" dirty="0" lang="en-US" smtClean="0"/>
          </a:p>
          <a:p>
            <a:pPr indent="0" marL="114300">
              <a:buNone/>
            </a:pPr>
            <a:endParaRPr b="1" dirty="0" lang="en-US" smtClean="0"/>
          </a:p>
          <a:p>
            <a:pPr indent="0" marL="114300">
              <a:buNone/>
            </a:pPr>
            <a:r>
              <a:rPr b="1" dirty="0" lang="en-US"/>
              <a:t> </a:t>
            </a:r>
            <a:r>
              <a:rPr b="1" dirty="0" lang="en-US" smtClean="0"/>
              <a:t>                            				</a:t>
            </a:r>
            <a:r>
              <a:rPr b="1" dirty="0" lang="en-US"/>
              <a:t>Table </a:t>
            </a:r>
            <a:r>
              <a:rPr b="1" dirty="0" lang="en-US" smtClean="0"/>
              <a:t>1.1 truth table for the</a:t>
            </a:r>
            <a:endParaRPr b="1" dirty="0" lang="en-US" smtClean="0"/>
          </a:p>
          <a:p>
            <a:pPr indent="0" marL="114300">
              <a:buNone/>
            </a:pPr>
            <a:r>
              <a:rPr b="1" dirty="0" lang="en-US"/>
              <a:t>	</a:t>
            </a:r>
            <a:r>
              <a:rPr b="1" dirty="0" lang="en-US" smtClean="0"/>
              <a:t>						binary bit adder</a:t>
            </a:r>
            <a:endParaRPr b="1" dirty="0" lang="en-US"/>
          </a:p>
          <a:p>
            <a:pPr indent="0" marL="114300">
              <a:buNone/>
            </a:pPr>
            <a:endParaRPr b="1" dirty="0" lang="en-US"/>
          </a:p>
        </p:txBody>
      </p:sp>
      <p:graphicFrame>
        <p:nvGraphicFramePr>
          <p:cNvPr id="4194304" name="Table 3"/>
          <p:cNvGraphicFramePr>
            <a:graphicFrameLocks noGrp="1"/>
          </p:cNvGraphicFramePr>
          <p:nvPr/>
        </p:nvGraphicFramePr>
        <p:xfrm>
          <a:off x="6006163" y="1280159"/>
          <a:ext cx="2849995" cy="2491740"/>
        </p:xfrm>
        <a:graphic>
          <a:graphicData uri="http://schemas.openxmlformats.org/drawingml/2006/table">
            <a:tbl>
              <a:tblPr/>
              <a:tblGrid>
                <a:gridCol w="569999"/>
                <a:gridCol w="569999"/>
                <a:gridCol w="569999"/>
                <a:gridCol w="569999"/>
                <a:gridCol w="569999"/>
              </a:tblGrid>
              <a:tr h="262359">
                <a:tc>
                  <a:txBody>
                    <a:bodyPr/>
                    <a:p>
                      <a:pPr algn="ctr"/>
                      <a:r>
                        <a:rPr b="1" cap="none" dirty="0" sz="1400" i="0" lang="en-US" strike="noStrike" u="none" smtClean="0">
                          <a:solidFill>
                            <a:schemeClr val="tx1"/>
                          </a:solidFill>
                          <a:effectLst/>
                          <a:latin typeface="+mn-lt"/>
                          <a:ea typeface="+mn-ea"/>
                          <a:cs typeface="+mn-cs"/>
                          <a:sym typeface="Arial" panose="020B0604020202020204"/>
                        </a:rPr>
                        <a:t>A</a:t>
                      </a:r>
                      <a:r>
                        <a:rPr b="0" cap="none" dirty="0" sz="1400" i="0" lang="en-US" strike="noStrike" u="none" smtClean="0">
                          <a:solidFill>
                            <a:schemeClr val="tx1"/>
                          </a:solidFill>
                          <a:effectLst/>
                          <a:latin typeface="+mn-lt"/>
                          <a:ea typeface="+mn-ea"/>
                          <a:cs typeface="+mn-cs"/>
                          <a:sym typeface="Arial" panose="020B0604020202020204"/>
                        </a:rPr>
                        <a:t>○</a:t>
                      </a:r>
                      <a:endParaRPr b="1"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b="1" cap="none" dirty="0" sz="1400" i="0" lang="en-US" strike="noStrike" u="none" smtClean="0">
                          <a:solidFill>
                            <a:schemeClr val="tx1"/>
                          </a:solidFill>
                          <a:effectLst/>
                          <a:latin typeface="+mn-lt"/>
                          <a:ea typeface="+mn-ea"/>
                          <a:cs typeface="+mn-cs"/>
                          <a:sym typeface="Arial" panose="020B0604020202020204"/>
                        </a:rPr>
                        <a:t>B</a:t>
                      </a:r>
                      <a:r>
                        <a:rPr b="0" cap="none" dirty="0" sz="1400" i="0" lang="en-US" strike="noStrike" u="none" smtClean="0">
                          <a:solidFill>
                            <a:schemeClr val="tx1"/>
                          </a:solidFill>
                          <a:effectLst/>
                          <a:latin typeface="+mn-lt"/>
                          <a:ea typeface="+mn-ea"/>
                          <a:cs typeface="+mn-cs"/>
                          <a:sym typeface="Arial" panose="020B0604020202020204"/>
                        </a:rPr>
                        <a:t>○</a:t>
                      </a:r>
                      <a:endParaRPr b="1"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b="1" dirty="0" lang="en-US">
                          <a:effectLst/>
                        </a:rPr>
                        <a:t>Cin</a:t>
                      </a:r>
                      <a:endParaRPr b="1"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b="1" dirty="0" lang="en-US">
                          <a:effectLst/>
                        </a:rPr>
                        <a:t>Sum</a:t>
                      </a:r>
                      <a:endParaRPr b="1"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b="1" dirty="0" lang="en-US">
                          <a:effectLst/>
                        </a:rPr>
                        <a:t>Cout</a:t>
                      </a:r>
                      <a:endParaRPr b="1"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r>
              <a:tr h="262359">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r>
              <a:tr h="262359">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r>
              <a:tr h="262359">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r>
              <a:tr h="262359">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r>
              <a:tr h="262359">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r>
              <a:tr h="262359">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r>
              <a:tr h="262359">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0</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r>
              <a:tr h="262359">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c>
                  <a:txBody>
                    <a:bodyPr/>
                    <a:p>
                      <a:pPr algn="ctr"/>
                      <a:r>
                        <a:rPr dirty="0" lang="en-US">
                          <a:effectLst/>
                        </a:rPr>
                        <a:t>1</a:t>
                      </a:r>
                      <a:endParaRPr dirty="0" lang="en-US">
                        <a:effectLst/>
                      </a:endParaRPr>
                    </a:p>
                  </a:txBody>
                  <a:tcPr marL="31750" marR="31750" marT="31750" marB="31750">
                    <a:lnL>
                      <a:noFill/>
                    </a:lnL>
                    <a:lnR>
                      <a:noFill/>
                    </a:lnR>
                    <a:lnT w="6350" cap="flat" cmpd="sng" algn="ctr">
                      <a:solidFill>
                        <a:srgbClr val="F5F5F5"/>
                      </a:solidFill>
                      <a:prstDash val="solid"/>
                      <a:round/>
                      <a:headEnd type="none" w="med" len="med"/>
                      <a:tailEnd type="none" w="med" len="med"/>
                    </a:lnT>
                    <a:lnB w="6350" cap="flat" cmpd="sng" algn="ctr">
                      <a:solidFill>
                        <a:srgbClr val="F5F5F5"/>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7" name="Title 1"/>
          <p:cNvSpPr>
            <a:spLocks noGrp="1"/>
          </p:cNvSpPr>
          <p:nvPr>
            <p:ph type="title"/>
          </p:nvPr>
        </p:nvSpPr>
        <p:spPr/>
        <p:txBody>
          <a:bodyPr>
            <a:normAutofit fontScale="90000"/>
          </a:bodyPr>
          <a:p>
            <a:r>
              <a:rPr dirty="0" lang="en-US"/>
              <a:t>Continued …</a:t>
            </a:r>
            <a:endParaRPr dirty="0" lang="en-US"/>
          </a:p>
        </p:txBody>
      </p:sp>
      <p:sp>
        <p:nvSpPr>
          <p:cNvPr id="1048608" name="Text Placeholder 2"/>
          <p:cNvSpPr>
            <a:spLocks noGrp="1"/>
          </p:cNvSpPr>
          <p:nvPr>
            <p:ph type="body" idx="1"/>
          </p:nvPr>
        </p:nvSpPr>
        <p:spPr/>
        <p:txBody>
          <a:bodyPr>
            <a:normAutofit fontScale="94444" lnSpcReduction="20000"/>
          </a:bodyPr>
          <a:p>
            <a:r>
              <a:rPr dirty="0" lang="en-US" smtClean="0"/>
              <a:t>We have implemented the full adder using XOR and </a:t>
            </a:r>
            <a:r>
              <a:rPr dirty="0" lang="en-US" smtClean="0"/>
              <a:t>AND</a:t>
            </a:r>
            <a:r>
              <a:rPr dirty="0" lang="en-US" smtClean="0"/>
              <a:t> gates that the connection shown below represents the Full adder sub circuit and its inside in proteus</a:t>
            </a:r>
            <a:endParaRPr dirty="0" lang="en-US" smtClean="0"/>
          </a:p>
          <a:p>
            <a:endParaRPr dirty="0" lang="en-US"/>
          </a:p>
          <a:p>
            <a:endParaRPr dirty="0" lang="en-US" smtClean="0"/>
          </a:p>
          <a:p>
            <a:endParaRPr dirty="0" lang="en-US" smtClean="0"/>
          </a:p>
          <a:p>
            <a:endParaRPr dirty="0" lang="en-US"/>
          </a:p>
          <a:p>
            <a:endParaRPr dirty="0" lang="en-US" smtClean="0"/>
          </a:p>
          <a:p>
            <a:endParaRPr dirty="0" lang="en-US"/>
          </a:p>
          <a:p>
            <a:endParaRPr dirty="0" lang="en-US" smtClean="0"/>
          </a:p>
          <a:p>
            <a:endParaRPr dirty="0" lang="en-US" smtClean="0"/>
          </a:p>
          <a:p>
            <a:endParaRPr dirty="0" lang="en-US"/>
          </a:p>
          <a:p>
            <a:r>
              <a:rPr dirty="0" lang="en-US" smtClean="0"/>
              <a:t>Fig 1.1 sub circuit model          Fig 1.2 inside of the sub circuit</a:t>
            </a:r>
            <a:endParaRPr dirty="0" lang="en-US" smtClean="0"/>
          </a:p>
          <a:p>
            <a:pPr indent="0" marL="114300">
              <a:buNone/>
            </a:pPr>
            <a:endParaRPr dirty="0" lang="en-US" smtClean="0"/>
          </a:p>
        </p:txBody>
      </p:sp>
      <p:pic>
        <p:nvPicPr>
          <p:cNvPr id="2097153" name="Picture 2"/>
          <p:cNvPicPr>
            <a:picLocks noChangeAspect="1" noChangeArrowheads="1"/>
          </p:cNvPicPr>
          <p:nvPr/>
        </p:nvPicPr>
        <p:blipFill rotWithShape="1">
          <a:blip xmlns:r="http://schemas.openxmlformats.org/officeDocument/2006/relationships" r:embed="rId1"/>
          <a:srcRect l="23112" t="13364" r="14782" b="8437"/>
          <a:stretch>
            <a:fillRect/>
          </a:stretch>
        </p:blipFill>
        <p:spPr bwMode="auto">
          <a:xfrm>
            <a:off x="3771128" y="2043483"/>
            <a:ext cx="2875206" cy="2036374"/>
          </a:xfrm>
          <a:prstGeom prst="rect"/>
          <a:noFill/>
          <a:ln>
            <a:noFill/>
          </a:ln>
          <a:effectLst/>
        </p:spPr>
      </p:pic>
      <p:pic>
        <p:nvPicPr>
          <p:cNvPr id="2097154" name="Picture 4"/>
          <p:cNvPicPr>
            <a:picLocks noChangeAspect="1" noChangeArrowheads="1"/>
          </p:cNvPicPr>
          <p:nvPr/>
        </p:nvPicPr>
        <p:blipFill rotWithShape="1">
          <a:blip xmlns:r="http://schemas.openxmlformats.org/officeDocument/2006/relationships" r:embed="rId2"/>
          <a:srcRect l="27582" t="42655" r="62892" b="41870"/>
          <a:stretch>
            <a:fillRect/>
          </a:stretch>
        </p:blipFill>
        <p:spPr bwMode="auto">
          <a:xfrm>
            <a:off x="1429073" y="2531236"/>
            <a:ext cx="1434776" cy="1311088"/>
          </a:xfrm>
          <a:prstGeom prst="rect"/>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9" name="Title 1"/>
          <p:cNvSpPr>
            <a:spLocks noGrp="1"/>
          </p:cNvSpPr>
          <p:nvPr>
            <p:ph type="title"/>
          </p:nvPr>
        </p:nvSpPr>
        <p:spPr/>
        <p:txBody>
          <a:bodyPr>
            <a:normAutofit fontScale="90000"/>
          </a:bodyPr>
          <a:p>
            <a:r>
              <a:rPr dirty="0" lang="en-US"/>
              <a:t>Continued …</a:t>
            </a:r>
            <a:endParaRPr dirty="0" lang="en-US"/>
          </a:p>
        </p:txBody>
      </p:sp>
      <p:sp>
        <p:nvSpPr>
          <p:cNvPr id="1048610" name="Text Placeholder 2"/>
          <p:cNvSpPr>
            <a:spLocks noGrp="1"/>
          </p:cNvSpPr>
          <p:nvPr>
            <p:ph type="body" idx="1"/>
          </p:nvPr>
        </p:nvSpPr>
        <p:spPr/>
        <p:txBody>
          <a:bodyPr>
            <a:normAutofit/>
          </a:bodyPr>
          <a:p>
            <a:r>
              <a:rPr dirty="0" lang="en-US" smtClean="0"/>
              <a:t>In previous slides we have seen that the implementation of addition of  single bits , since we made 8 bit adder we found it neat and simple to use  </a:t>
            </a:r>
            <a:r>
              <a:rPr dirty="0" lang="en-US" smtClean="0">
                <a:hlinkClick r:id="rId1"/>
              </a:rPr>
              <a:t>74LS183 </a:t>
            </a:r>
            <a:r>
              <a:rPr dirty="0" lang="en-US" smtClean="0"/>
              <a:t>IC chips</a:t>
            </a:r>
            <a:endParaRPr dirty="0" lang="en-US"/>
          </a:p>
          <a:p>
            <a:r>
              <a:rPr dirty="0" lang="en-US" smtClean="0">
                <a:hlinkClick r:id="rId1"/>
              </a:rPr>
              <a:t>74LS183</a:t>
            </a:r>
            <a:r>
              <a:rPr dirty="0" lang="en-US" smtClean="0"/>
              <a:t> is </a:t>
            </a:r>
            <a:r>
              <a:rPr dirty="0" lang="en-US"/>
              <a:t>a</a:t>
            </a:r>
            <a:r>
              <a:rPr dirty="0" lang="en-US" smtClean="0"/>
              <a:t>n IC chip package  which performs the addition of four bits for our project we used two of this chips </a:t>
            </a:r>
            <a:endParaRPr dirty="0" lang="en-US" smtClean="0"/>
          </a:p>
          <a:p>
            <a:endParaRPr dirty="0" lang="en-US"/>
          </a:p>
          <a:p>
            <a:pPr lvl="8"/>
            <a:endParaRPr dirty="0" lang="en-US" smtClean="0"/>
          </a:p>
          <a:p>
            <a:pPr lvl="8"/>
            <a:endParaRPr dirty="0" lang="en-US"/>
          </a:p>
          <a:p>
            <a:pPr indent="0" lvl="8" marL="3797300">
              <a:buNone/>
            </a:pPr>
            <a:r>
              <a:rPr dirty="0" lang="en-US" smtClean="0"/>
              <a:t>Fig 1.3 </a:t>
            </a:r>
            <a:r>
              <a:rPr dirty="0" lang="en-US" smtClean="0">
                <a:hlinkClick r:id="rId1"/>
              </a:rPr>
              <a:t>74LS183</a:t>
            </a:r>
            <a:r>
              <a:rPr dirty="0" lang="en-US" smtClean="0"/>
              <a:t> in proteus</a:t>
            </a:r>
            <a:endParaRPr dirty="0" lang="en-US"/>
          </a:p>
          <a:p>
            <a:pPr lvl="8"/>
            <a:endParaRPr dirty="0" lang="en-US"/>
          </a:p>
        </p:txBody>
      </p:sp>
      <p:pic>
        <p:nvPicPr>
          <p:cNvPr id="2097155" name="Picture 3"/>
          <p:cNvPicPr>
            <a:picLocks noChangeAspect="1" noChangeArrowheads="1"/>
          </p:cNvPicPr>
          <p:nvPr/>
        </p:nvPicPr>
        <p:blipFill rotWithShape="1">
          <a:blip xmlns:r="http://schemas.openxmlformats.org/officeDocument/2006/relationships" r:embed="rId2"/>
          <a:srcRect r="8510" b="12169"/>
          <a:stretch>
            <a:fillRect/>
          </a:stretch>
        </p:blipFill>
        <p:spPr bwMode="auto">
          <a:xfrm>
            <a:off x="2473692" y="2995458"/>
            <a:ext cx="1241659" cy="1461037"/>
          </a:xfrm>
          <a:prstGeom prst="rect"/>
          <a:noFill/>
          <a:ln>
            <a:noFill/>
          </a:ln>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8-Bit Calculator</dc:title>
  <dc:creator>Abel</dc:creator>
  <cp:lastModifiedBy>user</cp:lastModifiedBy>
  <dcterms:created xsi:type="dcterms:W3CDTF">2022-06-11T00:40:38Z</dcterms:created>
  <dcterms:modified xsi:type="dcterms:W3CDTF">2022-06-11T09:26:17Z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3FF63B7D490746989E9297018B64C351</vt:lpwstr>
  </property>
  <property fmtid="{D5CDD505-2E9C-101B-9397-08002B2CF9AE}" pid="3" name="KSOProductBuildVer">
    <vt:lpwstr>1033-11.2.0.11130</vt:lpwstr>
  </property>
</Properties>
</file>