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6" r:id="rId3"/>
    <p:sldId id="269" r:id="rId4"/>
    <p:sldId id="270" r:id="rId5"/>
    <p:sldId id="287" r:id="rId6"/>
    <p:sldId id="271" r:id="rId7"/>
    <p:sldId id="272" r:id="rId8"/>
    <p:sldId id="273" r:id="rId9"/>
    <p:sldId id="288" r:id="rId10"/>
    <p:sldId id="289" r:id="rId11"/>
    <p:sldId id="274" r:id="rId12"/>
    <p:sldId id="275" r:id="rId13"/>
    <p:sldId id="290" r:id="rId14"/>
    <p:sldId id="276" r:id="rId15"/>
    <p:sldId id="291" r:id="rId16"/>
    <p:sldId id="292" r:id="rId17"/>
    <p:sldId id="278" r:id="rId18"/>
    <p:sldId id="294" r:id="rId19"/>
    <p:sldId id="293" r:id="rId20"/>
    <p:sldId id="295" r:id="rId21"/>
    <p:sldId id="277" r:id="rId22"/>
    <p:sldId id="296" r:id="rId23"/>
    <p:sldId id="279" r:id="rId24"/>
    <p:sldId id="280" r:id="rId25"/>
    <p:sldId id="297" r:id="rId26"/>
    <p:sldId id="281" r:id="rId27"/>
    <p:sldId id="282" r:id="rId28"/>
    <p:sldId id="283" r:id="rId29"/>
    <p:sldId id="286" r:id="rId30"/>
    <p:sldId id="298" r:id="rId31"/>
    <p:sldId id="284" r:id="rId32"/>
    <p:sldId id="300" r:id="rId33"/>
    <p:sldId id="299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7931" autoAdjust="0"/>
    <p:restoredTop sz="94660"/>
  </p:normalViewPr>
  <p:slideViewPr>
    <p:cSldViewPr>
      <p:cViewPr>
        <p:scale>
          <a:sx n="75" d="100"/>
          <a:sy n="75" d="100"/>
        </p:scale>
        <p:origin x="-99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notesMaster" Target="notesMasters/notesMaster1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32E68-8CC2-4CD5-A59A-CD12CDF68E8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2D032-E009-4A5C-BC51-42FB05F6B09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7A1A-5682-48F5-927D-A783C46F4D39}" type="datetimeFigureOut">
              <a:rPr lang="en-US" smtClean="0"/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9019F65-CC4B-4AE1-B752-341103D029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7A1A-5682-48F5-927D-A783C46F4D3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9F65-CC4B-4AE1-B752-341103D029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7A1A-5682-48F5-927D-A783C46F4D3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9F65-CC4B-4AE1-B752-341103D029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7A1A-5682-48F5-927D-A783C46F4D39}" type="datetimeFigureOut">
              <a:rPr lang="en-US" smtClean="0"/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9019F65-CC4B-4AE1-B752-341103D029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7A1A-5682-48F5-927D-A783C46F4D39}" type="datetimeFigureOut">
              <a:rPr lang="en-US" smtClean="0"/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9F65-CC4B-4AE1-B752-341103D029D5}" type="slidenum">
              <a:rPr lang="en-US" smtClean="0"/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7A1A-5682-48F5-927D-A783C46F4D39}" type="datetimeFigureOut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9F65-CC4B-4AE1-B752-341103D029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7A1A-5682-48F5-927D-A783C46F4D3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9019F65-CC4B-4AE1-B752-341103D029D5}" type="slidenum">
              <a:rPr lang="en-US" smtClean="0"/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7A1A-5682-48F5-927D-A783C46F4D39}" type="datetimeFigureOut">
              <a:rPr lang="en-US" smtClean="0"/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9F65-CC4B-4AE1-B752-341103D029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7A1A-5682-48F5-927D-A783C46F4D39}" type="datetimeFigureOut">
              <a:rPr lang="en-US" smtClean="0"/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9F65-CC4B-4AE1-B752-341103D029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7A1A-5682-48F5-927D-A783C46F4D39}" type="datetimeFigureOut">
              <a:rPr lang="en-US" smtClean="0"/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9F65-CC4B-4AE1-B752-341103D029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7A1A-5682-48F5-927D-A783C46F4D3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9F65-CC4B-4AE1-B752-341103D029D5}" type="slidenum">
              <a:rPr lang="en-US" smtClean="0"/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7757A1A-5682-48F5-927D-A783C46F4D39}" type="datetimeFigureOut">
              <a:rPr lang="en-US" smtClean="0"/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9019F65-CC4B-4AE1-B752-341103D029D5}" type="slidenum">
              <a:rPr lang="en-US" smtClean="0"/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 panose="05020102010507070707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 panose="05020102010507070707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 panose="05020102010507070707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 panose="05020102010507070707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429000"/>
            <a:ext cx="8458200" cy="2418187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Arial Black" panose="020B0A04020102020204" pitchFamily="34" charset="0"/>
              </a:rPr>
              <a:t>Number systems</a:t>
            </a:r>
            <a:endParaRPr lang="en-US" sz="5400" b="1" dirty="0">
              <a:latin typeface="Arial Black" panose="020B0A04020102020204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5410" y="124778"/>
            <a:ext cx="1795780" cy="527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/>
          <p:nvPr/>
        </p:nvSpPr>
        <p:spPr>
          <a:xfrm>
            <a:off x="3404235" y="5847080"/>
            <a:ext cx="55568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/>
              <a:t>By Krishna Chakravarty</a:t>
            </a:r>
            <a:endParaRPr lang="en-US" altLang="en-GB"/>
          </a:p>
          <a:p>
            <a:r>
              <a:rPr lang="en-US" altLang="en-GB"/>
              <a:t>Associate Professor</a:t>
            </a:r>
            <a:endParaRPr lang="en-US" altLang="en-GB"/>
          </a:p>
          <a:p>
            <a:r>
              <a:rPr lang="en-US" altLang="en-GB"/>
              <a:t>KIIT Deemed to be University</a:t>
            </a:r>
            <a:endParaRPr lang="en-US" alt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990600"/>
          </a:xfrm>
        </p:spPr>
        <p:txBody>
          <a:bodyPr/>
          <a:lstStyle/>
          <a:p>
            <a:r>
              <a:rPr lang="en-US" dirty="0" smtClean="0"/>
              <a:t>octal number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9990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Example</a:t>
            </a:r>
            <a:endParaRPr lang="en-US" sz="24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Octal Number: 12570</a:t>
            </a:r>
            <a:r>
              <a:rPr lang="en-US" sz="2400" baseline="-25000" dirty="0" smtClean="0"/>
              <a:t>8</a:t>
            </a:r>
            <a:endParaRPr lang="en-US" sz="2400" baseline="-25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Calculating Decimal Equivalent −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1600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1600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1600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1600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1600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1600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1600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3124200"/>
          <a:ext cx="85344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90"/>
                <a:gridCol w="2313062"/>
                <a:gridCol w="51844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Step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Octal Number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Decimal Number</a:t>
                      </a:r>
                      <a:endParaRPr lang="en-US" sz="24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Step 1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12570</a:t>
                      </a:r>
                      <a:r>
                        <a:rPr lang="en-US" sz="2400" baseline="-25000"/>
                        <a:t>8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((1 x 8</a:t>
                      </a:r>
                      <a:r>
                        <a:rPr lang="en-US" sz="2400" baseline="30000"/>
                        <a:t>4</a:t>
                      </a:r>
                      <a:r>
                        <a:rPr lang="en-US" sz="2400"/>
                        <a:t>) + (2 x 8</a:t>
                      </a:r>
                      <a:r>
                        <a:rPr lang="en-US" sz="2400" baseline="30000"/>
                        <a:t>3</a:t>
                      </a:r>
                      <a:r>
                        <a:rPr lang="en-US" sz="2400"/>
                        <a:t>) + (5 x 8</a:t>
                      </a:r>
                      <a:r>
                        <a:rPr lang="en-US" sz="2400" baseline="30000"/>
                        <a:t>2</a:t>
                      </a:r>
                      <a:r>
                        <a:rPr lang="en-US" sz="2400"/>
                        <a:t>) + (7 x 8</a:t>
                      </a:r>
                      <a:r>
                        <a:rPr lang="en-US" sz="2400" baseline="30000"/>
                        <a:t>1</a:t>
                      </a:r>
                      <a:r>
                        <a:rPr lang="en-US" sz="2400"/>
                        <a:t>) + (0 x 8</a:t>
                      </a:r>
                      <a:r>
                        <a:rPr lang="en-US" sz="2400" baseline="30000"/>
                        <a:t>0</a:t>
                      </a:r>
                      <a:r>
                        <a:rPr lang="en-US" sz="2400"/>
                        <a:t>))</a:t>
                      </a:r>
                      <a:r>
                        <a:rPr lang="en-US" sz="2400" baseline="-25000"/>
                        <a:t>10</a:t>
                      </a:r>
                      <a:endParaRPr lang="en-US" sz="24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Step 2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12570</a:t>
                      </a:r>
                      <a:r>
                        <a:rPr lang="en-US" sz="2400" baseline="-25000"/>
                        <a:t>8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(4096 + 1024 + 320 + 56 + 0)</a:t>
                      </a:r>
                      <a:r>
                        <a:rPr lang="en-US" sz="2400" baseline="-25000"/>
                        <a:t>10</a:t>
                      </a:r>
                      <a:endParaRPr lang="en-US" sz="24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Step 3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12570</a:t>
                      </a:r>
                      <a:r>
                        <a:rPr lang="en-US" sz="2400" baseline="-25000"/>
                        <a:t>8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5496</a:t>
                      </a:r>
                      <a:r>
                        <a:rPr lang="en-US" sz="2400" baseline="-25000" dirty="0"/>
                        <a:t>10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990600"/>
          </a:xfrm>
        </p:spPr>
        <p:txBody>
          <a:bodyPr/>
          <a:lstStyle/>
          <a:p>
            <a:r>
              <a:rPr lang="en-US" dirty="0" smtClean="0"/>
              <a:t>hexadecimal number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9990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Characteristics of the hexadecimal number system are as follows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Uses 10 digits and 6 letters, 0, 1, 2, 3, 4, 5, 6, 7, 8, 9, A, B, C, D, E, F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Letters represent the numbers starting from 10. A = 10. B = 11, C = 12, D = 13, E = 14, F = 15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Also called as base 16 number system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First position in a hexadecimal number represents a </a:t>
            </a:r>
            <a:r>
              <a:rPr lang="en-US" sz="2400" b="1" dirty="0" smtClean="0"/>
              <a:t>0</a:t>
            </a:r>
            <a:r>
              <a:rPr lang="en-US" sz="2400" dirty="0" smtClean="0"/>
              <a:t> power of the base (16). Example, 16</a:t>
            </a:r>
            <a:r>
              <a:rPr lang="en-US" sz="2400" baseline="30000" dirty="0" smtClean="0"/>
              <a:t>0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Last position in a hexadecimal number represents a </a:t>
            </a:r>
            <a:r>
              <a:rPr lang="en-US" sz="2400" b="1" dirty="0" smtClean="0"/>
              <a:t>x</a:t>
            </a:r>
            <a:r>
              <a:rPr lang="en-US" sz="2400" dirty="0" smtClean="0"/>
              <a:t> power of the base (16). Example 16</a:t>
            </a:r>
            <a:r>
              <a:rPr lang="en-US" sz="2400" baseline="30000" dirty="0" smtClean="0"/>
              <a:t>x</a:t>
            </a:r>
            <a:r>
              <a:rPr lang="en-US" sz="2400" dirty="0" smtClean="0"/>
              <a:t> where </a:t>
            </a:r>
            <a:r>
              <a:rPr lang="en-US" sz="2400" b="1" dirty="0" smtClean="0"/>
              <a:t>x</a:t>
            </a:r>
            <a:r>
              <a:rPr lang="en-US" sz="2400" dirty="0" smtClean="0"/>
              <a:t> represents the last position – 1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990600"/>
          </a:xfrm>
        </p:spPr>
        <p:txBody>
          <a:bodyPr/>
          <a:lstStyle/>
          <a:p>
            <a:r>
              <a:rPr lang="en-US" dirty="0" smtClean="0"/>
              <a:t>hexadecimal number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9990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Hexadecimal Number: 19FDE</a:t>
            </a:r>
            <a:r>
              <a:rPr lang="en-US" sz="2400" baseline="-25000" dirty="0" smtClean="0"/>
              <a:t>16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Calculating Decimal Equivalent −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1600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1600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1600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1600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1600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16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 smtClean="0"/>
              <a:t>Note</a:t>
            </a:r>
            <a:r>
              <a:rPr lang="en-US" sz="1600" dirty="0" smtClean="0"/>
              <a:t> − 12570</a:t>
            </a:r>
            <a:r>
              <a:rPr lang="en-US" sz="1600" baseline="-25000" dirty="0" smtClean="0"/>
              <a:t>8</a:t>
            </a:r>
            <a:r>
              <a:rPr lang="en-US" sz="1600" dirty="0" smtClean="0"/>
              <a:t> is normally written as 12570..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2514600"/>
          <a:ext cx="85344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1600200"/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Step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Hexa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Number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Decimal Number</a:t>
                      </a:r>
                      <a:endParaRPr lang="en-US" sz="24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Step 1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19FDE</a:t>
                      </a:r>
                      <a:r>
                        <a:rPr lang="en-US" sz="2400" baseline="-25000" dirty="0"/>
                        <a:t>16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((1 x 16</a:t>
                      </a:r>
                      <a:r>
                        <a:rPr lang="en-US" sz="2400" baseline="30000"/>
                        <a:t>4</a:t>
                      </a:r>
                      <a:r>
                        <a:rPr lang="en-US" sz="2400"/>
                        <a:t>) + (9 x 16</a:t>
                      </a:r>
                      <a:r>
                        <a:rPr lang="en-US" sz="2400" baseline="30000"/>
                        <a:t>3</a:t>
                      </a:r>
                      <a:r>
                        <a:rPr lang="en-US" sz="2400"/>
                        <a:t>) + (F x 16</a:t>
                      </a:r>
                      <a:r>
                        <a:rPr lang="en-US" sz="2400" baseline="30000"/>
                        <a:t>2</a:t>
                      </a:r>
                      <a:r>
                        <a:rPr lang="en-US" sz="2400"/>
                        <a:t>) + (D x 16</a:t>
                      </a:r>
                      <a:r>
                        <a:rPr lang="en-US" sz="2400" baseline="30000"/>
                        <a:t>1</a:t>
                      </a:r>
                      <a:r>
                        <a:rPr lang="en-US" sz="2400"/>
                        <a:t>) + (E x 16</a:t>
                      </a:r>
                      <a:r>
                        <a:rPr lang="en-US" sz="2400" baseline="30000"/>
                        <a:t>0</a:t>
                      </a:r>
                      <a:r>
                        <a:rPr lang="en-US" sz="2400"/>
                        <a:t>))</a:t>
                      </a:r>
                      <a:r>
                        <a:rPr lang="en-US" sz="2400" baseline="-25000"/>
                        <a:t>10</a:t>
                      </a:r>
                      <a:endParaRPr lang="en-US" sz="24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/>
                        <a:t>Step 2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19FDE</a:t>
                      </a:r>
                      <a:r>
                        <a:rPr lang="en-US" sz="2400" baseline="-25000" dirty="0"/>
                        <a:t>16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((1 x 16</a:t>
                      </a:r>
                      <a:r>
                        <a:rPr lang="en-US" sz="2400" baseline="30000" dirty="0"/>
                        <a:t>4</a:t>
                      </a:r>
                      <a:r>
                        <a:rPr lang="en-US" sz="2400" dirty="0"/>
                        <a:t>) + (9 x 16</a:t>
                      </a:r>
                      <a:r>
                        <a:rPr lang="en-US" sz="2400" baseline="30000" dirty="0"/>
                        <a:t>3</a:t>
                      </a:r>
                      <a:r>
                        <a:rPr lang="en-US" sz="2400" dirty="0"/>
                        <a:t>) + (15 x 16</a:t>
                      </a:r>
                      <a:r>
                        <a:rPr lang="en-US" sz="2400" baseline="30000" dirty="0"/>
                        <a:t>2</a:t>
                      </a:r>
                      <a:r>
                        <a:rPr lang="en-US" sz="2400" dirty="0"/>
                        <a:t>) + (13 x 16</a:t>
                      </a:r>
                      <a:r>
                        <a:rPr lang="en-US" sz="2400" baseline="30000" dirty="0"/>
                        <a:t>1</a:t>
                      </a:r>
                      <a:r>
                        <a:rPr lang="en-US" sz="2400" dirty="0"/>
                        <a:t>) + (14 x 16</a:t>
                      </a:r>
                      <a:r>
                        <a:rPr lang="en-US" sz="2400" baseline="30000" dirty="0"/>
                        <a:t>0</a:t>
                      </a:r>
                      <a:r>
                        <a:rPr lang="en-US" sz="2400" dirty="0"/>
                        <a:t>))</a:t>
                      </a:r>
                      <a:r>
                        <a:rPr lang="en-US" sz="2400" baseline="-25000" dirty="0"/>
                        <a:t>10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Step 3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19FDE</a:t>
                      </a:r>
                      <a:r>
                        <a:rPr lang="en-US" sz="2400" baseline="-25000"/>
                        <a:t>16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(65536+ 36864 + 3840 + 208 + 14)</a:t>
                      </a:r>
                      <a:r>
                        <a:rPr lang="en-US" sz="2400" baseline="-25000" dirty="0"/>
                        <a:t>10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Step 4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19FDE</a:t>
                      </a:r>
                      <a:r>
                        <a:rPr lang="en-US" sz="2400" baseline="-25000"/>
                        <a:t>16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106462</a:t>
                      </a:r>
                      <a:r>
                        <a:rPr lang="en-US" sz="2400" baseline="-25000" dirty="0"/>
                        <a:t>10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868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More examples 			</a:t>
            </a:r>
            <a:r>
              <a:rPr lang="en-US" sz="1800" dirty="0" smtClean="0"/>
              <a:t>conversion to decimal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u="sng" dirty="0" smtClean="0"/>
              <a:t>Binary to decimal</a:t>
            </a:r>
            <a:endParaRPr lang="en-US" b="1" u="sng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10111</a:t>
            </a:r>
            <a:r>
              <a:rPr lang="en-US" baseline="-25000" dirty="0" smtClean="0"/>
              <a:t>2</a:t>
            </a:r>
            <a:r>
              <a:rPr lang="en-US" dirty="0" smtClean="0"/>
              <a:t> = 1×2</a:t>
            </a:r>
            <a:r>
              <a:rPr lang="en-US" baseline="30000" dirty="0" smtClean="0"/>
              <a:t>4</a:t>
            </a:r>
            <a:r>
              <a:rPr lang="en-US" dirty="0" smtClean="0"/>
              <a:t>+0×2</a:t>
            </a:r>
            <a:r>
              <a:rPr lang="en-US" baseline="30000" dirty="0" smtClean="0"/>
              <a:t>3</a:t>
            </a:r>
            <a:r>
              <a:rPr lang="en-US" dirty="0" smtClean="0"/>
              <a:t>+1×2</a:t>
            </a:r>
            <a:r>
              <a:rPr lang="en-US" baseline="30000" dirty="0" smtClean="0"/>
              <a:t>2</a:t>
            </a:r>
            <a:r>
              <a:rPr lang="en-US" dirty="0" smtClean="0"/>
              <a:t>+1×2</a:t>
            </a:r>
            <a:r>
              <a:rPr lang="en-US" baseline="30000" dirty="0" smtClean="0"/>
              <a:t>1</a:t>
            </a:r>
            <a:r>
              <a:rPr lang="en-US" dirty="0" smtClean="0"/>
              <a:t>+1×2</a:t>
            </a:r>
            <a:r>
              <a:rPr lang="en-US" baseline="30000" dirty="0" smtClean="0"/>
              <a:t>0 </a:t>
            </a:r>
            <a:r>
              <a:rPr lang="en-US" dirty="0" smtClean="0"/>
              <a:t>= 16+0+4+2+1= 23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100011</a:t>
            </a:r>
            <a:r>
              <a:rPr lang="en-US" baseline="-25000" dirty="0" smtClean="0"/>
              <a:t>2</a:t>
            </a:r>
            <a:r>
              <a:rPr lang="en-US" dirty="0" smtClean="0"/>
              <a:t> = 1×2</a:t>
            </a:r>
            <a:r>
              <a:rPr lang="en-US" baseline="30000" dirty="0" smtClean="0"/>
              <a:t>5</a:t>
            </a:r>
            <a:r>
              <a:rPr lang="en-US" dirty="0" smtClean="0"/>
              <a:t>+0×2</a:t>
            </a:r>
            <a:r>
              <a:rPr lang="en-US" baseline="30000" dirty="0" smtClean="0"/>
              <a:t>4</a:t>
            </a:r>
            <a:r>
              <a:rPr lang="en-US" dirty="0" smtClean="0"/>
              <a:t>+0×2</a:t>
            </a:r>
            <a:r>
              <a:rPr lang="en-US" baseline="30000" dirty="0" smtClean="0"/>
              <a:t>3</a:t>
            </a:r>
            <a:r>
              <a:rPr lang="en-US" dirty="0" smtClean="0"/>
              <a:t>+0×2</a:t>
            </a:r>
            <a:r>
              <a:rPr lang="en-US" baseline="30000" dirty="0" smtClean="0"/>
              <a:t>2</a:t>
            </a:r>
            <a:r>
              <a:rPr lang="en-US" dirty="0" smtClean="0"/>
              <a:t>+1×2</a:t>
            </a:r>
            <a:r>
              <a:rPr lang="en-US" baseline="30000" dirty="0" smtClean="0"/>
              <a:t>1</a:t>
            </a:r>
            <a:r>
              <a:rPr lang="en-US" dirty="0" smtClean="0"/>
              <a:t>+1×2</a:t>
            </a:r>
            <a:r>
              <a:rPr lang="en-US" baseline="30000" dirty="0" smtClean="0"/>
              <a:t>0 </a:t>
            </a:r>
            <a:r>
              <a:rPr lang="en-US" dirty="0" smtClean="0"/>
              <a:t>=32+0+0+2+1= 35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None/>
            </a:pPr>
            <a:endParaRPr lang="pt-BR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868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More examples 			</a:t>
            </a:r>
            <a:r>
              <a:rPr lang="en-US" sz="1800" dirty="0" smtClean="0"/>
              <a:t>conversion to decimal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>
              <a:buNone/>
            </a:pPr>
            <a:r>
              <a:rPr lang="en-US" b="1" u="sng" dirty="0" smtClean="0"/>
              <a:t>Octal to decimal</a:t>
            </a:r>
            <a:endParaRPr lang="en-US" b="1" u="sng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27</a:t>
            </a:r>
            <a:r>
              <a:rPr lang="en-US" baseline="-25000" dirty="0" smtClean="0"/>
              <a:t>8</a:t>
            </a:r>
            <a:r>
              <a:rPr lang="en-US" dirty="0" smtClean="0"/>
              <a:t> = 2×8</a:t>
            </a:r>
            <a:r>
              <a:rPr lang="en-US" baseline="30000" dirty="0" smtClean="0"/>
              <a:t>1</a:t>
            </a:r>
            <a:r>
              <a:rPr lang="en-US" dirty="0" smtClean="0"/>
              <a:t>+7×8</a:t>
            </a:r>
            <a:r>
              <a:rPr lang="en-US" baseline="30000" dirty="0" smtClean="0"/>
              <a:t>0 </a:t>
            </a:r>
            <a:r>
              <a:rPr lang="en-US" dirty="0" smtClean="0"/>
              <a:t>= 16+7 = 23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30</a:t>
            </a:r>
            <a:r>
              <a:rPr lang="en-US" baseline="-25000" dirty="0" smtClean="0"/>
              <a:t>8</a:t>
            </a:r>
            <a:r>
              <a:rPr lang="en-US" dirty="0" smtClean="0"/>
              <a:t> = 3×8</a:t>
            </a:r>
            <a:r>
              <a:rPr lang="en-US" baseline="30000" dirty="0" smtClean="0"/>
              <a:t>1</a:t>
            </a:r>
            <a:r>
              <a:rPr lang="en-US" dirty="0" smtClean="0"/>
              <a:t>+0×8</a:t>
            </a:r>
            <a:r>
              <a:rPr lang="en-US" baseline="30000" dirty="0" smtClean="0"/>
              <a:t>0 </a:t>
            </a:r>
            <a:r>
              <a:rPr lang="en-US" dirty="0" smtClean="0"/>
              <a:t>= 24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4307</a:t>
            </a:r>
            <a:r>
              <a:rPr lang="en-US" baseline="-25000" dirty="0" smtClean="0"/>
              <a:t>8</a:t>
            </a:r>
            <a:r>
              <a:rPr lang="en-US" dirty="0" smtClean="0"/>
              <a:t> = 4×8</a:t>
            </a:r>
            <a:r>
              <a:rPr lang="en-US" baseline="30000" dirty="0" smtClean="0"/>
              <a:t>3</a:t>
            </a:r>
            <a:r>
              <a:rPr lang="en-US" dirty="0" smtClean="0"/>
              <a:t>+3×8</a:t>
            </a:r>
            <a:r>
              <a:rPr lang="en-US" baseline="30000" dirty="0" smtClean="0"/>
              <a:t>2</a:t>
            </a:r>
            <a:r>
              <a:rPr lang="en-US" dirty="0" smtClean="0"/>
              <a:t>+0×8</a:t>
            </a:r>
            <a:r>
              <a:rPr lang="en-US" baseline="30000" dirty="0" smtClean="0"/>
              <a:t>1</a:t>
            </a:r>
            <a:r>
              <a:rPr lang="en-US" dirty="0" smtClean="0"/>
              <a:t>+7×8</a:t>
            </a:r>
            <a:r>
              <a:rPr lang="en-US" baseline="30000" dirty="0" smtClean="0"/>
              <a:t>0</a:t>
            </a:r>
            <a:r>
              <a:rPr lang="en-US" dirty="0" smtClean="0"/>
              <a:t>= 2247</a:t>
            </a:r>
            <a:endParaRPr lang="en-US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868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More examples 			</a:t>
            </a:r>
            <a:r>
              <a:rPr lang="en-US" sz="1800" dirty="0" smtClean="0"/>
              <a:t>conversion to decimal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400" b="1" u="sng" dirty="0" smtClean="0"/>
              <a:t>Hexadecimal to decimal</a:t>
            </a:r>
            <a:endParaRPr lang="en-US" sz="2400" b="1" u="sng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 smtClean="0"/>
              <a:t>28</a:t>
            </a:r>
            <a:r>
              <a:rPr lang="pt-BR" sz="2400" baseline="-25000" dirty="0" smtClean="0"/>
              <a:t>16</a:t>
            </a:r>
            <a:r>
              <a:rPr lang="pt-BR" sz="2400" dirty="0" smtClean="0"/>
              <a:t> = 2×16</a:t>
            </a:r>
            <a:r>
              <a:rPr lang="pt-BR" sz="2400" baseline="30000" dirty="0" smtClean="0"/>
              <a:t>1</a:t>
            </a:r>
            <a:r>
              <a:rPr lang="pt-BR" sz="2400" dirty="0" smtClean="0"/>
              <a:t>+8×16</a:t>
            </a:r>
            <a:r>
              <a:rPr lang="pt-BR" sz="2400" baseline="30000" dirty="0" smtClean="0"/>
              <a:t>0 </a:t>
            </a:r>
            <a:r>
              <a:rPr lang="pt-BR" sz="2400" dirty="0" smtClean="0"/>
              <a:t>= 40</a:t>
            </a:r>
            <a:endParaRPr lang="pt-BR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 smtClean="0"/>
              <a:t>2F</a:t>
            </a:r>
            <a:r>
              <a:rPr lang="pt-BR" sz="2400" baseline="-25000" dirty="0" smtClean="0"/>
              <a:t>16</a:t>
            </a:r>
            <a:r>
              <a:rPr lang="pt-BR" sz="2400" dirty="0" smtClean="0"/>
              <a:t> = 2×16</a:t>
            </a:r>
            <a:r>
              <a:rPr lang="pt-BR" sz="2400" baseline="30000" dirty="0" smtClean="0"/>
              <a:t>1</a:t>
            </a:r>
            <a:r>
              <a:rPr lang="pt-BR" sz="2400" dirty="0" smtClean="0"/>
              <a:t>+15×16</a:t>
            </a:r>
            <a:r>
              <a:rPr lang="pt-BR" sz="2400" baseline="30000" dirty="0" smtClean="0"/>
              <a:t>0 </a:t>
            </a:r>
            <a:r>
              <a:rPr lang="pt-BR" sz="2400" dirty="0" smtClean="0"/>
              <a:t>= 47</a:t>
            </a:r>
            <a:endParaRPr lang="pt-BR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 smtClean="0"/>
              <a:t>BC12</a:t>
            </a:r>
            <a:r>
              <a:rPr lang="pt-BR" sz="2400" baseline="-25000" dirty="0" smtClean="0"/>
              <a:t>16</a:t>
            </a:r>
            <a:r>
              <a:rPr lang="pt-BR" sz="2400" dirty="0" smtClean="0"/>
              <a:t> = 11×16</a:t>
            </a:r>
            <a:r>
              <a:rPr lang="pt-BR" sz="2400" baseline="30000" dirty="0" smtClean="0"/>
              <a:t>3</a:t>
            </a:r>
            <a:r>
              <a:rPr lang="pt-BR" sz="2400" dirty="0" smtClean="0"/>
              <a:t>+12×16</a:t>
            </a:r>
            <a:r>
              <a:rPr lang="pt-BR" sz="2400" baseline="30000" dirty="0" smtClean="0"/>
              <a:t>2</a:t>
            </a:r>
            <a:r>
              <a:rPr lang="pt-BR" sz="2400" dirty="0" smtClean="0"/>
              <a:t>+1×16</a:t>
            </a:r>
            <a:r>
              <a:rPr lang="pt-BR" sz="2400" baseline="30000" dirty="0" smtClean="0"/>
              <a:t>1</a:t>
            </a:r>
            <a:r>
              <a:rPr lang="pt-BR" sz="2400" dirty="0" smtClean="0"/>
              <a:t>+2×16</a:t>
            </a:r>
            <a:r>
              <a:rPr lang="pt-BR" sz="2400" baseline="30000" dirty="0" smtClean="0"/>
              <a:t>0</a:t>
            </a:r>
            <a:r>
              <a:rPr lang="pt-BR" sz="2400" dirty="0" smtClean="0"/>
              <a:t>= 48146</a:t>
            </a:r>
            <a:endParaRPr lang="pt-BR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table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9600" y="1524000"/>
          <a:ext cx="81534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350"/>
                <a:gridCol w="2038350"/>
                <a:gridCol w="2038350"/>
                <a:gridCol w="2038350"/>
              </a:tblGrid>
              <a:tr h="325732">
                <a:tc>
                  <a:txBody>
                    <a:bodyPr/>
                    <a:lstStyle/>
                    <a:p>
                      <a:r>
                        <a:rPr lang="en-US" sz="2400" dirty="0"/>
                        <a:t>Decimal Base-10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BinaryBase-2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OctalBase-8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HexadecimalBase-16</a:t>
                      </a:r>
                      <a:endParaRPr lang="en-US" sz="2400"/>
                    </a:p>
                  </a:txBody>
                  <a:tcPr anchor="ctr"/>
                </a:tc>
              </a:tr>
              <a:tr h="188718"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</a:tr>
              <a:tr h="188718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</a:tr>
              <a:tr h="188718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2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</a:tr>
              <a:tr h="188718">
                <a:tc>
                  <a:txBody>
                    <a:bodyPr/>
                    <a:lstStyle/>
                    <a:p>
                      <a:r>
                        <a:rPr lang="en-US" sz="2400"/>
                        <a:t>3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3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</a:tr>
              <a:tr h="188718">
                <a:tc>
                  <a:txBody>
                    <a:bodyPr/>
                    <a:lstStyle/>
                    <a:p>
                      <a:r>
                        <a:rPr lang="en-US" sz="2400"/>
                        <a:t>4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</a:tr>
              <a:tr h="188718"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</a:tr>
              <a:tr h="188718">
                <a:tc>
                  <a:txBody>
                    <a:bodyPr/>
                    <a:lstStyle/>
                    <a:p>
                      <a:r>
                        <a:rPr lang="en-US" sz="2400"/>
                        <a:t>6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table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9600" y="1524000"/>
          <a:ext cx="81534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350"/>
                <a:gridCol w="2038350"/>
                <a:gridCol w="2038350"/>
                <a:gridCol w="2038350"/>
              </a:tblGrid>
              <a:tr h="325732">
                <a:tc>
                  <a:txBody>
                    <a:bodyPr/>
                    <a:lstStyle/>
                    <a:p>
                      <a:r>
                        <a:rPr lang="en-US" sz="2400" dirty="0"/>
                        <a:t>Decimal Base-10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BinaryBase-2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OctalBase-8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HexadecimalBase-16</a:t>
                      </a:r>
                      <a:endParaRPr lang="en-US" sz="2400"/>
                    </a:p>
                  </a:txBody>
                  <a:tcPr anchor="ctr"/>
                </a:tc>
              </a:tr>
              <a:tr h="188718"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  <a:endParaRPr lang="en-US" sz="2400" dirty="0"/>
                    </a:p>
                  </a:txBody>
                  <a:tcPr anchor="ctr"/>
                </a:tc>
              </a:tr>
              <a:tr h="188718">
                <a:tc>
                  <a:txBody>
                    <a:bodyPr/>
                    <a:lstStyle/>
                    <a:p>
                      <a:r>
                        <a:rPr lang="en-US" sz="2400"/>
                        <a:t>8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1000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</a:tr>
              <a:tr h="188718">
                <a:tc>
                  <a:txBody>
                    <a:bodyPr/>
                    <a:lstStyle/>
                    <a:p>
                      <a:r>
                        <a:rPr lang="en-US" sz="2400"/>
                        <a:t>9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1001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</a:t>
                      </a:r>
                      <a:endParaRPr lang="en-US" sz="2400" dirty="0"/>
                    </a:p>
                  </a:txBody>
                  <a:tcPr anchor="ctr"/>
                </a:tc>
              </a:tr>
              <a:tr h="188718">
                <a:tc>
                  <a:txBody>
                    <a:bodyPr/>
                    <a:lstStyle/>
                    <a:p>
                      <a:r>
                        <a:rPr lang="en-US" sz="2400"/>
                        <a:t>10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1010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</a:tr>
              <a:tr h="188718">
                <a:tc>
                  <a:txBody>
                    <a:bodyPr/>
                    <a:lstStyle/>
                    <a:p>
                      <a:r>
                        <a:rPr lang="en-US" sz="2400"/>
                        <a:t>11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1011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13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  <a:endParaRPr lang="en-US" sz="2400" dirty="0"/>
                    </a:p>
                  </a:txBody>
                  <a:tcPr anchor="ctr"/>
                </a:tc>
              </a:tr>
              <a:tr h="188718">
                <a:tc>
                  <a:txBody>
                    <a:bodyPr/>
                    <a:lstStyle/>
                    <a:p>
                      <a:r>
                        <a:rPr lang="en-US" sz="2400"/>
                        <a:t>12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1100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14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table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1524000"/>
          <a:ext cx="77724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/>
                <a:gridCol w="1943100"/>
                <a:gridCol w="1943100"/>
                <a:gridCol w="1943100"/>
              </a:tblGrid>
              <a:tr h="325732">
                <a:tc>
                  <a:txBody>
                    <a:bodyPr/>
                    <a:lstStyle/>
                    <a:p>
                      <a:r>
                        <a:rPr lang="en-US" sz="2400" dirty="0"/>
                        <a:t>Decimal Base-10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BinaryBase-2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OctalBase-8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HexadecimalBase-16</a:t>
                      </a:r>
                      <a:endParaRPr lang="en-US" sz="2400"/>
                    </a:p>
                  </a:txBody>
                  <a:tcPr anchor="ctr"/>
                </a:tc>
              </a:tr>
              <a:tr h="188718">
                <a:tc>
                  <a:txBody>
                    <a:bodyPr/>
                    <a:lstStyle/>
                    <a:p>
                      <a:r>
                        <a:rPr lang="en-US" sz="2400" dirty="0"/>
                        <a:t>13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1101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15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  <a:endParaRPr lang="en-US" sz="2400" dirty="0"/>
                    </a:p>
                  </a:txBody>
                  <a:tcPr anchor="ctr"/>
                </a:tc>
              </a:tr>
              <a:tr h="188718">
                <a:tc>
                  <a:txBody>
                    <a:bodyPr/>
                    <a:lstStyle/>
                    <a:p>
                      <a:r>
                        <a:rPr lang="en-US" sz="2400"/>
                        <a:t>14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1110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16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</a:t>
                      </a:r>
                      <a:endParaRPr lang="en-US" sz="2400" dirty="0"/>
                    </a:p>
                  </a:txBody>
                  <a:tcPr anchor="ctr"/>
                </a:tc>
              </a:tr>
              <a:tr h="188718">
                <a:tc>
                  <a:txBody>
                    <a:bodyPr/>
                    <a:lstStyle/>
                    <a:p>
                      <a:r>
                        <a:rPr lang="en-US" sz="2400"/>
                        <a:t>15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1111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17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</a:t>
                      </a:r>
                      <a:endParaRPr lang="en-US" sz="2400" dirty="0"/>
                    </a:p>
                  </a:txBody>
                  <a:tcPr anchor="ctr"/>
                </a:tc>
              </a:tr>
              <a:tr h="188718">
                <a:tc>
                  <a:txBody>
                    <a:bodyPr/>
                    <a:lstStyle/>
                    <a:p>
                      <a:r>
                        <a:rPr lang="en-US" sz="2400"/>
                        <a:t>16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10000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20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</a:t>
                      </a:r>
                      <a:endParaRPr lang="en-US" sz="2400" dirty="0"/>
                    </a:p>
                  </a:txBody>
                  <a:tcPr anchor="ctr"/>
                </a:tc>
              </a:tr>
              <a:tr h="188718">
                <a:tc>
                  <a:txBody>
                    <a:bodyPr/>
                    <a:lstStyle/>
                    <a:p>
                      <a:r>
                        <a:rPr lang="en-US" sz="2400"/>
                        <a:t>17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10001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21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</a:t>
                      </a:r>
                      <a:endParaRPr lang="en-US" sz="2400" dirty="0"/>
                    </a:p>
                  </a:txBody>
                  <a:tcPr anchor="ctr"/>
                </a:tc>
              </a:tr>
              <a:tr h="188718">
                <a:tc>
                  <a:txBody>
                    <a:bodyPr/>
                    <a:lstStyle/>
                    <a:p>
                      <a:r>
                        <a:rPr lang="en-US" sz="2400"/>
                        <a:t>18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10010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22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</a:t>
                      </a:r>
                      <a:endParaRPr lang="en-US" sz="2400" dirty="0"/>
                    </a:p>
                  </a:txBody>
                  <a:tcPr anchor="ctr"/>
                </a:tc>
              </a:tr>
              <a:tr h="188718">
                <a:tc>
                  <a:txBody>
                    <a:bodyPr/>
                    <a:lstStyle/>
                    <a:p>
                      <a:r>
                        <a:rPr lang="en-US" sz="2400"/>
                        <a:t>19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10011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23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13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table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1524000"/>
          <a:ext cx="77724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/>
                <a:gridCol w="1943100"/>
                <a:gridCol w="1943100"/>
                <a:gridCol w="1943100"/>
              </a:tblGrid>
              <a:tr h="325732">
                <a:tc>
                  <a:txBody>
                    <a:bodyPr/>
                    <a:lstStyle/>
                    <a:p>
                      <a:r>
                        <a:rPr lang="en-US" sz="2400" dirty="0"/>
                        <a:t>Decimal Base-10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BinaryBase-2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OctalBase-8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HexadecimalBase-16</a:t>
                      </a:r>
                      <a:endParaRPr lang="en-US" sz="2400"/>
                    </a:p>
                  </a:txBody>
                  <a:tcPr anchor="ctr"/>
                </a:tc>
              </a:tr>
              <a:tr h="188718">
                <a:tc>
                  <a:txBody>
                    <a:bodyPr/>
                    <a:lstStyle/>
                    <a:p>
                      <a:r>
                        <a:rPr lang="en-US" sz="2400" dirty="0"/>
                        <a:t>20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10100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24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14</a:t>
                      </a:r>
                      <a:endParaRPr lang="en-US" sz="2400" dirty="0"/>
                    </a:p>
                  </a:txBody>
                  <a:tcPr anchor="ctr"/>
                </a:tc>
              </a:tr>
              <a:tr h="188718">
                <a:tc>
                  <a:txBody>
                    <a:bodyPr/>
                    <a:lstStyle/>
                    <a:p>
                      <a:r>
                        <a:rPr lang="en-US" sz="2400" dirty="0"/>
                        <a:t>21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10101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25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15</a:t>
                      </a:r>
                      <a:endParaRPr lang="en-US" sz="2400" dirty="0"/>
                    </a:p>
                  </a:txBody>
                  <a:tcPr anchor="ctr"/>
                </a:tc>
              </a:tr>
              <a:tr h="188718">
                <a:tc>
                  <a:txBody>
                    <a:bodyPr/>
                    <a:lstStyle/>
                    <a:p>
                      <a:r>
                        <a:rPr lang="en-US" sz="2400"/>
                        <a:t>22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10110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16</a:t>
                      </a:r>
                      <a:endParaRPr lang="en-US" sz="2400" dirty="0"/>
                    </a:p>
                  </a:txBody>
                  <a:tcPr anchor="ctr"/>
                </a:tc>
              </a:tr>
              <a:tr h="188718">
                <a:tc>
                  <a:txBody>
                    <a:bodyPr/>
                    <a:lstStyle/>
                    <a:p>
                      <a:r>
                        <a:rPr lang="en-US" sz="2400"/>
                        <a:t>23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10111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17</a:t>
                      </a:r>
                      <a:endParaRPr lang="en-US" sz="2400" dirty="0"/>
                    </a:p>
                  </a:txBody>
                  <a:tcPr anchor="ctr"/>
                </a:tc>
              </a:tr>
              <a:tr h="188718">
                <a:tc>
                  <a:txBody>
                    <a:bodyPr/>
                    <a:lstStyle/>
                    <a:p>
                      <a:r>
                        <a:rPr lang="en-US" sz="2400"/>
                        <a:t>24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11000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30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18</a:t>
                      </a:r>
                      <a:endParaRPr lang="en-US" sz="2400" dirty="0"/>
                    </a:p>
                  </a:txBody>
                  <a:tcPr anchor="ctr"/>
                </a:tc>
              </a:tr>
              <a:tr h="188718">
                <a:tc>
                  <a:txBody>
                    <a:bodyPr/>
                    <a:lstStyle/>
                    <a:p>
                      <a:r>
                        <a:rPr lang="en-US" sz="2400"/>
                        <a:t>25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11001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31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19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1066800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Introduction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Decimal number system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Binary number systems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Octal number system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Hexadecimal number system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Conversions to decimal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Conversions from decimal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Other conversions and shortcuts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Binary </a:t>
            </a:r>
            <a:r>
              <a:rPr lang="en-US" sz="2800" dirty="0" err="1" smtClean="0"/>
              <a:t>arithmatics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62800" y="533400"/>
            <a:ext cx="1905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Day 3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1066800"/>
          </a:xfrm>
        </p:spPr>
        <p:txBody>
          <a:bodyPr>
            <a:normAutofit fontScale="90000"/>
          </a:bodyPr>
          <a:lstStyle/>
          <a:p>
            <a:br>
              <a:rPr lang="en-US" dirty="0" smtClean="0"/>
            </a:br>
            <a:r>
              <a:rPr lang="en-US" dirty="0" smtClean="0"/>
              <a:t>Conversions from decimal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Decimal to Other Base System</a:t>
            </a:r>
            <a:endParaRPr lang="en-US" sz="24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Step 1</a:t>
            </a:r>
            <a:r>
              <a:rPr lang="en-US" sz="2400" dirty="0" smtClean="0"/>
              <a:t> − Divide the decimal number to be converted by the value of the new base.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Step 2</a:t>
            </a:r>
            <a:r>
              <a:rPr lang="en-US" sz="2400" dirty="0" smtClean="0"/>
              <a:t> − Get the remainder from Step 1 as the </a:t>
            </a:r>
            <a:r>
              <a:rPr lang="en-US" sz="2400" b="1" dirty="0" smtClean="0"/>
              <a:t>rightmost digit (Least significant digit</a:t>
            </a:r>
            <a:r>
              <a:rPr lang="en-US" sz="2400" dirty="0" smtClean="0"/>
              <a:t>) of the new base number.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Step 3</a:t>
            </a:r>
            <a:r>
              <a:rPr lang="en-US" sz="2400" dirty="0" smtClean="0"/>
              <a:t> − Divide the quotient of the previous divide by the new base.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Step 4</a:t>
            </a:r>
            <a:r>
              <a:rPr lang="en-US" sz="2400" dirty="0" smtClean="0"/>
              <a:t> − Record the remainder from Step 3 as the next digit (to the left) of the new base number.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Repeat Steps 3 and 4, getting remainders from right to left, </a:t>
            </a:r>
            <a:r>
              <a:rPr lang="en-US" sz="2400" b="1" dirty="0" smtClean="0"/>
              <a:t>until the quotient becomes zero in Step 3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The last remainder thus obtained will be the </a:t>
            </a:r>
            <a:r>
              <a:rPr lang="en-US" sz="2400" b="1" dirty="0" smtClean="0"/>
              <a:t>Most Significant Digit (MSD) </a:t>
            </a:r>
            <a:r>
              <a:rPr lang="en-US" sz="2400" dirty="0" smtClean="0"/>
              <a:t>of the new base number.</a:t>
            </a:r>
            <a:endParaRPr lang="en-US" sz="2400" dirty="0" smtClean="0"/>
          </a:p>
          <a:p>
            <a:pPr>
              <a:buNone/>
            </a:pPr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67000" y="1447800"/>
            <a:ext cx="3124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DECIMAL TO BINARY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1066800"/>
          </a:xfrm>
        </p:spPr>
        <p:txBody>
          <a:bodyPr>
            <a:normAutofit fontScale="90000"/>
          </a:bodyPr>
          <a:lstStyle/>
          <a:p>
            <a:br>
              <a:rPr lang="en-US" dirty="0" smtClean="0"/>
            </a:br>
            <a:r>
              <a:rPr lang="en-US" dirty="0" smtClean="0"/>
              <a:t>Conversions from decimal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943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Decimal Number: 29</a:t>
            </a:r>
            <a:r>
              <a:rPr lang="en-US" sz="2400" baseline="-25000" dirty="0" smtClean="0"/>
              <a:t>10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Calculating Binary Equivalent 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Decimal Number : 29</a:t>
            </a:r>
            <a:r>
              <a:rPr lang="en-US" sz="2400" b="1" baseline="-25000" dirty="0" smtClean="0"/>
              <a:t>10</a:t>
            </a:r>
            <a:r>
              <a:rPr lang="en-US" sz="2400" b="1" dirty="0" smtClean="0"/>
              <a:t> = Binary Number : 11101</a:t>
            </a:r>
            <a:r>
              <a:rPr lang="en-US" sz="2400" b="1" baseline="-25000" dirty="0" smtClean="0"/>
              <a:t>2.</a:t>
            </a:r>
            <a:endParaRPr lang="en-US" sz="2400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3016624"/>
          <a:ext cx="7924800" cy="2850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7"/>
                <a:gridCol w="1740763"/>
                <a:gridCol w="1219200"/>
                <a:gridCol w="1733366"/>
                <a:gridCol w="2000434"/>
              </a:tblGrid>
              <a:tr h="5647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Step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Operation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Result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Remainder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Binary result</a:t>
                      </a:r>
                      <a:endParaRPr lang="en-US" sz="2400" dirty="0"/>
                    </a:p>
                  </a:txBody>
                  <a:tcPr anchor="ctr"/>
                </a:tc>
              </a:tr>
              <a:tr h="31376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Step 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29 / 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14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</a:tr>
              <a:tr h="31376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Step 2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 / 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01</a:t>
                      </a:r>
                      <a:endParaRPr lang="en-US" sz="2400" dirty="0"/>
                    </a:p>
                  </a:txBody>
                  <a:tcPr anchor="ctr"/>
                </a:tc>
              </a:tr>
              <a:tr h="31376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Step 3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 / 2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101</a:t>
                      </a:r>
                      <a:endParaRPr lang="en-US" sz="2400" dirty="0"/>
                    </a:p>
                  </a:txBody>
                  <a:tcPr anchor="ctr"/>
                </a:tc>
              </a:tr>
              <a:tr h="31376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Step 4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 / 2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1101</a:t>
                      </a:r>
                      <a:endParaRPr lang="en-US" sz="2400" dirty="0"/>
                    </a:p>
                  </a:txBody>
                  <a:tcPr anchor="ctr"/>
                </a:tc>
              </a:tr>
              <a:tr h="31376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Step 5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 / 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11101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1066800"/>
          </a:xfrm>
        </p:spPr>
        <p:txBody>
          <a:bodyPr>
            <a:normAutofit fontScale="90000"/>
          </a:bodyPr>
          <a:lstStyle/>
          <a:p>
            <a:br>
              <a:rPr lang="en-US" dirty="0" smtClean="0"/>
            </a:br>
            <a:r>
              <a:rPr lang="en-US" dirty="0" smtClean="0"/>
              <a:t>Conversions from decimal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24200" y="1219200"/>
            <a:ext cx="3048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Decimal   to  Octal</a:t>
            </a:r>
            <a:endParaRPr lang="en-US" sz="24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400" y="2209801"/>
          <a:ext cx="82296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754927">
                <a:tc>
                  <a:txBody>
                    <a:bodyPr/>
                    <a:lstStyle/>
                    <a:p>
                      <a:r>
                        <a:rPr lang="en-US" sz="2400" b="1" dirty="0"/>
                        <a:t>Decimal Number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  Operation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  Quotient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  Remainder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  Octal Result</a:t>
                      </a:r>
                      <a:endParaRPr lang="en-US" sz="2400" b="1" dirty="0"/>
                    </a:p>
                  </a:txBody>
                  <a:tcPr anchor="ctr"/>
                </a:tc>
              </a:tr>
              <a:tr h="437378">
                <a:tc>
                  <a:txBody>
                    <a:bodyPr/>
                    <a:lstStyle/>
                    <a:p>
                      <a:r>
                        <a:rPr lang="en-US" sz="2400"/>
                        <a:t>1792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÷ 8 =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224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</a:tr>
              <a:tr h="437378">
                <a:tc>
                  <a:txBody>
                    <a:bodyPr/>
                    <a:lstStyle/>
                    <a:p>
                      <a:r>
                        <a:rPr lang="en-US" sz="2400"/>
                        <a:t>224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÷ 8 =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28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00</a:t>
                      </a:r>
                      <a:endParaRPr lang="en-US" sz="2400" dirty="0"/>
                    </a:p>
                  </a:txBody>
                  <a:tcPr anchor="ctr"/>
                </a:tc>
              </a:tr>
              <a:tr h="437378">
                <a:tc>
                  <a:txBody>
                    <a:bodyPr/>
                    <a:lstStyle/>
                    <a:p>
                      <a:r>
                        <a:rPr lang="en-US" sz="2400"/>
                        <a:t>28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÷ 8 =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3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400</a:t>
                      </a:r>
                      <a:endParaRPr lang="en-US" sz="2400" dirty="0"/>
                    </a:p>
                  </a:txBody>
                  <a:tcPr anchor="ctr"/>
                </a:tc>
              </a:tr>
              <a:tr h="437378">
                <a:tc>
                  <a:txBody>
                    <a:bodyPr/>
                    <a:lstStyle/>
                    <a:p>
                      <a:r>
                        <a:rPr lang="en-US" sz="2400"/>
                        <a:t>3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÷ 8 =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3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3400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1066800"/>
          </a:xfrm>
        </p:spPr>
        <p:txBody>
          <a:bodyPr>
            <a:normAutofit fontScale="90000"/>
          </a:bodyPr>
          <a:lstStyle/>
          <a:p>
            <a:br>
              <a:rPr lang="en-US" dirty="0" smtClean="0"/>
            </a:br>
            <a:r>
              <a:rPr lang="en-US" dirty="0" smtClean="0"/>
              <a:t>Conversions from decimal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85800" y="3581400"/>
          <a:ext cx="7848600" cy="2476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200"/>
                <a:gridCol w="2616200"/>
                <a:gridCol w="2616200"/>
              </a:tblGrid>
              <a:tr h="860876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DIVISION</a:t>
                      </a:r>
                      <a:endParaRPr lang="en-US" sz="2400" dirty="0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RESULT</a:t>
                      </a:r>
                      <a:endParaRPr lang="en-US" sz="2400" dirty="0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REMAINDER (in HEX)</a:t>
                      </a:r>
                      <a:endParaRPr lang="en-US" sz="2400" dirty="0"/>
                    </a:p>
                  </a:txBody>
                  <a:tcPr marL="19050" marR="19050" marT="19050" marB="19050"/>
                </a:tc>
              </a:tr>
              <a:tr h="323913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256 / 16</a:t>
                      </a:r>
                      <a:endParaRPr lang="en-US" sz="2400" dirty="0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16</a:t>
                      </a:r>
                      <a:endParaRPr lang="en-US" sz="2400" dirty="0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0</a:t>
                      </a:r>
                      <a:endParaRPr lang="en-US" sz="2400" dirty="0"/>
                    </a:p>
                  </a:txBody>
                  <a:tcPr marL="19050" marR="19050" marT="19050" marB="19050"/>
                </a:tc>
              </a:tr>
              <a:tr h="323913"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16 / 16</a:t>
                      </a:r>
                      <a:endParaRPr lang="en-US" sz="2400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1</a:t>
                      </a:r>
                      <a:endParaRPr lang="en-US" sz="2400" dirty="0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0</a:t>
                      </a:r>
                      <a:endParaRPr lang="en-US" sz="2400"/>
                    </a:p>
                  </a:txBody>
                  <a:tcPr marL="19050" marR="19050" marT="19050" marB="19050"/>
                </a:tc>
              </a:tr>
              <a:tr h="323913"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1 / 16</a:t>
                      </a:r>
                      <a:endParaRPr lang="en-US" sz="2400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0</a:t>
                      </a:r>
                      <a:endParaRPr lang="en-US" sz="2400" dirty="0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1</a:t>
                      </a:r>
                      <a:endParaRPr lang="en-US" sz="2400" dirty="0"/>
                    </a:p>
                  </a:txBody>
                  <a:tcPr marL="19050" marR="19050" marT="19050" marB="19050"/>
                </a:tc>
              </a:tr>
              <a:tr h="323913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ANSWER</a:t>
                      </a:r>
                      <a:endParaRPr lang="en-US" sz="2400" b="1" dirty="0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 </a:t>
                      </a:r>
                      <a:endParaRPr lang="en-US" sz="2400" b="1" dirty="0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100</a:t>
                      </a:r>
                      <a:endParaRPr lang="en-US" sz="2400" b="1" dirty="0"/>
                    </a:p>
                  </a:txBody>
                  <a:tcPr marL="19050" marR="19050" marT="19050" marB="19050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85800" y="1981200"/>
            <a:ext cx="3200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Ex 1 : Number 256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3200400" y="1219200"/>
            <a:ext cx="3886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Decimal   to  Hexadecimal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1066800"/>
          </a:xfrm>
        </p:spPr>
        <p:txBody>
          <a:bodyPr>
            <a:normAutofit fontScale="90000"/>
          </a:bodyPr>
          <a:lstStyle/>
          <a:p>
            <a:br>
              <a:rPr lang="en-US" dirty="0" smtClean="0"/>
            </a:br>
            <a:r>
              <a:rPr lang="en-US" dirty="0" smtClean="0"/>
              <a:t>Conversions from decimal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00400" y="1219200"/>
            <a:ext cx="3886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Decimal   to  Hexadecimal</a:t>
            </a:r>
            <a:endParaRPr lang="en-US" sz="2400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57200" y="2971800"/>
          <a:ext cx="3886200" cy="2955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143000"/>
                <a:gridCol w="1447800"/>
              </a:tblGrid>
              <a:tr h="872865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DIVISION</a:t>
                      </a:r>
                      <a:endParaRPr lang="en-US" sz="2000" dirty="0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RESULT</a:t>
                      </a:r>
                      <a:endParaRPr lang="en-US" sz="2000" dirty="0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REMAINDER (in HEX)</a:t>
                      </a:r>
                      <a:endParaRPr lang="en-US" sz="2000" dirty="0"/>
                    </a:p>
                  </a:txBody>
                  <a:tcPr marL="19050" marR="19050" marT="19050" marB="19050"/>
                </a:tc>
              </a:tr>
              <a:tr h="543784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188 </a:t>
                      </a:r>
                      <a:r>
                        <a:rPr lang="en-US" sz="2400" dirty="0"/>
                        <a:t>/ 16</a:t>
                      </a:r>
                      <a:endParaRPr lang="en-US" sz="2400" dirty="0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C(12</a:t>
                      </a:r>
                      <a:r>
                        <a:rPr lang="en-US" sz="2400" baseline="0" dirty="0" smtClean="0"/>
                        <a:t> decimal)</a:t>
                      </a:r>
                      <a:endParaRPr lang="en-US" sz="2400" dirty="0"/>
                    </a:p>
                  </a:txBody>
                  <a:tcPr marL="19050" marR="19050" marT="19050" marB="19050"/>
                </a:tc>
              </a:tr>
              <a:tr h="543784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11/16</a:t>
                      </a:r>
                      <a:endParaRPr lang="en-US" sz="2400" dirty="0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B(11</a:t>
                      </a:r>
                      <a:r>
                        <a:rPr lang="en-US" sz="2400" baseline="0" dirty="0" smtClean="0"/>
                        <a:t> decimal)</a:t>
                      </a:r>
                      <a:endParaRPr lang="en-US" sz="2400" dirty="0"/>
                    </a:p>
                  </a:txBody>
                  <a:tcPr marL="19050" marR="19050" marT="19050" marB="19050"/>
                </a:tc>
              </a:tr>
              <a:tr h="543784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ANSWER</a:t>
                      </a:r>
                      <a:endParaRPr lang="en-US" sz="2400" b="1" dirty="0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l"/>
                      <a:endParaRPr lang="en-US" sz="2400" b="1" dirty="0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/>
                        <a:t>BC</a:t>
                      </a:r>
                      <a:endParaRPr lang="en-US" sz="2400" b="1" dirty="0"/>
                    </a:p>
                  </a:txBody>
                  <a:tcPr marL="19050" marR="19050" marT="19050" marB="19050"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533400" y="1905000"/>
            <a:ext cx="2438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Ex 1 : Number 188</a:t>
            </a:r>
            <a:endParaRPr lang="en-US" sz="2400" b="1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953000" y="2971800"/>
          <a:ext cx="3962400" cy="333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00"/>
                <a:gridCol w="1041400"/>
                <a:gridCol w="1600200"/>
              </a:tblGrid>
              <a:tr h="894686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DIVISION</a:t>
                      </a:r>
                      <a:endParaRPr lang="en-US" sz="2000" dirty="0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RESULT</a:t>
                      </a:r>
                      <a:endParaRPr lang="en-US" sz="2000" dirty="0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REMAINDER (in HEX)</a:t>
                      </a:r>
                      <a:endParaRPr lang="en-US" sz="2000" dirty="0"/>
                    </a:p>
                  </a:txBody>
                  <a:tcPr marL="19050" marR="19050" marT="19050" marB="19050"/>
                </a:tc>
              </a:tr>
              <a:tr h="557378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590/ </a:t>
                      </a:r>
                      <a:r>
                        <a:rPr lang="en-US" sz="2400" dirty="0"/>
                        <a:t>16</a:t>
                      </a:r>
                      <a:endParaRPr lang="en-US" sz="2400" dirty="0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36</a:t>
                      </a:r>
                      <a:endParaRPr lang="en-US" sz="2400" dirty="0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E</a:t>
                      </a:r>
                      <a:r>
                        <a:rPr lang="en-US" sz="2400" baseline="0" dirty="0" smtClean="0"/>
                        <a:t> (14 decimal)</a:t>
                      </a:r>
                      <a:endParaRPr lang="en-US" sz="2400" dirty="0"/>
                    </a:p>
                  </a:txBody>
                  <a:tcPr marL="19050" marR="19050" marT="19050" marB="19050"/>
                </a:tc>
              </a:tr>
              <a:tr h="557378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36 </a:t>
                      </a:r>
                      <a:r>
                        <a:rPr lang="en-US" sz="2400" dirty="0"/>
                        <a:t>/ 16</a:t>
                      </a:r>
                      <a:endParaRPr lang="en-US" sz="2400" dirty="0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L="19050" marR="19050" marT="19050" marB="19050"/>
                </a:tc>
              </a:tr>
              <a:tr h="557378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2 </a:t>
                      </a:r>
                      <a:r>
                        <a:rPr lang="en-US" sz="2400" dirty="0"/>
                        <a:t>/ 16</a:t>
                      </a:r>
                      <a:endParaRPr lang="en-US" sz="2400" dirty="0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0</a:t>
                      </a:r>
                      <a:endParaRPr lang="en-US" sz="2400" dirty="0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L="19050" marR="19050" marT="19050" marB="19050"/>
                </a:tc>
              </a:tr>
              <a:tr h="557378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ANSWER</a:t>
                      </a:r>
                      <a:endParaRPr lang="en-US" sz="2400" b="1" dirty="0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 </a:t>
                      </a:r>
                      <a:endParaRPr lang="en-US" sz="2400" b="1" dirty="0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/>
                        <a:t>24E</a:t>
                      </a:r>
                      <a:endParaRPr lang="en-US" sz="2400" b="1" dirty="0"/>
                    </a:p>
                  </a:txBody>
                  <a:tcPr marL="19050" marR="19050" marT="19050" marB="19050"/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4495800" y="1905000"/>
            <a:ext cx="2362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Ex 1 : </a:t>
            </a:r>
            <a:r>
              <a:rPr lang="en-US" sz="2480" b="1" dirty="0" smtClean="0"/>
              <a:t>Number</a:t>
            </a:r>
            <a:r>
              <a:rPr lang="en-US" sz="2400" b="1" dirty="0" smtClean="0"/>
              <a:t> 590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990600"/>
          </a:xfrm>
        </p:spPr>
        <p:txBody>
          <a:bodyPr/>
          <a:lstStyle/>
          <a:p>
            <a:r>
              <a:rPr lang="en-US" dirty="0" smtClean="0"/>
              <a:t>solve 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Convert  </a:t>
            </a:r>
            <a:r>
              <a:rPr lang="en-US" b="1" dirty="0" smtClean="0"/>
              <a:t>FROM DECIMAL 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 binary , octal and hexadecimal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				</a:t>
            </a:r>
            <a:r>
              <a:rPr lang="en-US" b="1" dirty="0" smtClean="0"/>
              <a:t>Decimal number 100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12954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752600"/>
          <a:ext cx="6934199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157"/>
                <a:gridCol w="1077157"/>
                <a:gridCol w="1077157"/>
                <a:gridCol w="1952348"/>
                <a:gridCol w="1750380"/>
              </a:tblGrid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Step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Operation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Result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Remainder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Binary result</a:t>
                      </a:r>
                      <a:endParaRPr lang="en-US" sz="1400" dirty="0"/>
                    </a:p>
                  </a:txBody>
                  <a:tcPr anchor="ctr"/>
                </a:tc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Step 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100/2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Step 2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50/2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00</a:t>
                      </a:r>
                      <a:endParaRPr lang="en-US" sz="1400" dirty="0"/>
                    </a:p>
                  </a:txBody>
                  <a:tcPr anchor="ctr"/>
                </a:tc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Step 3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25/2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 anchor="ctr"/>
                </a:tc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Step 4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12/2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0100</a:t>
                      </a:r>
                      <a:endParaRPr lang="en-US" sz="1400" dirty="0"/>
                    </a:p>
                  </a:txBody>
                  <a:tcPr anchor="ctr"/>
                </a:tc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Step 5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6/2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00100</a:t>
                      </a:r>
                      <a:endParaRPr lang="en-US" sz="1400" dirty="0"/>
                    </a:p>
                  </a:txBody>
                  <a:tcPr anchor="ctr"/>
                </a:tc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Step6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3/2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100100</a:t>
                      </a:r>
                      <a:endParaRPr lang="en-US" sz="1400" dirty="0"/>
                    </a:p>
                  </a:txBody>
                  <a:tcPr anchor="ctr"/>
                </a:tc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Step 7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 /2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/>
                        <a:t>1100100</a:t>
                      </a:r>
                      <a:endParaRPr lang="en-US" sz="14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85800" y="1066800"/>
            <a:ext cx="3048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Decimal   to Binary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685800" y="4267200"/>
            <a:ext cx="3048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Decimal   to  Octal</a:t>
            </a:r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2000" y="5029200"/>
          <a:ext cx="71628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668"/>
                <a:gridCol w="1112668"/>
                <a:gridCol w="1112668"/>
                <a:gridCol w="2016711"/>
                <a:gridCol w="1808085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Step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Operation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Result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Remainder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Binary result</a:t>
                      </a:r>
                      <a:endParaRPr lang="en-US" sz="1400" dirty="0"/>
                    </a:p>
                  </a:txBody>
                  <a:tcPr anchor="ctr"/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Step 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100/8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/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Step 2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12/8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44</a:t>
                      </a:r>
                      <a:endParaRPr lang="en-US" sz="1400" dirty="0"/>
                    </a:p>
                  </a:txBody>
                  <a:tcPr anchor="ctr"/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Step 3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1/8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/>
                        <a:t>144</a:t>
                      </a:r>
                      <a:endParaRPr lang="en-US" sz="1400" b="1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9906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524000"/>
            <a:ext cx="3048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Decimal   to  hexadecimal</a:t>
            </a: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2286000"/>
          <a:ext cx="71628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668"/>
                <a:gridCol w="1112668"/>
                <a:gridCol w="1112668"/>
                <a:gridCol w="2016711"/>
                <a:gridCol w="1808085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Step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Operation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Result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Remainder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Binary result</a:t>
                      </a:r>
                      <a:endParaRPr lang="en-US" sz="1400" dirty="0"/>
                    </a:p>
                  </a:txBody>
                  <a:tcPr anchor="ctr"/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Step 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100/16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/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Step 2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6/16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/>
                        <a:t>64</a:t>
                      </a:r>
                      <a:endParaRPr lang="en-US" sz="1400" b="1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990600"/>
          </a:xfrm>
        </p:spPr>
        <p:txBody>
          <a:bodyPr/>
          <a:lstStyle/>
          <a:p>
            <a:r>
              <a:rPr lang="en-US" dirty="0" smtClean="0"/>
              <a:t>solve 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Convert to decimal</a:t>
            </a:r>
            <a:endParaRPr lang="en-US" b="1" dirty="0" smtClean="0"/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dirty="0" smtClean="0"/>
              <a:t>Octal number 1000   (</a:t>
            </a:r>
            <a:r>
              <a:rPr lang="en-US" dirty="0" err="1" smtClean="0"/>
              <a:t>ans</a:t>
            </a:r>
            <a:r>
              <a:rPr lang="en-US" dirty="0" smtClean="0"/>
              <a:t> : 64)</a:t>
            </a:r>
            <a:endParaRPr lang="en-US" dirty="0" smtClean="0"/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dirty="0" smtClean="0"/>
              <a:t>Binary number 1000 (</a:t>
            </a:r>
            <a:r>
              <a:rPr lang="en-US" dirty="0" err="1" smtClean="0"/>
              <a:t>ans</a:t>
            </a:r>
            <a:r>
              <a:rPr lang="en-US" dirty="0" smtClean="0"/>
              <a:t> : 8)</a:t>
            </a:r>
            <a:endParaRPr lang="en-US" dirty="0" smtClean="0"/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dirty="0" smtClean="0"/>
              <a:t>Hexadecimal number 1000 (</a:t>
            </a:r>
            <a:r>
              <a:rPr lang="en-US" dirty="0" err="1" smtClean="0"/>
              <a:t>ans</a:t>
            </a:r>
            <a:r>
              <a:rPr lang="en-US" dirty="0" smtClean="0"/>
              <a:t> 4096)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Non decimal to non decimal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Step 1</a:t>
            </a:r>
            <a:r>
              <a:rPr lang="en-US" sz="2400" dirty="0" smtClean="0"/>
              <a:t> − Convert the original number to a decimal number (base 10).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Step 2</a:t>
            </a:r>
            <a:r>
              <a:rPr lang="en-US" sz="2400" dirty="0" smtClean="0"/>
              <a:t> − Convert the decimal number so obtained to the new base number.</a:t>
            </a:r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Example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Octal Number  to Binary number: 25</a:t>
            </a:r>
            <a:r>
              <a:rPr lang="en-US" sz="2400" b="1" baseline="-25000" dirty="0" smtClean="0"/>
              <a:t>8 </a:t>
            </a:r>
            <a:endParaRPr lang="en-US" sz="2400" b="1" baseline="-25000" dirty="0" smtClean="0"/>
          </a:p>
          <a:p>
            <a:pPr>
              <a:buNone/>
            </a:pPr>
            <a:r>
              <a:rPr lang="en-US" sz="2400" b="1" dirty="0" smtClean="0"/>
              <a:t>Step 1</a:t>
            </a:r>
            <a:r>
              <a:rPr lang="en-US" sz="2400" dirty="0" smtClean="0"/>
              <a:t> − Convert the decimal.			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b="1" baseline="-25000" dirty="0" smtClean="0"/>
          </a:p>
          <a:p>
            <a:pPr>
              <a:buNone/>
            </a:pPr>
            <a:endParaRPr lang="en-US" sz="1600" b="1" baseline="-25000" dirty="0" smtClean="0"/>
          </a:p>
          <a:p>
            <a:pPr>
              <a:buNone/>
            </a:pPr>
            <a:endParaRPr lang="en-US" sz="1600" b="1" baseline="-25000" dirty="0" smtClean="0"/>
          </a:p>
          <a:p>
            <a:pPr>
              <a:buNone/>
            </a:pPr>
            <a:endParaRPr lang="en-US" sz="1600" b="1" dirty="0" smtClean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43000" y="4267200"/>
          <a:ext cx="75438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055"/>
                <a:gridCol w="1534332"/>
                <a:gridCol w="4219413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Step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Octal Number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Decimal Number</a:t>
                      </a:r>
                      <a:endParaRPr lang="en-US" sz="2400" dirty="0"/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Step 1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</a:t>
                      </a:r>
                      <a:r>
                        <a:rPr lang="en-US" sz="2400" baseline="-25000" dirty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((2 x 8</a:t>
                      </a:r>
                      <a:r>
                        <a:rPr lang="en-US" sz="2400" baseline="30000"/>
                        <a:t>1</a:t>
                      </a:r>
                      <a:r>
                        <a:rPr lang="en-US" sz="2400"/>
                        <a:t>) + (5 x 8</a:t>
                      </a:r>
                      <a:r>
                        <a:rPr lang="en-US" sz="2400" baseline="30000"/>
                        <a:t>0</a:t>
                      </a:r>
                      <a:r>
                        <a:rPr lang="en-US" sz="2400"/>
                        <a:t>))</a:t>
                      </a:r>
                      <a:r>
                        <a:rPr lang="en-US" sz="2400" baseline="-25000"/>
                        <a:t>10</a:t>
                      </a:r>
                      <a:endParaRPr lang="en-US" sz="2400"/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Step 2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25</a:t>
                      </a:r>
                      <a:r>
                        <a:rPr lang="en-US" sz="2400" baseline="-25000"/>
                        <a:t>8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(16 + 5)</a:t>
                      </a:r>
                      <a:r>
                        <a:rPr lang="en-US" sz="2400" baseline="-25000" dirty="0"/>
                        <a:t>10</a:t>
                      </a:r>
                      <a:endParaRPr lang="en-US" sz="2400" dirty="0"/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Step 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</a:t>
                      </a:r>
                      <a:r>
                        <a:rPr lang="en-US" sz="2400" baseline="-25000" dirty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21</a:t>
                      </a:r>
                      <a:r>
                        <a:rPr lang="en-US" sz="2400" baseline="-25000" dirty="0"/>
                        <a:t>10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9906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5181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When we type some letters or words, the computer translates them in numbers as computers can understand only numbers.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The value of each digit in a number can be determined using −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b="1" dirty="0" smtClean="0"/>
              <a:t>The digit</a:t>
            </a:r>
            <a:endParaRPr lang="en-US" sz="2400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b="1" dirty="0" smtClean="0"/>
              <a:t>The position of the digit in the number</a:t>
            </a:r>
            <a:endParaRPr lang="en-US" sz="2400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b="1" dirty="0" smtClean="0"/>
              <a:t>The base of the number system</a:t>
            </a:r>
            <a:endParaRPr lang="en-US" sz="2400" b="1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600" b="1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Non decimal to non decimal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3038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Step 2</a:t>
            </a:r>
            <a:r>
              <a:rPr lang="en-US" sz="2400" dirty="0" smtClean="0"/>
              <a:t>− Convert  21 (decimal) the binary.</a:t>
            </a:r>
            <a:endParaRPr lang="en-US" sz="24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1600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1600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1600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16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Decimal Number : 21</a:t>
            </a:r>
            <a:r>
              <a:rPr lang="en-US" sz="2400" b="1" baseline="-25000" dirty="0" smtClean="0"/>
              <a:t>10</a:t>
            </a:r>
            <a:r>
              <a:rPr lang="en-US" sz="2400" b="1" dirty="0" smtClean="0"/>
              <a:t> = Binary Number : 10101</a:t>
            </a:r>
            <a:r>
              <a:rPr lang="en-US" sz="2400" b="1" baseline="-25000" dirty="0" smtClean="0"/>
              <a:t>2</a:t>
            </a:r>
            <a:endParaRPr lang="en-US" sz="24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Octal Number : 25</a:t>
            </a:r>
            <a:r>
              <a:rPr lang="en-US" sz="2400" b="1" baseline="-25000" dirty="0" smtClean="0"/>
              <a:t>8</a:t>
            </a:r>
            <a:r>
              <a:rPr lang="en-US" sz="2400" b="1" dirty="0" smtClean="0"/>
              <a:t> = Binary Number : 10101</a:t>
            </a:r>
            <a:r>
              <a:rPr lang="en-US" sz="2400" b="1" baseline="-25000" dirty="0" smtClean="0"/>
              <a:t>2</a:t>
            </a:r>
            <a:endParaRPr lang="en-US" sz="2400" b="1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30" dirty="0" smtClean="0"/>
          </a:p>
          <a:p>
            <a:pPr>
              <a:buNone/>
            </a:pPr>
            <a:endParaRPr lang="en-US" sz="1600" b="1" baseline="-25000" dirty="0" smtClean="0"/>
          </a:p>
          <a:p>
            <a:pPr>
              <a:buNone/>
            </a:pPr>
            <a:endParaRPr lang="en-US" sz="1600" b="1" baseline="-25000" dirty="0" smtClean="0"/>
          </a:p>
          <a:p>
            <a:pPr>
              <a:buNone/>
            </a:pPr>
            <a:endParaRPr lang="en-US" sz="1600" b="1" baseline="-25000" dirty="0" smtClean="0"/>
          </a:p>
          <a:p>
            <a:pPr>
              <a:buNone/>
            </a:pPr>
            <a:endParaRPr lang="en-US" sz="1600" b="1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2209800"/>
          <a:ext cx="7848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150"/>
                <a:gridCol w="1962150"/>
                <a:gridCol w="1962150"/>
                <a:gridCol w="1962150"/>
              </a:tblGrid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Step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Operation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Result 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BINARY</a:t>
                      </a:r>
                      <a:endParaRPr lang="en-US" sz="2400" dirty="0"/>
                    </a:p>
                  </a:txBody>
                  <a:tcPr anchor="ctr"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lang="en-US" sz="2400"/>
                        <a:t>Step 1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21 / 2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lang="en-US" sz="2400"/>
                        <a:t>Step 2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 / 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400"/>
                        <a:t>Step 3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 / 2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lang="en-US" sz="2400"/>
                        <a:t>Step 4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2 / 2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lang="en-US" sz="2400"/>
                        <a:t>Step 5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 / 2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297180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NON decimal to non decimal</a:t>
            </a:r>
            <a:br>
              <a:rPr lang="en-US" dirty="0" smtClean="0"/>
            </a:br>
            <a:r>
              <a:rPr lang="en-US" dirty="0" smtClean="0"/>
              <a:t>shortcut methods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990600"/>
          </a:xfrm>
        </p:spPr>
        <p:txBody>
          <a:bodyPr/>
          <a:lstStyle/>
          <a:p>
            <a:r>
              <a:rPr lang="en-US" dirty="0" smtClean="0"/>
              <a:t>Binary to octal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686800" cy="2590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Step 1</a:t>
            </a:r>
            <a:r>
              <a:rPr lang="en-US" sz="2400" dirty="0" smtClean="0"/>
              <a:t> − Divide the binary digits into groups of three (starting from the right).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Step 2</a:t>
            </a:r>
            <a:r>
              <a:rPr lang="en-US" sz="2400" dirty="0" smtClean="0"/>
              <a:t> − Convert each group of three binary digits to one octal digit. (as if you are converting them to decimal)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Example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Binary Number − 10101</a:t>
            </a:r>
            <a:r>
              <a:rPr lang="en-US" sz="2400" baseline="-25000" dirty="0" smtClean="0"/>
              <a:t>2</a:t>
            </a:r>
            <a:endParaRPr 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3987800"/>
          <a:ext cx="7848600" cy="233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200"/>
                <a:gridCol w="2616200"/>
                <a:gridCol w="2616200"/>
              </a:tblGrid>
              <a:tr h="58420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/>
                        <a:t>Step</a:t>
                      </a:r>
                      <a:endParaRPr lang="en-US" sz="2400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/>
                        <a:t>Binary Number</a:t>
                      </a:r>
                      <a:endParaRPr lang="en-US" sz="240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/>
                        <a:t>Octal Number</a:t>
                      </a:r>
                      <a:endParaRPr lang="en-US" sz="2400"/>
                    </a:p>
                  </a:txBody>
                  <a:tcPr marL="76200" marR="76200" marT="76200" marB="76200"/>
                </a:tc>
              </a:tr>
              <a:tr h="584200">
                <a:tc>
                  <a:txBody>
                    <a:bodyPr/>
                    <a:lstStyle/>
                    <a:p>
                      <a:pPr fontAlgn="t"/>
                      <a:r>
                        <a:rPr lang="en-US" sz="2400"/>
                        <a:t>Step 1</a:t>
                      </a:r>
                      <a:endParaRPr lang="en-US" sz="240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/>
                        <a:t>10101</a:t>
                      </a:r>
                      <a:r>
                        <a:rPr lang="en-US" sz="2400" baseline="-25000"/>
                        <a:t>2</a:t>
                      </a:r>
                      <a:endParaRPr lang="en-US" sz="240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/>
                        <a:t>010 </a:t>
                      </a:r>
                      <a:r>
                        <a:rPr lang="en-US" sz="2400" dirty="0" smtClean="0"/>
                        <a:t>  101</a:t>
                      </a:r>
                      <a:endParaRPr lang="en-US" sz="2400" dirty="0"/>
                    </a:p>
                  </a:txBody>
                  <a:tcPr marL="76200" marR="76200" marT="76200" marB="76200"/>
                </a:tc>
              </a:tr>
              <a:tr h="584200">
                <a:tc>
                  <a:txBody>
                    <a:bodyPr/>
                    <a:lstStyle/>
                    <a:p>
                      <a:pPr fontAlgn="t"/>
                      <a:r>
                        <a:rPr lang="en-US" sz="2400"/>
                        <a:t>Step 2</a:t>
                      </a:r>
                      <a:endParaRPr lang="en-US" sz="240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/>
                        <a:t>10101</a:t>
                      </a:r>
                      <a:r>
                        <a:rPr lang="en-US" sz="2400" baseline="-25000"/>
                        <a:t>2</a:t>
                      </a:r>
                      <a:endParaRPr lang="en-US" sz="240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/>
                        <a:t>2</a:t>
                      </a:r>
                      <a:r>
                        <a:rPr lang="en-US" sz="2400" baseline="-25000"/>
                        <a:t>8</a:t>
                      </a:r>
                      <a:r>
                        <a:rPr lang="en-US" sz="2400"/>
                        <a:t> 5</a:t>
                      </a:r>
                      <a:r>
                        <a:rPr lang="en-US" sz="2400" baseline="-25000"/>
                        <a:t>8</a:t>
                      </a:r>
                      <a:endParaRPr lang="en-US" sz="2400"/>
                    </a:p>
                  </a:txBody>
                  <a:tcPr marL="76200" marR="76200" marT="76200" marB="76200"/>
                </a:tc>
              </a:tr>
              <a:tr h="584200">
                <a:tc>
                  <a:txBody>
                    <a:bodyPr/>
                    <a:lstStyle/>
                    <a:p>
                      <a:pPr fontAlgn="t"/>
                      <a:r>
                        <a:rPr lang="en-US" sz="2400"/>
                        <a:t>Step 3</a:t>
                      </a:r>
                      <a:endParaRPr lang="en-US" sz="240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/>
                        <a:t>10101</a:t>
                      </a:r>
                      <a:r>
                        <a:rPr lang="en-US" sz="2400" baseline="-25000"/>
                        <a:t>2</a:t>
                      </a:r>
                      <a:endParaRPr lang="en-US" sz="240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/>
                        <a:t>25</a:t>
                      </a:r>
                      <a:r>
                        <a:rPr lang="en-US" sz="2400" baseline="-25000" dirty="0"/>
                        <a:t>8</a:t>
                      </a:r>
                      <a:endParaRPr lang="en-US" sz="2400" dirty="0"/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990600"/>
          </a:xfrm>
        </p:spPr>
        <p:txBody>
          <a:bodyPr/>
          <a:lstStyle/>
          <a:p>
            <a:r>
              <a:rPr lang="en-US" dirty="0" smtClean="0"/>
              <a:t>Octal to 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686800" cy="2590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Step 1</a:t>
            </a:r>
            <a:r>
              <a:rPr lang="en-US" sz="2400" dirty="0" smtClean="0"/>
              <a:t> − Convert each octal digit to a 3 digit binary number (the octal digits may be treated as decimal for this conversion).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Step 2</a:t>
            </a:r>
            <a:r>
              <a:rPr lang="en-US" sz="2400" dirty="0" smtClean="0"/>
              <a:t> − Combine all the resulting binary groups (of 3 digits each) into a single binary number.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Octal Number − 25</a:t>
            </a:r>
            <a:r>
              <a:rPr lang="en-US" sz="2400" baseline="-25000" dirty="0" smtClean="0"/>
              <a:t>8</a:t>
            </a:r>
            <a:endParaRPr 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3987800"/>
          <a:ext cx="7848600" cy="233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200"/>
                <a:gridCol w="2616200"/>
                <a:gridCol w="2616200"/>
              </a:tblGrid>
              <a:tr h="58420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/>
                        <a:t>Step</a:t>
                      </a:r>
                      <a:endParaRPr lang="en-US" sz="240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/>
                        <a:t>Octal Number</a:t>
                      </a:r>
                      <a:endParaRPr lang="en-US" sz="240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/>
                        <a:t>Binary Number</a:t>
                      </a:r>
                      <a:endParaRPr lang="en-US" sz="2400"/>
                    </a:p>
                  </a:txBody>
                  <a:tcPr marL="76200" marR="76200" marT="76200" marB="76200"/>
                </a:tc>
              </a:tr>
              <a:tr h="584200">
                <a:tc>
                  <a:txBody>
                    <a:bodyPr/>
                    <a:lstStyle/>
                    <a:p>
                      <a:pPr fontAlgn="t"/>
                      <a:r>
                        <a:rPr lang="en-US" sz="2400"/>
                        <a:t>Step 1</a:t>
                      </a:r>
                      <a:endParaRPr lang="en-US" sz="240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/>
                        <a:t>25</a:t>
                      </a:r>
                      <a:r>
                        <a:rPr lang="en-US" sz="2400" baseline="-25000" dirty="0"/>
                        <a:t>8</a:t>
                      </a:r>
                      <a:endParaRPr lang="en-US" sz="2400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/>
                        <a:t>2</a:t>
                      </a:r>
                      <a:r>
                        <a:rPr lang="en-US" sz="2400" baseline="-25000"/>
                        <a:t>10</a:t>
                      </a:r>
                      <a:r>
                        <a:rPr lang="en-US" sz="2400"/>
                        <a:t> 5</a:t>
                      </a:r>
                      <a:r>
                        <a:rPr lang="en-US" sz="2400" baseline="-25000"/>
                        <a:t>10</a:t>
                      </a:r>
                      <a:endParaRPr lang="en-US" sz="2400"/>
                    </a:p>
                  </a:txBody>
                  <a:tcPr marL="76200" marR="76200" marT="76200" marB="76200"/>
                </a:tc>
              </a:tr>
              <a:tr h="584200">
                <a:tc>
                  <a:txBody>
                    <a:bodyPr/>
                    <a:lstStyle/>
                    <a:p>
                      <a:pPr fontAlgn="t"/>
                      <a:r>
                        <a:rPr lang="en-US" sz="2400"/>
                        <a:t>Step 2</a:t>
                      </a:r>
                      <a:endParaRPr lang="en-US" sz="240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/>
                        <a:t>25</a:t>
                      </a:r>
                      <a:r>
                        <a:rPr lang="en-US" sz="2400" baseline="-25000"/>
                        <a:t>8</a:t>
                      </a:r>
                      <a:endParaRPr lang="en-US" sz="240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/>
                        <a:t>010</a:t>
                      </a:r>
                      <a:r>
                        <a:rPr lang="en-US" sz="2400" baseline="-25000"/>
                        <a:t>2</a:t>
                      </a:r>
                      <a:r>
                        <a:rPr lang="en-US" sz="2400"/>
                        <a:t> 101</a:t>
                      </a:r>
                      <a:r>
                        <a:rPr lang="en-US" sz="2400" baseline="-25000"/>
                        <a:t>2</a:t>
                      </a:r>
                      <a:endParaRPr lang="en-US" sz="2400"/>
                    </a:p>
                  </a:txBody>
                  <a:tcPr marL="76200" marR="76200" marT="76200" marB="76200"/>
                </a:tc>
              </a:tr>
              <a:tr h="584200">
                <a:tc>
                  <a:txBody>
                    <a:bodyPr/>
                    <a:lstStyle/>
                    <a:p>
                      <a:pPr fontAlgn="t"/>
                      <a:r>
                        <a:rPr lang="en-US" sz="2400"/>
                        <a:t>Step 3</a:t>
                      </a:r>
                      <a:endParaRPr lang="en-US" sz="240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/>
                        <a:t>25</a:t>
                      </a:r>
                      <a:r>
                        <a:rPr lang="en-US" sz="2400" baseline="-25000"/>
                        <a:t>8</a:t>
                      </a:r>
                      <a:endParaRPr lang="en-US" sz="240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/>
                        <a:t>010101</a:t>
                      </a:r>
                      <a:r>
                        <a:rPr lang="en-US" sz="2400" baseline="-25000" dirty="0"/>
                        <a:t>2</a:t>
                      </a:r>
                      <a:endParaRPr lang="en-US" sz="2400" dirty="0"/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990600"/>
          </a:xfrm>
        </p:spPr>
        <p:txBody>
          <a:bodyPr/>
          <a:lstStyle/>
          <a:p>
            <a:r>
              <a:rPr lang="en-US" dirty="0" smtClean="0"/>
              <a:t>Binary to hexadecimal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686800" cy="2590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Step 1</a:t>
            </a:r>
            <a:r>
              <a:rPr lang="en-US" sz="2400" dirty="0" smtClean="0"/>
              <a:t> − Divide the binary digits into groups of four (starting from the right).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Step 2</a:t>
            </a:r>
            <a:r>
              <a:rPr lang="en-US" sz="2400" dirty="0" smtClean="0"/>
              <a:t> − Convert each group of four binary digits to one hexadecimal symbol.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Example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Binary Number </a:t>
            </a:r>
            <a:r>
              <a:rPr lang="en-US" sz="2400" dirty="0" smtClean="0"/>
              <a:t>− 10101</a:t>
            </a:r>
            <a:r>
              <a:rPr lang="en-US" sz="2400" baseline="-25000" dirty="0" smtClean="0"/>
              <a:t>2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3987800"/>
          <a:ext cx="8229600" cy="233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2209800"/>
                <a:gridCol w="4191000"/>
              </a:tblGrid>
              <a:tr h="58420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/>
                        <a:t>Step</a:t>
                      </a:r>
                      <a:endParaRPr lang="en-US" sz="2400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/>
                        <a:t>Binary Number</a:t>
                      </a:r>
                      <a:endParaRPr lang="en-US" sz="240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/>
                        <a:t>Hexadecimal Number</a:t>
                      </a:r>
                      <a:endParaRPr lang="en-US" sz="2400"/>
                    </a:p>
                  </a:txBody>
                  <a:tcPr marL="76200" marR="76200" marT="76200" marB="76200"/>
                </a:tc>
              </a:tr>
              <a:tr h="584200">
                <a:tc>
                  <a:txBody>
                    <a:bodyPr/>
                    <a:lstStyle/>
                    <a:p>
                      <a:pPr fontAlgn="t"/>
                      <a:r>
                        <a:rPr lang="en-US" sz="2400"/>
                        <a:t>Step 1</a:t>
                      </a:r>
                      <a:endParaRPr lang="en-US" sz="240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/>
                        <a:t>10101</a:t>
                      </a:r>
                      <a:r>
                        <a:rPr lang="en-US" sz="2400" baseline="-25000"/>
                        <a:t>2</a:t>
                      </a:r>
                      <a:endParaRPr lang="en-US" sz="240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smtClean="0"/>
                        <a:t>0001   </a:t>
                      </a:r>
                      <a:r>
                        <a:rPr lang="en-US" sz="2400" dirty="0"/>
                        <a:t>0101</a:t>
                      </a:r>
                      <a:endParaRPr lang="en-US" sz="2400" dirty="0"/>
                    </a:p>
                  </a:txBody>
                  <a:tcPr marL="76200" marR="76200" marT="76200" marB="76200"/>
                </a:tc>
              </a:tr>
              <a:tr h="584200">
                <a:tc>
                  <a:txBody>
                    <a:bodyPr/>
                    <a:lstStyle/>
                    <a:p>
                      <a:pPr fontAlgn="t"/>
                      <a:r>
                        <a:rPr lang="en-US" sz="2400"/>
                        <a:t>Step 2</a:t>
                      </a:r>
                      <a:endParaRPr lang="en-US" sz="240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/>
                        <a:t>10101</a:t>
                      </a:r>
                      <a:r>
                        <a:rPr lang="en-US" sz="2400" baseline="-25000"/>
                        <a:t>2</a:t>
                      </a:r>
                      <a:endParaRPr lang="en-US" sz="240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/>
                        <a:t>1</a:t>
                      </a:r>
                      <a:r>
                        <a:rPr lang="en-US" sz="2400" baseline="-25000"/>
                        <a:t>10</a:t>
                      </a:r>
                      <a:r>
                        <a:rPr lang="en-US" sz="2400"/>
                        <a:t> 5</a:t>
                      </a:r>
                      <a:r>
                        <a:rPr lang="en-US" sz="2400" baseline="-25000"/>
                        <a:t>10</a:t>
                      </a:r>
                      <a:endParaRPr lang="en-US" sz="2400"/>
                    </a:p>
                  </a:txBody>
                  <a:tcPr marL="76200" marR="76200" marT="76200" marB="76200"/>
                </a:tc>
              </a:tr>
              <a:tr h="584200">
                <a:tc>
                  <a:txBody>
                    <a:bodyPr/>
                    <a:lstStyle/>
                    <a:p>
                      <a:pPr fontAlgn="t"/>
                      <a:r>
                        <a:rPr lang="en-US" sz="2400"/>
                        <a:t>Step 3</a:t>
                      </a:r>
                      <a:endParaRPr lang="en-US" sz="240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/>
                        <a:t>10101</a:t>
                      </a:r>
                      <a:r>
                        <a:rPr lang="en-US" sz="2400" baseline="-25000"/>
                        <a:t>2</a:t>
                      </a:r>
                      <a:endParaRPr lang="en-US" sz="240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/>
                        <a:t>15</a:t>
                      </a:r>
                      <a:r>
                        <a:rPr lang="en-US" sz="2400" baseline="-25000" dirty="0"/>
                        <a:t>16</a:t>
                      </a:r>
                      <a:endParaRPr lang="en-US" sz="2400" dirty="0"/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990600"/>
          </a:xfrm>
        </p:spPr>
        <p:txBody>
          <a:bodyPr/>
          <a:lstStyle/>
          <a:p>
            <a:r>
              <a:rPr lang="en-US" dirty="0" smtClean="0"/>
              <a:t>Hexadecimal to 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686800" cy="2590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Step 1</a:t>
            </a:r>
            <a:r>
              <a:rPr lang="en-US" sz="2400" dirty="0" smtClean="0"/>
              <a:t> − Convert each hexadecimal digit to a 4 digit binary number (the hexadecimal digits may be treated as decimal for this conversion).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Step 2</a:t>
            </a:r>
            <a:r>
              <a:rPr lang="en-US" sz="2400" dirty="0" smtClean="0"/>
              <a:t> − Combine all the resulting binary groups (of 4 digits each) into a single binary number.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Hexadecimal Number − 15</a:t>
            </a:r>
            <a:r>
              <a:rPr lang="en-US" sz="2400" baseline="-25000" dirty="0" smtClean="0"/>
              <a:t>16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3987800"/>
          <a:ext cx="8229600" cy="233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3657600"/>
                <a:gridCol w="2743200"/>
              </a:tblGrid>
              <a:tr h="58420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/>
                        <a:t>Step</a:t>
                      </a:r>
                      <a:endParaRPr lang="en-US" sz="240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/>
                        <a:t>Hexadecimal Number</a:t>
                      </a:r>
                      <a:endParaRPr lang="en-US" sz="240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/>
                        <a:t>Binary Number</a:t>
                      </a:r>
                      <a:endParaRPr lang="en-US" sz="2400"/>
                    </a:p>
                  </a:txBody>
                  <a:tcPr marL="76200" marR="76200" marT="76200" marB="76200"/>
                </a:tc>
              </a:tr>
              <a:tr h="584200">
                <a:tc>
                  <a:txBody>
                    <a:bodyPr/>
                    <a:lstStyle/>
                    <a:p>
                      <a:pPr fontAlgn="t"/>
                      <a:r>
                        <a:rPr lang="en-US" sz="2400"/>
                        <a:t>Step 1</a:t>
                      </a:r>
                      <a:endParaRPr lang="en-US" sz="240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/>
                        <a:t>15</a:t>
                      </a:r>
                      <a:r>
                        <a:rPr lang="en-US" sz="2400" baseline="-25000"/>
                        <a:t>16</a:t>
                      </a:r>
                      <a:endParaRPr lang="en-US" sz="240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/>
                        <a:t>1</a:t>
                      </a:r>
                      <a:r>
                        <a:rPr lang="en-US" sz="2400" baseline="-25000"/>
                        <a:t>10</a:t>
                      </a:r>
                      <a:r>
                        <a:rPr lang="en-US" sz="2400"/>
                        <a:t> 5</a:t>
                      </a:r>
                      <a:r>
                        <a:rPr lang="en-US" sz="2400" baseline="-25000"/>
                        <a:t>10</a:t>
                      </a:r>
                      <a:endParaRPr lang="en-US" sz="2400"/>
                    </a:p>
                  </a:txBody>
                  <a:tcPr marL="76200" marR="76200" marT="76200" marB="76200"/>
                </a:tc>
              </a:tr>
              <a:tr h="584200">
                <a:tc>
                  <a:txBody>
                    <a:bodyPr/>
                    <a:lstStyle/>
                    <a:p>
                      <a:pPr fontAlgn="t"/>
                      <a:r>
                        <a:rPr lang="en-US" sz="2400"/>
                        <a:t>Step 2</a:t>
                      </a:r>
                      <a:endParaRPr lang="en-US" sz="240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/>
                        <a:t>15</a:t>
                      </a:r>
                      <a:r>
                        <a:rPr lang="en-US" sz="2400" baseline="-25000"/>
                        <a:t>16</a:t>
                      </a:r>
                      <a:endParaRPr lang="en-US" sz="240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/>
                        <a:t>0001</a:t>
                      </a:r>
                      <a:r>
                        <a:rPr lang="en-US" sz="2400" baseline="-25000"/>
                        <a:t>2</a:t>
                      </a:r>
                      <a:r>
                        <a:rPr lang="en-US" sz="2400"/>
                        <a:t> 0101</a:t>
                      </a:r>
                      <a:r>
                        <a:rPr lang="en-US" sz="2400" baseline="-25000"/>
                        <a:t>2</a:t>
                      </a:r>
                      <a:endParaRPr lang="en-US" sz="2400"/>
                    </a:p>
                  </a:txBody>
                  <a:tcPr marL="76200" marR="76200" marT="76200" marB="76200"/>
                </a:tc>
              </a:tr>
              <a:tr h="584200">
                <a:tc>
                  <a:txBody>
                    <a:bodyPr/>
                    <a:lstStyle/>
                    <a:p>
                      <a:pPr fontAlgn="t"/>
                      <a:r>
                        <a:rPr lang="en-US" sz="2400"/>
                        <a:t>Step 3</a:t>
                      </a:r>
                      <a:endParaRPr lang="en-US" sz="240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/>
                        <a:t>15</a:t>
                      </a:r>
                      <a:r>
                        <a:rPr lang="en-US" sz="2400" baseline="-25000"/>
                        <a:t>16</a:t>
                      </a:r>
                      <a:endParaRPr lang="en-US" sz="240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/>
                        <a:t>00010101</a:t>
                      </a:r>
                      <a:r>
                        <a:rPr lang="en-US" sz="2400" baseline="-25000" dirty="0"/>
                        <a:t>2</a:t>
                      </a:r>
                      <a:endParaRPr lang="en-US" sz="2400" dirty="0"/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2895600"/>
            <a:ext cx="8686800" cy="990600"/>
          </a:xfrm>
        </p:spPr>
        <p:txBody>
          <a:bodyPr/>
          <a:lstStyle/>
          <a:p>
            <a:r>
              <a:rPr lang="en-US" dirty="0" smtClean="0"/>
              <a:t>Binary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990600"/>
          </a:xfrm>
        </p:spPr>
        <p:txBody>
          <a:bodyPr/>
          <a:lstStyle/>
          <a:p>
            <a:r>
              <a:rPr lang="en-US" dirty="0" smtClean="0"/>
              <a:t>Binary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686800" cy="2590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There are four rules of binary addition.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In fourth case, a binary addition is creating a sum of (1 + 1 = 10) i.e. 0 is written in the given column and a carry of 1 over to the next column.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3276600"/>
          <a:ext cx="8382000" cy="309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059"/>
                <a:gridCol w="2050741"/>
                <a:gridCol w="1676400"/>
                <a:gridCol w="1676400"/>
                <a:gridCol w="1676400"/>
              </a:tblGrid>
              <a:tr h="60960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Rule#1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 smtClean="0"/>
                        <a:t>Rule#2</a:t>
                      </a:r>
                      <a:endParaRPr lang="en-US" sz="2400" dirty="0" smtClean="0"/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 smtClean="0"/>
                        <a:t>Rule#3</a:t>
                      </a:r>
                      <a:endParaRPr lang="en-US" sz="2400" dirty="0" smtClean="0"/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 smtClean="0"/>
                        <a:t>Rule#4</a:t>
                      </a:r>
                      <a:endParaRPr lang="en-US" sz="2400" dirty="0" smtClean="0"/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+ B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A+B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0 </a:t>
                      </a:r>
                      <a:endParaRPr lang="en-US" sz="2400" b="1" dirty="0" smtClean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(CARRY 1)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990600"/>
          </a:xfrm>
        </p:spPr>
        <p:txBody>
          <a:bodyPr/>
          <a:lstStyle/>
          <a:p>
            <a:r>
              <a:rPr lang="en-US" dirty="0" smtClean="0"/>
              <a:t>Binary addition</a:t>
            </a:r>
            <a:endParaRPr lang="en-US" dirty="0"/>
          </a:p>
        </p:txBody>
      </p:sp>
      <p:pic>
        <p:nvPicPr>
          <p:cNvPr id="52226" name="Picture 2" descr="Addition Example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91513" y="3657600"/>
            <a:ext cx="8562639" cy="2514600"/>
          </a:xfrm>
          <a:prstGeom prst="rect">
            <a:avLst/>
          </a:prstGeom>
          <a:noFill/>
        </p:spPr>
      </p:pic>
      <p:sp>
        <p:nvSpPr>
          <p:cNvPr id="52228" name="AutoShape 4" descr="Image titled Add Binary Numbers Step 1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2230" name="AutoShape 6" descr="Image titled Add Binary Numbers Step 1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3400" y="1219200"/>
          <a:ext cx="67818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484"/>
                <a:gridCol w="1659236"/>
                <a:gridCol w="1356360"/>
                <a:gridCol w="1356360"/>
                <a:gridCol w="1356360"/>
              </a:tblGrid>
              <a:tr h="53340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Rule#1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 smtClean="0"/>
                        <a:t>Rule#2</a:t>
                      </a:r>
                      <a:endParaRPr lang="en-US" sz="1800" dirty="0" smtClean="0"/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 smtClean="0"/>
                        <a:t>Rule#3</a:t>
                      </a:r>
                      <a:endParaRPr lang="en-US" sz="1800" dirty="0" smtClean="0"/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 smtClean="0"/>
                        <a:t>Rule#4</a:t>
                      </a:r>
                      <a:endParaRPr lang="en-US" sz="1800" dirty="0" smtClean="0"/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2060"/>
                          </a:solidFill>
                        </a:rPr>
                        <a:t>A</a:t>
                      </a:r>
                      <a:endParaRPr lang="en-US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2060"/>
                          </a:solidFill>
                        </a:rPr>
                        <a:t>B</a:t>
                      </a:r>
                      <a:endParaRPr lang="en-US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2060"/>
                          </a:solidFill>
                        </a:rPr>
                        <a:t>A+B</a:t>
                      </a:r>
                      <a:endParaRPr lang="en-US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2060"/>
                          </a:solidFill>
                        </a:rPr>
                        <a:t>0 </a:t>
                      </a:r>
                      <a:endParaRPr lang="en-US" sz="1800" b="1" dirty="0" smtClean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rgbClr val="002060"/>
                          </a:solidFill>
                        </a:rPr>
                        <a:t>(CARRY 1)</a:t>
                      </a:r>
                      <a:endParaRPr lang="en-US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AutoShape 2" descr="Image titled Add Binary Numbers Step 1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3252" name="AutoShape 4" descr="Image titled Add Binary Numbers Step 1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53254" name="Picture 6" descr="http://pad2.whstatic.com/images/thumb/c/c0/Add-Binary-Numbers-Step-17.jpg/aid564383-v4-900px-Add-Binary-Numbers-Step-17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71600" y="1371600"/>
            <a:ext cx="6807200" cy="5105400"/>
          </a:xfrm>
          <a:prstGeom prst="rect">
            <a:avLst/>
          </a:prstGeom>
          <a:noFill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990600"/>
          </a:xfrm>
        </p:spPr>
        <p:txBody>
          <a:bodyPr/>
          <a:lstStyle/>
          <a:p>
            <a:r>
              <a:rPr lang="en-US" dirty="0" smtClean="0"/>
              <a:t>Binary addition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1066800"/>
          </a:xfrm>
        </p:spPr>
        <p:txBody>
          <a:bodyPr/>
          <a:lstStyle/>
          <a:p>
            <a:r>
              <a:rPr lang="en-US" dirty="0" smtClean="0"/>
              <a:t>Base , weighting 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334000"/>
          </a:xfrm>
        </p:spPr>
        <p:txBody>
          <a:bodyPr>
            <a:normAutofit fontScale="85000" lnSpcReduction="10000"/>
          </a:bodyPr>
          <a:lstStyle/>
          <a:p>
            <a:pPr lvl="1">
              <a:buNone/>
            </a:pPr>
            <a:r>
              <a:rPr lang="en-US" sz="2600" b="1" dirty="0" smtClean="0"/>
              <a:t>BASE or Radix</a:t>
            </a:r>
            <a:endParaRPr lang="en-US" sz="2600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 smtClean="0"/>
              <a:t>In mathematical numeral systems, </a:t>
            </a:r>
            <a:r>
              <a:rPr lang="en-US" sz="2600" b="1" dirty="0" smtClean="0"/>
              <a:t>the radix or base is the number of unique digits, </a:t>
            </a:r>
            <a:r>
              <a:rPr lang="en-US" sz="2600" dirty="0" smtClean="0"/>
              <a:t>including zero, used to represent numbers in a positional numeral system. For example, for the decimal system (the most common system in use today) the radix is </a:t>
            </a:r>
            <a:r>
              <a:rPr lang="en-US" sz="2600" b="1" dirty="0" smtClean="0"/>
              <a:t>ten</a:t>
            </a:r>
            <a:r>
              <a:rPr lang="en-US" sz="2600" dirty="0" smtClean="0"/>
              <a:t>, because it uses the </a:t>
            </a:r>
            <a:r>
              <a:rPr lang="en-US" sz="2600" b="1" dirty="0" smtClean="0"/>
              <a:t>ten</a:t>
            </a:r>
            <a:r>
              <a:rPr lang="en-US" sz="2600" dirty="0" smtClean="0"/>
              <a:t> digits from 0 through 9.</a:t>
            </a:r>
            <a:endParaRPr lang="en-US" sz="2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b="1" dirty="0" smtClean="0"/>
              <a:t>Base 2 : 0 and 1</a:t>
            </a:r>
            <a:endParaRPr lang="en-US" sz="2600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b="1" dirty="0" smtClean="0"/>
              <a:t>Base 8 : 0, 1, 2, 3, 4, 5, 6, 7</a:t>
            </a:r>
            <a:endParaRPr lang="en-US" sz="2600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b="1" dirty="0" smtClean="0"/>
              <a:t>Base 10 : 0, 1, 2, 3, 4, 5, 6, 7, 8, 9</a:t>
            </a:r>
            <a:endParaRPr lang="en-US" sz="2600" b="1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2600" b="1" dirty="0" smtClean="0"/>
          </a:p>
          <a:p>
            <a:pPr lvl="1">
              <a:buNone/>
            </a:pPr>
            <a:r>
              <a:rPr lang="en-US" sz="2600" b="1" dirty="0" smtClean="0"/>
              <a:t>Weighting factor</a:t>
            </a:r>
            <a:endParaRPr lang="en-US" sz="2600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 smtClean="0"/>
              <a:t>Weight of a respective position. I</a:t>
            </a:r>
            <a:endParaRPr lang="en-US" sz="2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 smtClean="0"/>
              <a:t>In decimal form, weight of each digit increases by a factor of 10 as one moves to the left. </a:t>
            </a:r>
            <a:endParaRPr lang="en-US" sz="2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b="1" dirty="0" smtClean="0"/>
              <a:t>754 = 7*100 + 5 *10 + 4</a:t>
            </a:r>
            <a:endParaRPr lang="en-US" sz="2600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2362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Subtraction and Borrow</a:t>
            </a:r>
            <a:r>
              <a:rPr lang="en-US" sz="2400" dirty="0" smtClean="0"/>
              <a:t>, these two words will be used very frequently for the binary subtraction. There are four rules of binary subtraction.</a:t>
            </a: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990600"/>
          </a:xfrm>
        </p:spPr>
        <p:txBody>
          <a:bodyPr/>
          <a:lstStyle/>
          <a:p>
            <a:r>
              <a:rPr lang="en-US" dirty="0" smtClean="0"/>
              <a:t>Binary subtraction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1" y="2514600"/>
          <a:ext cx="85344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733"/>
                <a:gridCol w="2088027"/>
                <a:gridCol w="1706880"/>
                <a:gridCol w="1706880"/>
                <a:gridCol w="1706880"/>
              </a:tblGrid>
              <a:tr h="60960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Rule#1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 smtClean="0"/>
                        <a:t>Rule#2</a:t>
                      </a:r>
                      <a:endParaRPr lang="en-US" sz="2400" dirty="0" smtClean="0"/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 smtClean="0"/>
                        <a:t>Rule#3</a:t>
                      </a:r>
                      <a:endParaRPr lang="en-US" sz="2400" dirty="0" smtClean="0"/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 smtClean="0"/>
                        <a:t>Rule#4</a:t>
                      </a:r>
                      <a:endParaRPr lang="en-US" sz="2400" dirty="0" smtClean="0"/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-B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A - B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sz="2400" b="1" dirty="0" smtClean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en-US" sz="2000" b="1" dirty="0" smtClean="0">
                          <a:solidFill>
                            <a:srgbClr val="002060"/>
                          </a:solidFill>
                        </a:rPr>
                        <a:t>(BORROW 1)</a:t>
                      </a:r>
                      <a:endParaRPr lang="en-US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990600"/>
          </a:xfrm>
        </p:spPr>
        <p:txBody>
          <a:bodyPr/>
          <a:lstStyle/>
          <a:p>
            <a:r>
              <a:rPr lang="en-US" dirty="0" smtClean="0"/>
              <a:t>Binary subtraction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07156" y="1758326"/>
          <a:ext cx="8103443" cy="3588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4044"/>
                <a:gridCol w="1227103"/>
                <a:gridCol w="1350574"/>
                <a:gridCol w="1350574"/>
                <a:gridCol w="1350574"/>
                <a:gridCol w="1350574"/>
              </a:tblGrid>
              <a:tr h="6800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BORROW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95615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</a:tr>
              <a:tr h="95615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-B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</a:tr>
              <a:tr h="99599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 - B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sz="24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sz="24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86800" cy="914400"/>
          </a:xfrm>
        </p:spPr>
        <p:txBody>
          <a:bodyPr/>
          <a:lstStyle/>
          <a:p>
            <a:r>
              <a:rPr lang="en-US" dirty="0" smtClean="0"/>
              <a:t>Decimal Number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92283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b="1" dirty="0" smtClean="0"/>
              <a:t>Decimal Number System</a:t>
            </a:r>
            <a:endParaRPr lang="en-US" sz="24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Decimal number system has base 10 as it uses 10 digits from 0 to 9.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 In decimal number system, the successive positions to the left of the decimal point represent units, tens, hundreds, thousands, and so on.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Each position represents a specific power of the base (10). For example, the decimal number 1234 consists of the digit 4 in the units position, 3 in the tens position, 2 in the hundreds position, and 1 in the thousands position. Its value can be written as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lvl="2">
              <a:buNone/>
            </a:pPr>
            <a:r>
              <a:rPr lang="en-US" b="1" dirty="0" smtClean="0"/>
              <a:t>1234 </a:t>
            </a:r>
            <a:endParaRPr lang="en-US" b="1" dirty="0" smtClean="0"/>
          </a:p>
          <a:p>
            <a:pPr lvl="2">
              <a:buNone/>
            </a:pPr>
            <a:r>
              <a:rPr lang="en-US" b="1" dirty="0" smtClean="0"/>
              <a:t>=1000 + 200 + 30 + 4 </a:t>
            </a:r>
            <a:endParaRPr lang="en-US" b="1" dirty="0" smtClean="0"/>
          </a:p>
          <a:p>
            <a:pPr lvl="2">
              <a:buNone/>
            </a:pPr>
            <a:r>
              <a:rPr lang="en-US" b="1" dirty="0" smtClean="0"/>
              <a:t>= (1 x 1000)+ (2 x 100)+ (3 x 10)+ (4 x l) </a:t>
            </a:r>
            <a:endParaRPr lang="en-US" b="1" dirty="0" smtClean="0"/>
          </a:p>
          <a:p>
            <a:pPr lvl="2">
              <a:buNone/>
            </a:pPr>
            <a:r>
              <a:rPr lang="en-US" b="1" dirty="0" smtClean="0"/>
              <a:t>=(1 x 10</a:t>
            </a:r>
            <a:r>
              <a:rPr lang="en-US" b="1" baseline="30000" dirty="0" smtClean="0"/>
              <a:t>3</a:t>
            </a:r>
            <a:r>
              <a:rPr lang="en-US" b="1" dirty="0" smtClean="0"/>
              <a:t>)+ (2 x 10</a:t>
            </a:r>
            <a:r>
              <a:rPr lang="en-US" b="1" baseline="30000" dirty="0" smtClean="0"/>
              <a:t>2</a:t>
            </a:r>
            <a:r>
              <a:rPr lang="en-US" b="1" dirty="0" smtClean="0"/>
              <a:t>)+ (3 x 10</a:t>
            </a:r>
            <a:r>
              <a:rPr lang="en-US" b="1" baseline="30000" dirty="0" smtClean="0"/>
              <a:t>1</a:t>
            </a:r>
            <a:r>
              <a:rPr lang="en-US" b="1" dirty="0" smtClean="0"/>
              <a:t>)+ (4 x l0</a:t>
            </a:r>
            <a:r>
              <a:rPr lang="en-US" b="1" baseline="30000" dirty="0" smtClean="0"/>
              <a:t>0</a:t>
            </a:r>
            <a:r>
              <a:rPr lang="en-US" b="1" dirty="0" smtClean="0"/>
              <a:t>) 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990600"/>
          </a:xfrm>
        </p:spPr>
        <p:txBody>
          <a:bodyPr/>
          <a:lstStyle/>
          <a:p>
            <a:r>
              <a:rPr lang="en-US" dirty="0" smtClean="0"/>
              <a:t>Computer number systems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676400"/>
          <a:ext cx="85344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537"/>
                <a:gridCol w="71868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S.No</a:t>
                      </a:r>
                      <a:r>
                        <a:rPr lang="en-US" sz="2400" dirty="0"/>
                        <a:t>.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Number System and Description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Binary Number System</a:t>
                      </a:r>
                      <a:endParaRPr lang="en-US" sz="2400" dirty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</a:rPr>
                        <a:t>Base 2. </a:t>
                      </a:r>
                      <a:endParaRPr lang="en-US" sz="2400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en-US" sz="2400" dirty="0" smtClean="0">
                          <a:solidFill>
                            <a:srgbClr val="002060"/>
                          </a:solidFill>
                        </a:rPr>
                        <a:t>Digits 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</a:rPr>
                        <a:t>used : 0, 1</a:t>
                      </a:r>
                      <a:endParaRPr 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US" sz="24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Octal Number System</a:t>
                      </a:r>
                      <a:endParaRPr lang="en-US" sz="2400" dirty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</a:rPr>
                        <a:t>Base 8. </a:t>
                      </a:r>
                      <a:endParaRPr lang="en-US" sz="2400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en-US" sz="2400" dirty="0" smtClean="0">
                          <a:solidFill>
                            <a:srgbClr val="002060"/>
                          </a:solidFill>
                        </a:rPr>
                        <a:t>Digits 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</a:rPr>
                        <a:t>used : </a:t>
                      </a:r>
                      <a:r>
                        <a:rPr lang="en-US" sz="2400" dirty="0" smtClean="0">
                          <a:solidFill>
                            <a:srgbClr val="002060"/>
                          </a:solidFill>
                        </a:rPr>
                        <a:t>0, 1, 2, 3, 4, 5, 6, 7</a:t>
                      </a:r>
                      <a:endParaRPr 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US" sz="24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002060"/>
                          </a:solidFill>
                        </a:rPr>
                        <a:t>Hexa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 Decimal Number System</a:t>
                      </a:r>
                      <a:endParaRPr lang="en-US" sz="2400" dirty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</a:rPr>
                        <a:t>Base 16. </a:t>
                      </a:r>
                      <a:endParaRPr lang="en-US" sz="2400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en-US" sz="2400" dirty="0" smtClean="0">
                          <a:solidFill>
                            <a:srgbClr val="002060"/>
                          </a:solidFill>
                        </a:rPr>
                        <a:t>Digits 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</a:rPr>
                        <a:t>used: 0 </a:t>
                      </a:r>
                      <a:r>
                        <a:rPr lang="en-US" sz="2400" dirty="0" smtClean="0">
                          <a:solidFill>
                            <a:srgbClr val="002060"/>
                          </a:solidFill>
                        </a:rPr>
                        <a:t>,</a:t>
                      </a:r>
                      <a:r>
                        <a:rPr lang="en-US" sz="2400" baseline="0" dirty="0" smtClean="0">
                          <a:solidFill>
                            <a:srgbClr val="002060"/>
                          </a:solidFill>
                        </a:rPr>
                        <a:t> 1, 2, 3, 4, 5, 6, 7, 8,</a:t>
                      </a:r>
                      <a:r>
                        <a:rPr lang="en-US" sz="24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</a:rPr>
                        <a:t>9, </a:t>
                      </a:r>
                      <a:endParaRPr lang="en-US" sz="2400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en-US" sz="2400" dirty="0" smtClean="0">
                          <a:solidFill>
                            <a:srgbClr val="002060"/>
                          </a:solidFill>
                        </a:rPr>
                        <a:t>Letters 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</a:rPr>
                        <a:t>used : </a:t>
                      </a:r>
                      <a:r>
                        <a:rPr lang="en-US" sz="2400" dirty="0" smtClean="0">
                          <a:solidFill>
                            <a:srgbClr val="002060"/>
                          </a:solidFill>
                        </a:rPr>
                        <a:t>A,</a:t>
                      </a:r>
                      <a:r>
                        <a:rPr lang="en-US" sz="2400" baseline="0" dirty="0" smtClean="0">
                          <a:solidFill>
                            <a:srgbClr val="002060"/>
                          </a:solidFill>
                        </a:rPr>
                        <a:t> B, C, D, E, F</a:t>
                      </a:r>
                      <a:endParaRPr 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990600"/>
          </a:xfrm>
        </p:spPr>
        <p:txBody>
          <a:bodyPr/>
          <a:lstStyle/>
          <a:p>
            <a:r>
              <a:rPr lang="en-US" dirty="0" smtClean="0"/>
              <a:t>BINARY number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839200" cy="3962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dirty="0" smtClean="0"/>
              <a:t>	Characteristics of the binary number system are as follows −</a:t>
            </a:r>
            <a:endParaRPr lang="en-US" sz="24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Uses two digits, 0 and 1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Also called as base 2 number system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First position in a binary number represents a </a:t>
            </a:r>
            <a:r>
              <a:rPr lang="en-US" sz="2400" b="1" dirty="0" smtClean="0"/>
              <a:t>0</a:t>
            </a:r>
            <a:r>
              <a:rPr lang="en-US" sz="2400" dirty="0" smtClean="0"/>
              <a:t> power of the base (2). Example 2</a:t>
            </a:r>
            <a:r>
              <a:rPr lang="en-US" sz="2400" baseline="30000" dirty="0" smtClean="0"/>
              <a:t>0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Last position in a binary number represents a </a:t>
            </a:r>
            <a:r>
              <a:rPr lang="en-US" sz="2400" b="1" dirty="0" smtClean="0"/>
              <a:t>x</a:t>
            </a:r>
            <a:r>
              <a:rPr lang="en-US" sz="2400" dirty="0" smtClean="0"/>
              <a:t> power of the base (2). Example 2</a:t>
            </a:r>
            <a:r>
              <a:rPr lang="en-US" sz="2400" baseline="30000" dirty="0" smtClean="0"/>
              <a:t>x</a:t>
            </a:r>
            <a:r>
              <a:rPr lang="en-US" sz="2400" dirty="0" smtClean="0"/>
              <a:t> where </a:t>
            </a:r>
            <a:r>
              <a:rPr lang="en-US" sz="2400" b="1" dirty="0" smtClean="0"/>
              <a:t>x</a:t>
            </a:r>
            <a:r>
              <a:rPr lang="en-US" sz="2400" dirty="0" smtClean="0"/>
              <a:t> represents the last position - 1.</a:t>
            </a:r>
            <a:endParaRPr lang="en-US" sz="2400" dirty="0" smtClean="0"/>
          </a:p>
          <a:p>
            <a:pPr lvl="1">
              <a:buNone/>
            </a:pPr>
            <a:r>
              <a:rPr lang="en-US" sz="2000" b="1" dirty="0" smtClean="0"/>
              <a:t>101010 binary </a:t>
            </a:r>
            <a:endParaRPr lang="en-US" sz="2000" b="1" dirty="0" smtClean="0"/>
          </a:p>
          <a:p>
            <a:pPr lvl="1">
              <a:buNone/>
            </a:pPr>
            <a:r>
              <a:rPr lang="en-US" sz="2000" b="1" dirty="0" smtClean="0"/>
              <a:t>=( 32*1) + (16*0) + (8*1) +(4*0) + (2*1) + 1*0) </a:t>
            </a:r>
            <a:endParaRPr lang="en-US" sz="2000" b="1" dirty="0" smtClean="0"/>
          </a:p>
          <a:p>
            <a:pPr lvl="1">
              <a:buNone/>
            </a:pPr>
            <a:r>
              <a:rPr lang="en-US" sz="2000" b="1" dirty="0" smtClean="0"/>
              <a:t>= 32 +8 + 2 = 42</a:t>
            </a:r>
            <a:endParaRPr lang="en-US" sz="2000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66800" y="5029200"/>
          <a:ext cx="6934200" cy="1455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700"/>
                <a:gridCol w="1155700"/>
                <a:gridCol w="1155700"/>
                <a:gridCol w="1155700"/>
                <a:gridCol w="1155700"/>
                <a:gridCol w="1155700"/>
              </a:tblGrid>
              <a:tr h="30078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</a:tr>
              <a:tr h="5414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 smtClean="0"/>
                        <a:t>2</a:t>
                      </a:r>
                      <a:r>
                        <a:rPr lang="en-US" sz="2400" baseline="300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 smtClean="0"/>
                        <a:t>2</a:t>
                      </a:r>
                      <a:r>
                        <a:rPr lang="en-US" sz="2400" baseline="30000" dirty="0" smtClean="0"/>
                        <a:t>4</a:t>
                      </a:r>
                      <a:endParaRPr 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 smtClean="0"/>
                        <a:t>2</a:t>
                      </a:r>
                      <a:r>
                        <a:rPr lang="en-US" sz="2400" baseline="30000" dirty="0" smtClean="0"/>
                        <a:t>3</a:t>
                      </a:r>
                      <a:endParaRPr 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 smtClean="0"/>
                        <a:t>2</a:t>
                      </a:r>
                      <a:r>
                        <a:rPr lang="en-US" sz="2400" baseline="300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 smtClean="0"/>
                        <a:t>2</a:t>
                      </a:r>
                      <a:r>
                        <a:rPr lang="en-US" sz="2400" baseline="300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r>
                        <a:rPr lang="en-US" sz="2400" baseline="300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</a:tr>
              <a:tr h="30078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257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3800" b="1" dirty="0" smtClean="0"/>
              <a:t>Example</a:t>
            </a:r>
            <a:endParaRPr lang="en-US" sz="38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400" dirty="0" smtClean="0"/>
              <a:t>Binary Number: 10101</a:t>
            </a:r>
            <a:r>
              <a:rPr lang="en-US" sz="3400" baseline="-25000" dirty="0" smtClean="0"/>
              <a:t>2</a:t>
            </a:r>
            <a:endParaRPr lang="en-US" sz="3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400" dirty="0" smtClean="0"/>
              <a:t>Calculating Decimal Equivalent −</a:t>
            </a:r>
            <a:endParaRPr lang="en-US" sz="3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3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3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3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3400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3400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3400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3400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3400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3400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34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400" b="1" dirty="0" smtClean="0"/>
              <a:t>Note</a:t>
            </a:r>
            <a:r>
              <a:rPr lang="en-US" sz="3400" dirty="0" smtClean="0"/>
              <a:t> − 10101</a:t>
            </a:r>
            <a:r>
              <a:rPr lang="en-US" sz="3400" baseline="-25000" dirty="0" smtClean="0"/>
              <a:t>2</a:t>
            </a:r>
            <a:r>
              <a:rPr lang="en-US" sz="3400" dirty="0" smtClean="0"/>
              <a:t> is normally written as 10101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990600"/>
          </a:xfrm>
        </p:spPr>
        <p:txBody>
          <a:bodyPr/>
          <a:lstStyle/>
          <a:p>
            <a:r>
              <a:rPr lang="en-US" dirty="0" smtClean="0"/>
              <a:t>BINARY number SYSTEM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2743200"/>
          <a:ext cx="8382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720"/>
                <a:gridCol w="1566729"/>
                <a:gridCol w="54835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Step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Binary Number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Decimal Number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Step 1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10101</a:t>
                      </a:r>
                      <a:r>
                        <a:rPr lang="en-US" sz="2400" baseline="-25000" dirty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((1 x 2</a:t>
                      </a:r>
                      <a:r>
                        <a:rPr lang="en-US" sz="2400" baseline="30000"/>
                        <a:t>4</a:t>
                      </a:r>
                      <a:r>
                        <a:rPr lang="en-US" sz="2400"/>
                        <a:t>) + (0 x 2</a:t>
                      </a:r>
                      <a:r>
                        <a:rPr lang="en-US" sz="2400" baseline="30000"/>
                        <a:t>3</a:t>
                      </a:r>
                      <a:r>
                        <a:rPr lang="en-US" sz="2400"/>
                        <a:t>) + (1 x 2</a:t>
                      </a:r>
                      <a:r>
                        <a:rPr lang="en-US" sz="2400" baseline="30000"/>
                        <a:t>2</a:t>
                      </a:r>
                      <a:r>
                        <a:rPr lang="en-US" sz="2400"/>
                        <a:t>) + (0 x 2</a:t>
                      </a:r>
                      <a:r>
                        <a:rPr lang="en-US" sz="2400" baseline="30000"/>
                        <a:t>1</a:t>
                      </a:r>
                      <a:r>
                        <a:rPr lang="en-US" sz="2400"/>
                        <a:t>) + (1 x 2</a:t>
                      </a:r>
                      <a:r>
                        <a:rPr lang="en-US" sz="2400" baseline="30000"/>
                        <a:t>0</a:t>
                      </a:r>
                      <a:r>
                        <a:rPr lang="en-US" sz="2400"/>
                        <a:t>))</a:t>
                      </a:r>
                      <a:r>
                        <a:rPr lang="en-US" sz="2400" baseline="-25000"/>
                        <a:t>10</a:t>
                      </a:r>
                      <a:endParaRPr lang="en-US" sz="24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Step 2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10101</a:t>
                      </a:r>
                      <a:r>
                        <a:rPr lang="en-US" sz="2400" baseline="-25000"/>
                        <a:t>2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(16 + 0 + 4 + 0 + 1)</a:t>
                      </a:r>
                      <a:r>
                        <a:rPr lang="en-US" sz="2400" baseline="-25000" dirty="0"/>
                        <a:t>10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Step 3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10101</a:t>
                      </a:r>
                      <a:r>
                        <a:rPr lang="en-US" sz="2400" baseline="-25000"/>
                        <a:t>2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21</a:t>
                      </a:r>
                      <a:r>
                        <a:rPr lang="en-US" sz="2400" baseline="-25000" dirty="0"/>
                        <a:t>10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990600"/>
          </a:xfrm>
        </p:spPr>
        <p:txBody>
          <a:bodyPr/>
          <a:lstStyle/>
          <a:p>
            <a:r>
              <a:rPr lang="en-US" dirty="0" smtClean="0"/>
              <a:t>octal number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30940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Characteristics of the octal number system are as follows </a:t>
            </a:r>
            <a:r>
              <a:rPr lang="en-US" sz="2400" dirty="0" smtClean="0"/>
              <a:t>−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Uses eight digits, 0,1,2,3,4,5,6,7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Also called as base 8 number system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First position in an octal number represents a </a:t>
            </a:r>
            <a:r>
              <a:rPr lang="en-US" sz="2400" b="1" dirty="0" smtClean="0"/>
              <a:t>0</a:t>
            </a:r>
            <a:r>
              <a:rPr lang="en-US" sz="2400" dirty="0" smtClean="0"/>
              <a:t> power of the base (8). Example 8</a:t>
            </a:r>
            <a:r>
              <a:rPr lang="en-US" sz="2400" baseline="30000" dirty="0" smtClean="0"/>
              <a:t>0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Last position in an octal number represents a </a:t>
            </a:r>
            <a:r>
              <a:rPr lang="en-US" sz="2400" b="1" dirty="0" smtClean="0"/>
              <a:t>x</a:t>
            </a:r>
            <a:r>
              <a:rPr lang="en-US" sz="2400" dirty="0" smtClean="0"/>
              <a:t> power of the base (8). Example 8</a:t>
            </a:r>
            <a:r>
              <a:rPr lang="en-US" sz="2400" baseline="30000" dirty="0" smtClean="0"/>
              <a:t>x</a:t>
            </a:r>
            <a:r>
              <a:rPr lang="en-US" sz="2400" dirty="0" smtClean="0"/>
              <a:t> where </a:t>
            </a:r>
            <a:r>
              <a:rPr lang="en-US" sz="2400" b="1" dirty="0" smtClean="0"/>
              <a:t>x</a:t>
            </a:r>
            <a:r>
              <a:rPr lang="en-US" sz="2400" dirty="0" smtClean="0"/>
              <a:t> represents the last position – 1</a:t>
            </a:r>
            <a:endParaRPr lang="en-US" sz="2400" dirty="0" smtClean="0"/>
          </a:p>
          <a:p>
            <a:pPr>
              <a:buNone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4800601"/>
          <a:ext cx="4191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00"/>
                <a:gridCol w="1397000"/>
                <a:gridCol w="1397000"/>
              </a:tblGrid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</a:tr>
              <a:tr h="4381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 smtClean="0"/>
                        <a:t>2*8</a:t>
                      </a:r>
                      <a:r>
                        <a:rPr lang="en-US" sz="2400" baseline="300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 smtClean="0"/>
                        <a:t>3*8</a:t>
                      </a:r>
                      <a:r>
                        <a:rPr lang="en-US" sz="2400" baseline="300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5*8</a:t>
                      </a:r>
                      <a:r>
                        <a:rPr lang="en-US" sz="2400" baseline="300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2*64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3*8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5*1</a:t>
                      </a:r>
                      <a:endParaRPr lang="en-US" sz="2400" dirty="0"/>
                    </a:p>
                  </a:txBody>
                  <a:tcPr anchor="ctr"/>
                </a:tc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128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57800" y="4800600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Octal 235</a:t>
            </a:r>
            <a:endParaRPr lang="en-US" sz="2400" dirty="0" smtClean="0">
              <a:solidFill>
                <a:srgbClr val="002060"/>
              </a:solidFill>
            </a:endParaRPr>
          </a:p>
          <a:p>
            <a:r>
              <a:rPr lang="en-US" sz="2400" dirty="0" smtClean="0">
                <a:solidFill>
                  <a:srgbClr val="002060"/>
                </a:solidFill>
              </a:rPr>
              <a:t>=  decimal (32 + 24 + 5)</a:t>
            </a:r>
            <a:endParaRPr lang="en-US" sz="2400" dirty="0" smtClean="0">
              <a:solidFill>
                <a:srgbClr val="002060"/>
              </a:solidFill>
            </a:endParaRPr>
          </a:p>
          <a:p>
            <a:r>
              <a:rPr lang="en-US" sz="2400" dirty="0" smtClean="0">
                <a:solidFill>
                  <a:srgbClr val="002060"/>
                </a:solidFill>
              </a:rPr>
              <a:t>=  decimal 157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0</TotalTime>
  <Words>9862</Words>
  <Application>WPS Presentation</Application>
  <PresentationFormat>On-screen Show (4:3)</PresentationFormat>
  <Paragraphs>1432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2" baseType="lpstr">
      <vt:lpstr>Arial</vt:lpstr>
      <vt:lpstr>SimSun</vt:lpstr>
      <vt:lpstr>Wingdings</vt:lpstr>
      <vt:lpstr>Wingdings 2</vt:lpstr>
      <vt:lpstr>Arial Black</vt:lpstr>
      <vt:lpstr>Franklin Gothic Book</vt:lpstr>
      <vt:lpstr>Microsoft YaHei</vt:lpstr>
      <vt:lpstr>Arial Unicode MS</vt:lpstr>
      <vt:lpstr>Franklin Gothic Medium</vt:lpstr>
      <vt:lpstr>Calibri</vt:lpstr>
      <vt:lpstr>Trek</vt:lpstr>
      <vt:lpstr>Number systems</vt:lpstr>
      <vt:lpstr>contents</vt:lpstr>
      <vt:lpstr>introduction</vt:lpstr>
      <vt:lpstr>Base , weighting factor</vt:lpstr>
      <vt:lpstr>Decimal Number systems</vt:lpstr>
      <vt:lpstr>Computer number systems</vt:lpstr>
      <vt:lpstr>BINARY number SYSTEM</vt:lpstr>
      <vt:lpstr>BINARY number SYSTEM</vt:lpstr>
      <vt:lpstr>octal number SYSTEM</vt:lpstr>
      <vt:lpstr>octal number SYSTEM</vt:lpstr>
      <vt:lpstr>hexadecimal number SYSTEM</vt:lpstr>
      <vt:lpstr>hexadecimal number SYSTEM</vt:lpstr>
      <vt:lpstr>More examples 			conversion to decimal</vt:lpstr>
      <vt:lpstr>More examples 			conversion to decimal</vt:lpstr>
      <vt:lpstr>More examples 			conversion to decimal</vt:lpstr>
      <vt:lpstr>Conversion table</vt:lpstr>
      <vt:lpstr>Conversion table</vt:lpstr>
      <vt:lpstr>Conversion table</vt:lpstr>
      <vt:lpstr>Conversion table</vt:lpstr>
      <vt:lpstr> Conversions from decimal </vt:lpstr>
      <vt:lpstr> Conversions from decimal </vt:lpstr>
      <vt:lpstr> Conversions from decimal </vt:lpstr>
      <vt:lpstr> Conversions from decimal </vt:lpstr>
      <vt:lpstr> Conversions from decimal </vt:lpstr>
      <vt:lpstr>solve  #1</vt:lpstr>
      <vt:lpstr>results</vt:lpstr>
      <vt:lpstr>results</vt:lpstr>
      <vt:lpstr>solve  #2</vt:lpstr>
      <vt:lpstr>Non decimal to non decimal conversion</vt:lpstr>
      <vt:lpstr>Non decimal to non decimal conversion</vt:lpstr>
      <vt:lpstr>NON decimal to non decimal shortcut methods</vt:lpstr>
      <vt:lpstr>Binary to octal</vt:lpstr>
      <vt:lpstr>Octal to binary</vt:lpstr>
      <vt:lpstr>Binary to hexadecimal</vt:lpstr>
      <vt:lpstr>Hexadecimal to binary</vt:lpstr>
      <vt:lpstr>Binary arithmetic</vt:lpstr>
      <vt:lpstr>Binary addition</vt:lpstr>
      <vt:lpstr>Binary addition</vt:lpstr>
      <vt:lpstr>Binary addition</vt:lpstr>
      <vt:lpstr>Binary subtraction</vt:lpstr>
      <vt:lpstr>Binary subtraction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COMPUETERS</dc:title>
  <dc:creator>ASUS</dc:creator>
  <cp:lastModifiedBy>KIIT</cp:lastModifiedBy>
  <cp:revision>487</cp:revision>
  <dcterms:created xsi:type="dcterms:W3CDTF">2017-07-02T12:01:00Z</dcterms:created>
  <dcterms:modified xsi:type="dcterms:W3CDTF">2020-09-20T13:43:00Z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1033-11.2.0.9665</vt:lpwstr>
  </property>
</Properties>
</file>