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69" r:id="rId4"/>
    <p:sldId id="271" r:id="rId5"/>
    <p:sldId id="282" r:id="rId6"/>
    <p:sldId id="279" r:id="rId7"/>
    <p:sldId id="270" r:id="rId8"/>
    <p:sldId id="280" r:id="rId9"/>
    <p:sldId id="272" r:id="rId10"/>
    <p:sldId id="273" r:id="rId11"/>
    <p:sldId id="281" r:id="rId12"/>
    <p:sldId id="274" r:id="rId13"/>
    <p:sldId id="276" r:id="rId14"/>
    <p:sldId id="277" r:id="rId15"/>
    <p:sldId id="283" r:id="rId16"/>
    <p:sldId id="275" r:id="rId17"/>
    <p:sldId id="284" r:id="rId18"/>
    <p:sldId id="285" r:id="rId19"/>
    <p:sldId id="287" r:id="rId20"/>
    <p:sldId id="286" r:id="rId21"/>
    <p:sldId id="297" r:id="rId22"/>
    <p:sldId id="288" r:id="rId23"/>
    <p:sldId id="295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62" autoAdjust="0"/>
    <p:restoredTop sz="94660"/>
  </p:normalViewPr>
  <p:slideViewPr>
    <p:cSldViewPr>
      <p:cViewPr>
        <p:scale>
          <a:sx n="75" d="100"/>
          <a:sy n="75" d="100"/>
        </p:scale>
        <p:origin x="-990" y="108"/>
      </p:cViewPr>
      <p:guideLst>
        <p:guide orient="horz" pos="2126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2E68-8CC2-4CD5-A59A-CD12CDF68E8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D032-E009-4A5C-BC51-42FB05F6B0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7757A1A-5682-48F5-927D-A783C46F4D39}" type="datetimeFigureOut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019F65-CC4B-4AE1-B752-341103D029D5}" type="slidenum">
              <a:rPr lang="en-US" smtClean="0"/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google.co.in/url?sa=i&amp;rct=j&amp;q=&amp;esrc=s&amp;source=images&amp;cd=&amp;cad=rja&amp;uact=8&amp;ved=0ahUKEwiu4vqppIPVAhUXR48KHb3qD7cQjRwIBw&amp;url=http://techolook.blogspot.com/2013/02/fourth-generation-computer-languages.html&amp;psig=AFQjCNGP2Y72SbqPYRzEXI-FJgJCbs9OAg&amp;ust=149993308198305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1" Type="http://schemas.openxmlformats.org/officeDocument/2006/relationships/hyperlink" Target="https://www.google.co.in/url?sa=i&amp;rct=j&amp;q=&amp;esrc=s&amp;source=images&amp;cd=&amp;cad=rja&amp;uact=8&amp;ved=0ahUKEwiuj9KsoYPVAhVHp48KHa-wB7AQjRwIBw&amp;url=http://www.webopedia.com/TERM/M/machine_language.html&amp;psig=AFQjCNHZOKoiFF-v_pLd6__O0feGtOPUeg&amp;ust=149993216194053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1" Type="http://schemas.openxmlformats.org/officeDocument/2006/relationships/hyperlink" Target="https://www.google.co.in/url?sa=i&amp;rct=j&amp;q=&amp;esrc=s&amp;source=images&amp;cd=&amp;cad=rja&amp;uact=8&amp;ved=0ahUKEwib9IDFoYPVAhUeSo8KHeUCB7EQjRwIBw&amp;url=https://www.cise.ufl.edu/~mssz/CompOrg/CDA-lang.html&amp;psig=AFQjCNHZOKoiFF-v_pLd6__O0feGtOPUeg&amp;ust=149993216194053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hyperlink" Target="https://www.google.co.in/url?sa=i&amp;rct=j&amp;q=&amp;esrc=s&amp;source=images&amp;cd=&amp;cad=rja&amp;uact=8&amp;ved=0ahUKEwiP8vjw__3UAhVJYo8KHU_FBVYQjRwIBw&amp;url=http://www.thecrazyprogrammer.com/2013/07/explain-basic-structure-of-c-programs.html&amp;psig=AFQjCNEjbm5Mi5U0YeQNtLcIbr1QFCCCIQ&amp;ust=1499751403558503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hyperlink" Target="https://www.google.co.in/url?sa=i&amp;rct=j&amp;q=&amp;esrc=s&amp;source=images&amp;cd=&amp;cad=rja&amp;uact=8&amp;ved=0ahUKEwj49dT5oIPVAhXMYo8KHZFqAa8QjRwIBw&amp;url=http://www.bilim.org/guvenli-kuantum-internete-bir-adim-daha-yaklasildi/&amp;psig=AFQjCNHZOKoiFF-v_pLd6__O0feGtOPUeg&amp;ust=149993216194053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hyperlink" Target="https://www.google.co.in/url?sa=i&amp;rct=j&amp;q=&amp;esrc=s&amp;source=images&amp;cd=&amp;cad=rja&amp;uact=8&amp;ved=0ahUKEwiGp4TKooPVAhXJqI8KHbQID7UQjRwIBw&amp;url=http://m.el-dosuky.com/course.php?c=assembly-language&amp;psig=AFQjCNHvhenf88VgjtXJ6i9vtVbJRNL1BQ&amp;ust=149993258694291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www.google.co.in/url?sa=i&amp;rct=j&amp;q=&amp;esrc=s&amp;source=images&amp;cd=&amp;cad=rja&amp;uact=8&amp;ved=0ahUKEwia-L_pooPVAhVLsI8KHba2BrAQjRwIBw&amp;url=http://techolook.blogspot.com/2013/01/third-generation-computer-languages.html&amp;psig=AFQjCNFlEcmj09HGUA9Juct7KWmIsDvlsA&amp;ust=149993268155001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57400"/>
            <a:ext cx="8458200" cy="241818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Arial Black" panose="020B0A04020102020204" pitchFamily="34" charset="0"/>
              </a:rPr>
              <a:t>Introduction to software &amp; programming language</a:t>
            </a:r>
            <a:endParaRPr lang="en-US" sz="54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5600" y="6096000"/>
            <a:ext cx="220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Krishna Chakravarty</a:t>
            </a:r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fourth generation of languag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422144" cy="27432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Generation of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Generation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1980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Fifth generation language (5GL)  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Mostly like 4GL, also knows as natural languages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Based on solving constraints given to a program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Commands are highly sophisticated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Mainly used in artificial intelligence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Programmer need not learn the language grammar and syntaxes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Uses visual tools, graphic development interface.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33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22532" name="Picture 4" descr="Image result for machine languag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6324600" cy="4597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Finally machine language</a:t>
            </a:r>
            <a:endParaRPr lang="en-US" dirty="0"/>
          </a:p>
        </p:txBody>
      </p:sp>
      <p:pic>
        <p:nvPicPr>
          <p:cNvPr id="4" name="Picture 6" descr="Image result for machine languag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467601" cy="4739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5908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2 : classification of </a:t>
            </a:r>
            <a:br>
              <a:rPr lang="en-US" dirty="0" smtClean="0"/>
            </a:br>
            <a:r>
              <a:rPr lang="en-US" dirty="0" smtClean="0"/>
              <a:t>programming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Classification of languages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0574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High level language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029200" y="20574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Low level language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1430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According to the extent of translation needed to generate the machine instruction from the program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3581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Easily understandable, more like English.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Need to be translated /compiled before it gets executed.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Machine independent, portable		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743200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More close to machine (either machine language or assembly language).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Does not require translator or processor as they are very close to native language of the computer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Machine dependent, not portable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248400" y="2362200"/>
            <a:ext cx="28194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76600" y="2362200"/>
            <a:ext cx="28194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" y="2362200"/>
            <a:ext cx="29718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Classification of languages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12192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High level language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24384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Procedural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276600" y="24384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Non Procedural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6324600" y="24384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Problem Oriented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381000" y="3352800"/>
            <a:ext cx="2438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Algorithmic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81000" y="4191000"/>
            <a:ext cx="2438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Oriented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381000" y="4953000"/>
            <a:ext cx="2438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Scripting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429000" y="3352800"/>
            <a:ext cx="2438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Functional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3429000" y="4191000"/>
            <a:ext cx="25146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Logic based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6477000" y="3352800"/>
            <a:ext cx="2438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Numerical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6477000" y="4114800"/>
            <a:ext cx="2438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symbolic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6477000" y="4953000"/>
            <a:ext cx="2438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Publishing</a:t>
            </a:r>
            <a:endParaRPr lang="en-US" sz="2400" b="1" dirty="0"/>
          </a:p>
        </p:txBody>
      </p:sp>
      <p:cxnSp>
        <p:nvCxnSpPr>
          <p:cNvPr id="26" name="Straight Arrow Connector 25"/>
          <p:cNvCxnSpPr>
            <a:endCxn id="22" idx="0"/>
          </p:cNvCxnSpPr>
          <p:nvPr/>
        </p:nvCxnSpPr>
        <p:spPr>
          <a:xfrm rot="10800000" flipV="1">
            <a:off x="1638300" y="1905000"/>
            <a:ext cx="26289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4267200" y="2057400"/>
            <a:ext cx="4572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95800" y="1905000"/>
            <a:ext cx="33528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066800"/>
            <a:ext cx="2895600" cy="556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/>
          <a:lstStyle/>
          <a:p>
            <a:r>
              <a:rPr lang="en-US" dirty="0" smtClean="0"/>
              <a:t>Procedural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Procedural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2438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Algorithmic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33400" y="3962400"/>
            <a:ext cx="2438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Oriented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" y="5486400"/>
            <a:ext cx="2438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Scripting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1676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600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2514600"/>
            <a:ext cx="58674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Top down approach, Algorithmic steps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Problem is divided into sub programs (functions or sub routines)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C, COBOL, FORTRAN, PASCAL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3962400"/>
            <a:ext cx="5867400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Programming paradigm based upon objects (having both data and methods) 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Aims to incorporate the advantages of modularity and reusability. 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Abstraction, Encapsulation, Inheritance , polymorphism 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5943600"/>
            <a:ext cx="58674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Sticks various components together, gluing tool.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UNIX shell, now VB script, Python etc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200400" y="1143000"/>
            <a:ext cx="5943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 set of logically related instructions executed in order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Divided into small self contained segment to perform particular task and reused when required,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5908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3 : compilation process </a:t>
            </a:r>
            <a:br>
              <a:rPr lang="en-US" dirty="0" smtClean="0"/>
            </a:br>
            <a:r>
              <a:rPr lang="en-US" dirty="0" smtClean="0"/>
              <a:t>concepts</a:t>
            </a:r>
            <a:br>
              <a:rPr lang="en-US" dirty="0" smtClean="0"/>
            </a:br>
            <a:r>
              <a:rPr lang="en-US" dirty="0" smtClean="0"/>
              <a:t>translator, linker, loader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Compilation process concepts</a:t>
            </a:r>
            <a:r>
              <a:rPr lang="en-US" sz="2000" dirty="0" smtClean="0"/>
              <a:t> (chapter – 8, pg 139)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code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19812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Lexical analysis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19050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code is scanned for lexical units(</a:t>
            </a:r>
            <a:r>
              <a:rPr lang="en-US" sz="2000" dirty="0" err="1" smtClean="0"/>
              <a:t>vocab</a:t>
            </a:r>
            <a:r>
              <a:rPr lang="en-US" sz="2000" dirty="0" smtClean="0"/>
              <a:t> of language)like keyword, identifier etc)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1000" y="28194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Syntactic analysis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1797" y="2667000"/>
            <a:ext cx="5332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Parsing , checks the syntax rule of programming language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81000" y="36576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Semantic analysis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35814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Statement’s meaning is clear and consistent with the control flow and data types.</a:t>
            </a:r>
            <a:endParaRPr lang="en-US" sz="2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81000" y="4419600"/>
            <a:ext cx="3200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Intermediate code generation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53340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Code generation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733800" y="434340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make the target program faster and smaller</a:t>
            </a:r>
            <a:endParaRPr lang="en-US" sz="2000" dirty="0" smtClean="0"/>
          </a:p>
          <a:p>
            <a:r>
              <a:rPr lang="en-US" sz="2000" dirty="0" smtClean="0"/>
              <a:t>In most cases this is assembly language.</a:t>
            </a:r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541020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Final target code is generated in predefined target language template (machine language). This is in now executable form.</a:t>
            </a:r>
            <a:endParaRPr lang="en-US" sz="2000" dirty="0"/>
          </a:p>
        </p:txBody>
      </p:sp>
      <p:sp>
        <p:nvSpPr>
          <p:cNvPr id="20" name="Down Arrow 19"/>
          <p:cNvSpPr/>
          <p:nvPr/>
        </p:nvSpPr>
        <p:spPr>
          <a:xfrm>
            <a:off x="0" y="1066800"/>
            <a:ext cx="381000" cy="4876800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Generation of languages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Classification of languages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Compilation process concepts, translator, linker, loader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Basic structure of c program</a:t>
            </a:r>
            <a:endParaRPr lang="en-US" dirty="0"/>
          </a:p>
        </p:txBody>
      </p:sp>
      <p:pic>
        <p:nvPicPr>
          <p:cNvPr id="4" name="Picture 4" descr="Image result for basic c structur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239816"/>
            <a:ext cx="7782483" cy="5237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Translator, linker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Translator : three types 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/>
              <a:t>Assembler</a:t>
            </a:r>
            <a:r>
              <a:rPr lang="en-US" sz="2600" dirty="0" smtClean="0"/>
              <a:t> (assembly language to machine language)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/>
              <a:t>Compiler </a:t>
            </a:r>
            <a:r>
              <a:rPr lang="en-US" sz="2600" dirty="0" smtClean="0"/>
              <a:t>(translates the source to object code  at once)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1" dirty="0" smtClean="0"/>
              <a:t>Interpreter</a:t>
            </a:r>
            <a:r>
              <a:rPr lang="en-US" sz="2600" dirty="0" smtClean="0"/>
              <a:t> (translates each line of source code, slower)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Depending on implementation , high level language uses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either compiler or interpreter(Basic) o both (Java).</a:t>
            </a:r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1" dirty="0" smtClean="0"/>
              <a:t>For debugging, interpreted language is better than compiled language.</a:t>
            </a:r>
            <a:endParaRPr lang="en-US" sz="26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1" dirty="0" smtClean="0"/>
              <a:t>Java uses both compiler and interpreter</a:t>
            </a:r>
            <a:endParaRPr lang="en-US" sz="2600" i="1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Translator, linker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Linker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High level language provides libraries so that certain common operation can be reused.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In C, all subprograms and common variables need to be linked to form an useful execution unit (they were separately translated as different units)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Linking makes the address of the programs known to each other or to the main program so that transfer of control from one point to another takes place during execution.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i="1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Translator, linker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53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Loader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Brings program from secondary memory to primary memory (RAM – ROM).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So that it can run. Initiates execution.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Ex : Bootstrap loader is an absolute loader which is executed when computer is switched on or restarted.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The main program is loaded into main memory and gets executed. When a function or subroutine is called, checks if it is already loaded is not then loads into the memory.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Random memory allocation happens depending on availability but the memory addresses are updated in program’s address tables.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i="1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90600"/>
          </a:xfrm>
        </p:spPr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set of instructions in a written in a language which is understandable to the computer.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Performs specific tasks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human to communicate with the computer.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Development of programming language is governed by performance, new need in different fields, emerging programming methodologies etc.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5908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1 : Generation of </a:t>
            </a:r>
            <a:br>
              <a:rPr lang="en-US" dirty="0" smtClean="0"/>
            </a:br>
            <a:r>
              <a:rPr lang="en-US" dirty="0" smtClean="0"/>
              <a:t>programming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Generation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2819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First generation language (1GL)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 smtClean="0"/>
              <a:t>Machine language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Written in binary code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Difficult to use, error prone.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Machine language varies from 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one computer to another (dependent)</a:t>
            </a:r>
            <a:endParaRPr lang="en-US" sz="2400" dirty="0" smtClean="0"/>
          </a:p>
        </p:txBody>
      </p:sp>
      <p:pic>
        <p:nvPicPr>
          <p:cNvPr id="4" name="Picture 2" descr="Related imag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023360"/>
            <a:ext cx="3644900" cy="2186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Generation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3124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Second generation language (2GL)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Assembly language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Mnemonic code is used to express instructions.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Mnemonic is an abbreviation of operation. (inc = increase by one)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Also machine dependent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Programming is very difficult here too.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pic>
        <p:nvPicPr>
          <p:cNvPr id="5" name="Picture 2" descr="Related imag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4343400"/>
            <a:ext cx="3810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Generation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601980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Third generation language (3GL) 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High level language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C, C++, COBOL, FORTRAN, BASIC, PASCAL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Instructions are similar to English language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Logical sequence is there.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This must be translated to machine language by compiler or interpreter.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One statement in 3GL                   several machine language instructions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Advantages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Readability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Portability (can un on different machines)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Easy debugging, Ease in software development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4191000" y="4114800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Generation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121920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Third generation language (3GL) 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7" name="Picture 2" descr="Image result for third generation of language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8392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r>
              <a:rPr lang="en-US" dirty="0" smtClean="0"/>
              <a:t>Generation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1980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Fourth generation language (4GL)  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Non procedural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Very specific, fewer instructions to perform a task.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Usually used in database queries, reports, data manipulations etc.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Ex : SQL query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SELECT address from EMP where </a:t>
            </a:r>
            <a:r>
              <a:rPr lang="en-US" sz="2400" dirty="0" err="1" smtClean="0"/>
              <a:t>empname</a:t>
            </a:r>
            <a:r>
              <a:rPr lang="en-US" sz="2400" dirty="0" smtClean="0"/>
              <a:t> = ‘MAHIMA’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Advantages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Machine independent (can un on different machines)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Easy to learn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Programming effort is reduced.</a:t>
            </a: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5600</Words>
  <Application>WPS Presentation</Application>
  <PresentationFormat>On-screen Show (4:3)</PresentationFormat>
  <Paragraphs>233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Wingdings 2</vt:lpstr>
      <vt:lpstr>Arial Black</vt:lpstr>
      <vt:lpstr>Franklin Gothic Book</vt:lpstr>
      <vt:lpstr>Microsoft YaHei</vt:lpstr>
      <vt:lpstr>Arial Unicode MS</vt:lpstr>
      <vt:lpstr>Franklin Gothic Medium</vt:lpstr>
      <vt:lpstr>Calibri</vt:lpstr>
      <vt:lpstr>Trek</vt:lpstr>
      <vt:lpstr>Introduction to software &amp; programming language</vt:lpstr>
      <vt:lpstr>contents</vt:lpstr>
      <vt:lpstr>Programming language</vt:lpstr>
      <vt:lpstr>Topic 1 : Generation of  programming language</vt:lpstr>
      <vt:lpstr>Generation of languages</vt:lpstr>
      <vt:lpstr>Generation of languages</vt:lpstr>
      <vt:lpstr>Generation of languages</vt:lpstr>
      <vt:lpstr>Generation of languages</vt:lpstr>
      <vt:lpstr>Generation of languages</vt:lpstr>
      <vt:lpstr>Generation of languages</vt:lpstr>
      <vt:lpstr>Generation of languages</vt:lpstr>
      <vt:lpstr>hierarchy</vt:lpstr>
      <vt:lpstr>Finally machine language</vt:lpstr>
      <vt:lpstr>Topic 2 : classification of  programming language</vt:lpstr>
      <vt:lpstr>Classification of languages</vt:lpstr>
      <vt:lpstr>Classification of languages</vt:lpstr>
      <vt:lpstr>Procedural language</vt:lpstr>
      <vt:lpstr>Topic 3 : compilation process  concepts translator, linker, loader</vt:lpstr>
      <vt:lpstr>Compilation process concepts (chapter – 8, pg 139)</vt:lpstr>
      <vt:lpstr>Basic structure of c program</vt:lpstr>
      <vt:lpstr>Translator, linker loader</vt:lpstr>
      <vt:lpstr>Translator, linker loader</vt:lpstr>
      <vt:lpstr>Translator, linker loader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COMPUETERS</dc:title>
  <dc:creator>ASUS</dc:creator>
  <cp:lastModifiedBy>KIIT</cp:lastModifiedBy>
  <cp:revision>593</cp:revision>
  <dcterms:created xsi:type="dcterms:W3CDTF">2017-07-02T12:01:00Z</dcterms:created>
  <dcterms:modified xsi:type="dcterms:W3CDTF">2022-05-22T06:01:01Z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1033-11.2.0.10451</vt:lpwstr>
  </property>
  <property fmtid="{D5CDD505-2E9C-101B-9397-08002B2CF9AE}" pid="3" name="ICV">
    <vt:lpwstr>E8C8D492255548E0A677D10C5D7AF0EA</vt:lpwstr>
  </property>
</Properties>
</file>