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69" r:id="rId4"/>
    <p:sldId id="270" r:id="rId5"/>
    <p:sldId id="271" r:id="rId6"/>
    <p:sldId id="272" r:id="rId7"/>
    <p:sldId id="276" r:id="rId8"/>
    <p:sldId id="273" r:id="rId9"/>
    <p:sldId id="274" r:id="rId10"/>
    <p:sldId id="286" r:id="rId11"/>
    <p:sldId id="288" r:id="rId12"/>
    <p:sldId id="289" r:id="rId13"/>
    <p:sldId id="277" r:id="rId14"/>
    <p:sldId id="278" r:id="rId15"/>
    <p:sldId id="279" r:id="rId16"/>
    <p:sldId id="280" r:id="rId17"/>
    <p:sldId id="281" r:id="rId18"/>
    <p:sldId id="284" r:id="rId19"/>
    <p:sldId id="285" r:id="rId20"/>
    <p:sldId id="290" r:id="rId21"/>
    <p:sldId id="28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6962" autoAdjust="0"/>
    <p:restoredTop sz="94660"/>
  </p:normalViewPr>
  <p:slideViewPr>
    <p:cSldViewPr>
      <p:cViewPr>
        <p:scale>
          <a:sx n="75" d="100"/>
          <a:sy n="75" d="100"/>
        </p:scale>
        <p:origin x="-990" y="192"/>
      </p:cViewPr>
      <p:guideLst>
        <p:guide orient="horz" pos="2160"/>
        <p:guide pos="2880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32E68-8CC2-4CD5-A59A-CD12CDF68E8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D032-E009-4A5C-BC51-42FB05F6B09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9019F65-CC4B-4AE1-B752-341103D029D5}" type="slidenum">
              <a:rPr lang="en-US" smtClean="0"/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hyperlink" Target="https://www.google.co.in/url?sa=i&amp;rct=j&amp;q=&amp;esrc=s&amp;source=images&amp;cd=&amp;cad=rja&amp;uact=8&amp;ved=0ahUKEwiZw_v_lIrVAhXEvY8KHecVCf4QjRwIBw&amp;url=http://drawrect.com/compilation-system&amp;psig=AFQjCNG5C0B9bmVx4ZLE0TrOMsYrMkcoJA&amp;ust=1500169487361485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hyperlink" Target="https://www.google.co.in/url?sa=i&amp;rct=j&amp;q=&amp;esrc=s&amp;source=images&amp;cd=&amp;cad=rja&amp;uact=8&amp;ved=0ahUKEwiP8vjw__3UAhVJYo8KHU_FBVYQjRwIBw&amp;url=http://www.thecrazyprogrammer.com/2013/07/explain-basic-structure-of-c-programs.html&amp;psig=AFQjCNEjbm5Mi5U0YeQNtLcIbr1QFCCCIQ&amp;ust=1499751403558503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hyperlink" Target="https://www.google.co.in/url?sa=i&amp;rct=j&amp;q=&amp;esrc=s&amp;source=images&amp;cd=&amp;cad=rja&amp;uact=8&amp;ved=0ahUKEwigwPTJ__3UAhUILI8KHZkaCaEQjRwIBw&amp;url=https://www.quora.com/What-is-the-structure-of-a-C-program&amp;psig=AFQjCNEjbm5Mi5U0YeQNtLcIbr1QFCCCIQ&amp;ust=1499751403558503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https://www.google.co.in/url?sa=i&amp;rct=j&amp;q=&amp;esrc=s&amp;source=images&amp;cd=&amp;cad=rja&amp;uact=8&amp;ved=0ahUKEwjR8d7IwIrVAhVKP48KHQJoAKoQjRwIBw&amp;url=http://study.com/academy/lesson/what-is-an-algorithm-in-programming-definition-examples-analysis.html&amp;psig=AFQjCNEcBSLtnUztrLwRtBiHCmHY_eyDTQ&amp;ust=150018118110156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GIF"/><Relationship Id="rId1" Type="http://schemas.openxmlformats.org/officeDocument/2006/relationships/hyperlink" Target="https://www.google.co.in/url?sa=i&amp;rct=j&amp;q=&amp;esrc=s&amp;source=images&amp;cd=&amp;cad=rja&amp;uact=8&amp;ved=0ahUKEwi_zNyewYrVAhUKso8KHdunDlMQjRwIBw&amp;url=http://www.computing.dcu.ie/~bstone/ca101/sld050.htm&amp;psig=AFQjCNHh34X_o9TRW1ip4go_NMMBPcwXlA&amp;ust=1500181366639205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hyperlink" Target="https://www.google.co.in/url?sa=i&amp;rct=j&amp;q=&amp;esrc=s&amp;source=images&amp;cd=&amp;cad=rja&amp;uact=8&amp;ved=0ahUKEwjHyvqqxIrVAhVKsI8KHa0ZAsoQjRwIBw&amp;url=http://www.bbc.co.uk/education/guides/z3bq7ty/revision/3&amp;psig=AFQjCNED_B9mP37NolRdjfGGVThLNF8XPA&amp;ust=150018208276756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hyperlink" Target="https://www.google.co.in/url?sa=i&amp;rct=j&amp;q=&amp;esrc=s&amp;source=images&amp;cd=&amp;cad=rja&amp;uact=8&amp;ved=0ahUKEwi9poK63ozVAhWIO48KHajXBPgQjRwIBw&amp;url=https://stackoverflow.com/questions/879250/how-to-picture-for-loop-in-block-representation-of-algorithm&amp;psig=AFQjCNGd9k3P9mAi8gDJSwQra-iPAx3Vvw&amp;ust=1500257920004090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276600"/>
            <a:ext cx="8458200" cy="241818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 Black" panose="020B0A04020102020204" pitchFamily="34" charset="0"/>
              </a:rPr>
              <a:t>Introduction to algorithm &amp;</a:t>
            </a:r>
            <a:br>
              <a:rPr lang="en-US" sz="4000" b="1" dirty="0" smtClean="0">
                <a:latin typeface="Arial Black" panose="020B0A04020102020204" pitchFamily="34" charset="0"/>
              </a:rPr>
            </a:br>
            <a:r>
              <a:rPr lang="en-US" sz="4000" b="1" dirty="0" smtClean="0">
                <a:latin typeface="Arial Black" panose="020B0A04020102020204" pitchFamily="34" charset="0"/>
              </a:rPr>
              <a:t>programming concepts</a:t>
            </a:r>
            <a:endParaRPr lang="en-US" sz="4000" b="1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05600" y="6096000"/>
            <a:ext cx="220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Krishna Chakravarty</a:t>
            </a:r>
            <a:endParaRPr lang="en-US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Designing of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Investigate the steps – identify input, output, decision and conditions, processes.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Top down approach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Refine each step, error handling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066800"/>
          </a:xfrm>
        </p:spPr>
        <p:txBody>
          <a:bodyPr/>
          <a:lstStyle/>
          <a:p>
            <a:r>
              <a:rPr lang="en-US" dirty="0" smtClean="0"/>
              <a:t>Structured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Organized programs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Correct and clear data description, control structure.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Readable, understandable, modifiable.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Developing program in 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371600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chemeClr val="tx2"/>
                </a:solidFill>
              </a:rPr>
              <a:t>Writing the program </a:t>
            </a:r>
            <a:r>
              <a:rPr lang="en-US" sz="2400" dirty="0" smtClean="0">
                <a:solidFill>
                  <a:schemeClr val="tx2"/>
                </a:solidFill>
              </a:rPr>
              <a:t>: 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use text editor or an IDE (Integrated Development Environment) 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Save file with .c extension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chemeClr val="tx2"/>
                </a:solidFill>
              </a:rPr>
              <a:t>Compiling the program </a:t>
            </a:r>
            <a:r>
              <a:rPr lang="en-US" sz="2400" dirty="0" smtClean="0">
                <a:solidFill>
                  <a:schemeClr val="tx2"/>
                </a:solidFill>
              </a:rPr>
              <a:t>– details in next page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chemeClr val="tx2"/>
                </a:solidFill>
              </a:rPr>
              <a:t>Executing program </a:t>
            </a:r>
            <a:r>
              <a:rPr lang="en-US" sz="2400" dirty="0" smtClean="0">
                <a:solidFill>
                  <a:schemeClr val="tx2"/>
                </a:solidFill>
              </a:rPr>
              <a:t>– 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800100" lvl="1" indent="-342900">
              <a:buAutoNum type="arabicPeriod"/>
            </a:pPr>
            <a:r>
              <a:rPr lang="en-US" sz="2400" dirty="0" smtClean="0">
                <a:solidFill>
                  <a:schemeClr val="tx2"/>
                </a:solidFill>
              </a:rPr>
              <a:t>Each statement is sequentially executed.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800100" lvl="1" indent="-342900">
              <a:buAutoNum type="arabicPeriod"/>
            </a:pPr>
            <a:r>
              <a:rPr lang="en-US" sz="2400" dirty="0" smtClean="0">
                <a:solidFill>
                  <a:schemeClr val="tx2"/>
                </a:solidFill>
              </a:rPr>
              <a:t>If program requests data from user, waits for input.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800100" lvl="1" indent="-342900">
              <a:buAutoNum type="arabicPeriod"/>
            </a:pPr>
            <a:r>
              <a:rPr lang="en-US" sz="2400" dirty="0" smtClean="0">
                <a:solidFill>
                  <a:schemeClr val="tx2"/>
                </a:solidFill>
              </a:rPr>
              <a:t>Or program can wait for an event like mouse click.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800100" lvl="1" indent="-342900">
              <a:buAutoNum type="arabicPeriod"/>
            </a:pPr>
            <a:r>
              <a:rPr lang="en-US" sz="2400" dirty="0" smtClean="0">
                <a:solidFill>
                  <a:schemeClr val="tx2"/>
                </a:solidFill>
              </a:rPr>
              <a:t>Results or output displays on the screen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800100" lvl="1" indent="-342900">
              <a:buAutoNum type="arabicPeriod"/>
            </a:pPr>
            <a:r>
              <a:rPr lang="en-US" sz="2400" dirty="0" smtClean="0">
                <a:solidFill>
                  <a:schemeClr val="tx2"/>
                </a:solidFill>
              </a:rPr>
              <a:t>Results can also be stored in a file.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Compiling a c program – four steps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219200"/>
            <a:ext cx="1219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Step-1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524000" y="121920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Preprocessing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04800" y="2209800"/>
            <a:ext cx="8686800" cy="17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It  processes include files, conditional compiler instructions and macros</a:t>
            </a:r>
            <a:endParaRPr lang="en-US" sz="2400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Preprocessor directives are there in the source code which specifies instructions on how to modify the source code</a:t>
            </a:r>
            <a:endParaRPr lang="en-US" sz="2400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4114800"/>
            <a:ext cx="1219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Step-2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1524000" y="411480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Compilation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304800" y="5105400"/>
            <a:ext cx="8610600" cy="1371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Generates the assembly source code</a:t>
            </a:r>
            <a:endParaRPr lang="en-US" sz="2400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Checks syntaxes and semantics, generates error. Program has to be recompiled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5486400" y="4038600"/>
            <a:ext cx="533400" cy="914400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Compiling a c program – four steps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219200"/>
            <a:ext cx="1219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Step-3 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524000" y="121920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Assembly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2209800"/>
            <a:ext cx="8763000" cy="1600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002060"/>
                </a:solidFill>
              </a:rPr>
              <a:t>Takes assembly code and generates </a:t>
            </a:r>
            <a:r>
              <a:rPr lang="en-US" sz="2400" b="1" dirty="0" smtClean="0">
                <a:solidFill>
                  <a:srgbClr val="002060"/>
                </a:solidFill>
              </a:rPr>
              <a:t>object code (binary format)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Object code is written into another file on the system </a:t>
            </a:r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i="1" dirty="0" err="1" smtClean="0">
                <a:solidFill>
                  <a:srgbClr val="002060"/>
                </a:solidFill>
              </a:rPr>
              <a:t>filename.c</a:t>
            </a:r>
            <a:r>
              <a:rPr lang="en-US" sz="2400" i="1" dirty="0" smtClean="0">
                <a:solidFill>
                  <a:srgbClr val="002060"/>
                </a:solidFill>
              </a:rPr>
              <a:t>                            </a:t>
            </a:r>
            <a:r>
              <a:rPr lang="en-US" sz="2400" i="1" dirty="0" err="1" smtClean="0">
                <a:solidFill>
                  <a:srgbClr val="002060"/>
                </a:solidFill>
              </a:rPr>
              <a:t>filename.o</a:t>
            </a:r>
            <a:endParaRPr lang="en-US" sz="2400" i="1" dirty="0" smtClean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4038600"/>
            <a:ext cx="1219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Step-4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1524000" y="403860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Linking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228600" y="5105400"/>
            <a:ext cx="8686800" cy="152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Purpose of linking phase is to get the program in final form for execution.</a:t>
            </a:r>
            <a:endParaRPr lang="en-US" sz="2400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The functions are part of standard C library, provided in C compiler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5486400" y="4038600"/>
            <a:ext cx="533400" cy="914400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133600" y="3124200"/>
            <a:ext cx="1295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Image result for compilation phase">
            <a:hlinkClick r:id="rId1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81411"/>
            <a:ext cx="8839200" cy="3219189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Compiling a c program –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066800"/>
          </a:xfrm>
        </p:spPr>
        <p:txBody>
          <a:bodyPr/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Compilation error  </a:t>
            </a:r>
            <a:endParaRPr lang="en-US" sz="24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Given by compiler and prevent program from running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Linking error</a:t>
            </a:r>
            <a:endParaRPr lang="en-US" sz="24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Given by linker or at run time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If part of program is missing or non existent library component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Run time error</a:t>
            </a:r>
            <a:endParaRPr lang="en-US" sz="24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Given by operating system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295400"/>
          </a:xfrm>
        </p:spPr>
        <p:txBody>
          <a:bodyPr/>
          <a:lstStyle/>
          <a:p>
            <a:r>
              <a:rPr lang="en-US" dirty="0" smtClean="0"/>
              <a:t>Basic structure of c </a:t>
            </a:r>
            <a:endParaRPr lang="en-US" dirty="0"/>
          </a:p>
        </p:txBody>
      </p:sp>
      <p:pic>
        <p:nvPicPr>
          <p:cNvPr id="20484" name="Picture 4" descr="Image result for basic c structure">
            <a:hlinkClick r:id="rId1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1" y="1137260"/>
            <a:ext cx="7934882" cy="533974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858000" y="6400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Chapter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295400"/>
          </a:xfrm>
        </p:spPr>
        <p:txBody>
          <a:bodyPr/>
          <a:lstStyle/>
          <a:p>
            <a:r>
              <a:rPr lang="en-US" dirty="0" smtClean="0"/>
              <a:t>Basic structure of c</a:t>
            </a:r>
            <a:endParaRPr lang="en-US" dirty="0"/>
          </a:p>
        </p:txBody>
      </p:sp>
      <p:pic>
        <p:nvPicPr>
          <p:cNvPr id="20482" name="Picture 2" descr="Image result for basic c structure">
            <a:hlinkClick r:id="rId1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086" y="1066800"/>
            <a:ext cx="8861514" cy="53286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295400"/>
          </a:xfrm>
        </p:spPr>
        <p:txBody>
          <a:bodyPr/>
          <a:lstStyle/>
          <a:p>
            <a:r>
              <a:rPr lang="en-US" dirty="0" smtClean="0"/>
              <a:t>Declaration and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686800" cy="32003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Preprocessor directive (link section) </a:t>
            </a:r>
            <a:r>
              <a:rPr lang="en-US" sz="2400" dirty="0" smtClean="0"/>
              <a:t>: tells preprocessor to look for these special code libraries which will be needed.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Definition (global) section : </a:t>
            </a:r>
            <a:r>
              <a:rPr lang="en-US" sz="2400" dirty="0" smtClean="0"/>
              <a:t>declaration of a data object </a:t>
            </a:r>
            <a:r>
              <a:rPr lang="en-US" sz="2400" dirty="0" err="1" smtClean="0"/>
              <a:t>nd</a:t>
            </a:r>
            <a:r>
              <a:rPr lang="en-US" sz="2400" dirty="0" smtClean="0"/>
              <a:t> also allocate space to hold the data object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Global declaration </a:t>
            </a:r>
            <a:r>
              <a:rPr lang="en-US" sz="2400" dirty="0" smtClean="0"/>
              <a:t>– it is visible to all parts of program.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Main()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Local definition – data objects which will be used inside main.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Statements  - instructions to be performed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4831080"/>
          <a:ext cx="8305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025"/>
                <a:gridCol w="3788302"/>
                <a:gridCol w="3839473"/>
              </a:tblGrid>
              <a:tr h="256032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Declaration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Definition</a:t>
                      </a:r>
                      <a:endParaRPr lang="en-US" sz="22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Describing the type of a data object to the compiler 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Declaration</a:t>
                      </a:r>
                      <a:r>
                        <a:rPr lang="en-US" sz="2200" baseline="0" dirty="0" smtClean="0"/>
                        <a:t> of the data object</a:t>
                      </a:r>
                      <a:endParaRPr lang="en-US" sz="2200" baseline="0" dirty="0" smtClean="0"/>
                    </a:p>
                  </a:txBody>
                  <a:tcPr/>
                </a:tc>
              </a:tr>
              <a:tr h="658368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Does not allocate any space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baseline="0" dirty="0" smtClean="0"/>
                        <a:t>Allocates space to hold the data object</a:t>
                      </a:r>
                      <a:endParaRPr lang="en-US" sz="22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066800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Algorithm</a:t>
            </a:r>
            <a:endParaRPr lang="en-US" sz="24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Step form</a:t>
            </a:r>
            <a:endParaRPr lang="en-US" sz="24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Pseudo code</a:t>
            </a:r>
            <a:endParaRPr lang="en-US" sz="24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Flow Chart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Why C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Basic C structure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Compilation stages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smtClean="0"/>
              <a:t>Programming concepts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endParaRPr lang="en-US" sz="2400" dirty="0" smtClean="0"/>
          </a:p>
          <a:p>
            <a:pPr marL="914400" lvl="1" indent="-514350">
              <a:buFont typeface="+mj-lt"/>
              <a:buAutoNum type="arabicPeriod"/>
            </a:pPr>
            <a:endParaRPr lang="en-US" sz="2400" dirty="0" smtClean="0"/>
          </a:p>
          <a:p>
            <a:pPr marL="914400" lvl="1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838200"/>
          </a:xfrm>
        </p:spPr>
        <p:txBody>
          <a:bodyPr/>
          <a:lstStyle/>
          <a:p>
            <a:r>
              <a:rPr lang="en-US" dirty="0" smtClean="0"/>
              <a:t>Parts of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65237"/>
            <a:ext cx="8686800" cy="45259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Header files (Link section) : </a:t>
            </a:r>
            <a:endParaRPr lang="en-US" sz="2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The standard header files that provide input output functions. (</a:t>
            </a:r>
            <a:r>
              <a:rPr lang="en-US" dirty="0" err="1" smtClean="0"/>
              <a:t>stdio.h</a:t>
            </a:r>
            <a:r>
              <a:rPr lang="en-US" dirty="0" smtClean="0"/>
              <a:t>)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The standard library has 24 standard libraries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 smtClean="0"/>
              <a:t>Philosophy of </a:t>
            </a:r>
            <a:r>
              <a:rPr lang="en-US" sz="2800" b="1" i="1" dirty="0" smtClean="0"/>
              <a:t>main ()</a:t>
            </a:r>
            <a:endParaRPr lang="en-US" sz="2800" b="1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User defines function, it is the first function in the program which gets called (program start up).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int</a:t>
            </a:r>
            <a:r>
              <a:rPr lang="en-US" dirty="0" smtClean="0"/>
              <a:t> main(void) {/*..*/}			no parameter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)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Three return value of main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/>
              <a:t>Plain integer value 0</a:t>
            </a:r>
            <a:endParaRPr lang="en-US" sz="28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/>
              <a:t>Constant EXIT_SUCCESS  defined in </a:t>
            </a:r>
            <a:r>
              <a:rPr lang="en-US" sz="2800" dirty="0" err="1" smtClean="0"/>
              <a:t>stdlib.h</a:t>
            </a:r>
            <a:endParaRPr lang="en-US" sz="28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/>
              <a:t>Constant EXIT_FAILURE    defined in </a:t>
            </a:r>
            <a:r>
              <a:rPr lang="en-US" sz="2800" dirty="0" err="1" smtClean="0"/>
              <a:t>stdlib.h</a:t>
            </a:r>
            <a:endParaRPr lang="en-US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 smtClean="0"/>
              <a:t>It is the must for any standard C program.</a:t>
            </a:r>
            <a:endParaRPr lang="en-US" sz="32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054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Program = Algorithm + Data</a:t>
            </a:r>
            <a:endParaRPr lang="en-US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Effective procedure for solving a problem in a finite number of steps.</a:t>
            </a:r>
            <a:endParaRPr lang="en-US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It also terminates (ends).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Effective = answer is found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Different ways of stating algorithm</a:t>
            </a:r>
            <a:endParaRPr lang="en-US" sz="24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 smtClean="0"/>
              <a:t>Step form :</a:t>
            </a:r>
            <a:r>
              <a:rPr lang="en-US" sz="2400" dirty="0" smtClean="0"/>
              <a:t> statements to follow in steps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 smtClean="0"/>
              <a:t>Pseudo Code :</a:t>
            </a:r>
            <a:r>
              <a:rPr lang="en-US" sz="2400" dirty="0" smtClean="0"/>
              <a:t> English form with restricted </a:t>
            </a:r>
            <a:r>
              <a:rPr lang="en-US" sz="2400" dirty="0" err="1" smtClean="0"/>
              <a:t>vocabs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 smtClean="0"/>
              <a:t>Flowchart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 err="1" smtClean="0"/>
              <a:t>Nassi-Schneiderman</a:t>
            </a:r>
            <a:endParaRPr lang="en-US" sz="2400" b="1" dirty="0" smtClean="0"/>
          </a:p>
          <a:p>
            <a:pPr lvl="1">
              <a:buNone/>
            </a:pPr>
            <a:r>
              <a:rPr lang="en-US" sz="2400" dirty="0" smtClean="0"/>
              <a:t>The last two are graphically oriented representation with sequence, decision, repetition actions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Simple Algorithm : in steps</a:t>
            </a:r>
            <a:endParaRPr lang="en-US" dirty="0"/>
          </a:p>
        </p:txBody>
      </p:sp>
      <p:pic>
        <p:nvPicPr>
          <p:cNvPr id="17410" name="Picture 2" descr="Image result for algorithm in step form">
            <a:hlinkClick r:id="rId1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9275" y="1143000"/>
            <a:ext cx="5495925" cy="54686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Simple Algorithm :  pseudo-code</a:t>
            </a:r>
            <a:endParaRPr lang="en-US" dirty="0"/>
          </a:p>
        </p:txBody>
      </p:sp>
      <p:pic>
        <p:nvPicPr>
          <p:cNvPr id="18434" name="Picture 2" descr="Image result for pseudo code example in c">
            <a:hlinkClick r:id="rId1"/>
          </p:cNvPr>
          <p:cNvPicPr>
            <a:picLocks noChangeAspect="1" noChangeArrowheads="1"/>
          </p:cNvPicPr>
          <p:nvPr/>
        </p:nvPicPr>
        <p:blipFill>
          <a:blip r:embed="rId2"/>
          <a:srcRect t="29293" b="12795"/>
          <a:stretch>
            <a:fillRect/>
          </a:stretch>
        </p:blipFill>
        <p:spPr bwMode="auto">
          <a:xfrm>
            <a:off x="76200" y="1295400"/>
            <a:ext cx="9067800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/>
          <a:lstStyle/>
          <a:p>
            <a:r>
              <a:rPr lang="en-US" dirty="0" smtClean="0"/>
              <a:t>Simple Algorithm : flow chart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10000" y="1371600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start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810000" y="22860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Process 1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810000" y="36576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Process X</a:t>
            </a:r>
            <a:endParaRPr lang="en-US" sz="2400" dirty="0"/>
          </a:p>
        </p:txBody>
      </p:sp>
      <p:sp>
        <p:nvSpPr>
          <p:cNvPr id="7" name="Flowchart: Decision 6"/>
          <p:cNvSpPr/>
          <p:nvPr/>
        </p:nvSpPr>
        <p:spPr>
          <a:xfrm>
            <a:off x="3200400" y="4572000"/>
            <a:ext cx="2819400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Decision </a:t>
            </a:r>
            <a:endParaRPr lang="en-US" sz="2400" dirty="0"/>
          </a:p>
        </p:txBody>
      </p:sp>
      <p:sp>
        <p:nvSpPr>
          <p:cNvPr id="8" name="Down Arrow 7"/>
          <p:cNvSpPr/>
          <p:nvPr/>
        </p:nvSpPr>
        <p:spPr>
          <a:xfrm>
            <a:off x="4419600" y="19050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419600" y="32766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419600" y="2971800"/>
            <a:ext cx="2286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4419600" y="42672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flipH="1">
            <a:off x="1447800" y="4953000"/>
            <a:ext cx="1676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flipH="1" flipV="1">
            <a:off x="1295400" y="2057400"/>
            <a:ext cx="228600" cy="2895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1600200" y="2057400"/>
            <a:ext cx="2819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81200" y="4648200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876800" y="5486400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4495800" y="55626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85800" y="33528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Process 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/>
          <a:lstStyle/>
          <a:p>
            <a:r>
              <a:rPr lang="en-US" dirty="0" smtClean="0"/>
              <a:t>Simple Algorithm : flow chart</a:t>
            </a:r>
            <a:endParaRPr lang="en-US" dirty="0"/>
          </a:p>
        </p:txBody>
      </p:sp>
      <p:pic>
        <p:nvPicPr>
          <p:cNvPr id="1026" name="Picture 2" descr="Image result for flow chart algorithm">
            <a:hlinkClick r:id="rId1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43000"/>
            <a:ext cx="8158653" cy="5334000"/>
          </a:xfrm>
          <a:prstGeom prst="rect">
            <a:avLst/>
          </a:prstGeom>
          <a:noFill/>
        </p:spPr>
      </p:pic>
      <p:sp>
        <p:nvSpPr>
          <p:cNvPr id="5" name="Flowchart: Decision 4"/>
          <p:cNvSpPr/>
          <p:nvPr/>
        </p:nvSpPr>
        <p:spPr>
          <a:xfrm>
            <a:off x="838200" y="3124200"/>
            <a:ext cx="2895600" cy="1371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Is </a:t>
            </a:r>
            <a:r>
              <a:rPr lang="en-US" sz="2000" b="1" dirty="0" err="1" smtClean="0"/>
              <a:t>Ans</a:t>
            </a:r>
            <a:r>
              <a:rPr lang="en-US" sz="2000" b="1" dirty="0" smtClean="0"/>
              <a:t>=</a:t>
            </a:r>
            <a:endParaRPr lang="en-US" sz="2000" b="1" dirty="0" smtClean="0"/>
          </a:p>
          <a:p>
            <a:pPr algn="ctr"/>
            <a:r>
              <a:rPr lang="en-US" sz="2000" b="1" dirty="0" smtClean="0"/>
              <a:t>Computer ?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6" name="Picture 6" descr="Image result for flow chart algorithm of for loop">
            <a:hlinkClick r:id="rId1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61393"/>
            <a:ext cx="6330948" cy="5239407"/>
          </a:xfrm>
          <a:prstGeom prst="rect">
            <a:avLst/>
          </a:prstGeom>
          <a:noFill/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/>
          <a:lstStyle/>
          <a:p>
            <a:r>
              <a:rPr lang="en-US" dirty="0" smtClean="0"/>
              <a:t>Simple Algorithm : flow chart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62800" y="2438400"/>
            <a:ext cx="16002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Output</a:t>
            </a:r>
            <a:endParaRPr lang="en-US" sz="2400" dirty="0" smtClean="0"/>
          </a:p>
          <a:p>
            <a:pPr algn="ctr"/>
            <a:r>
              <a:rPr lang="en-US" sz="2400" dirty="0" smtClean="0"/>
              <a:t>3</a:t>
            </a:r>
            <a:endParaRPr lang="en-US" sz="2400" dirty="0" smtClean="0"/>
          </a:p>
          <a:p>
            <a:pPr algn="ctr"/>
            <a:r>
              <a:rPr lang="en-US" sz="2400" dirty="0" smtClean="0"/>
              <a:t>5</a:t>
            </a:r>
            <a:endParaRPr lang="en-US" sz="2400" dirty="0" smtClean="0"/>
          </a:p>
          <a:p>
            <a:pPr algn="ctr"/>
            <a:r>
              <a:rPr lang="en-US" sz="2400" dirty="0" smtClean="0"/>
              <a:t>7</a:t>
            </a:r>
            <a:endParaRPr lang="en-US" sz="2400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686800" cy="1066800"/>
          </a:xfrm>
        </p:spPr>
        <p:txBody>
          <a:bodyPr/>
          <a:lstStyle/>
          <a:p>
            <a:r>
              <a:rPr lang="en-US" dirty="0" smtClean="0"/>
              <a:t>WHY 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b="1" dirty="0" smtClean="0"/>
              <a:t>C is a core language  - </a:t>
            </a:r>
            <a:r>
              <a:rPr lang="en-US" sz="2200" dirty="0" smtClean="0"/>
              <a:t>C is considered the grandfather of most modern programming languages, and if </a:t>
            </a:r>
            <a:r>
              <a:rPr lang="en-US" sz="2200" b="1" dirty="0" smtClean="0"/>
              <a:t>you have a strong foundation in C, you can apply the concepts in C to those higher level languages.</a:t>
            </a:r>
            <a:endParaRPr lang="en-US" sz="22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/>
              <a:t>Block structured, procedural, imperative, cross platform</a:t>
            </a:r>
            <a:endParaRPr lang="en-US" sz="2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/>
              <a:t>C forces you to </a:t>
            </a:r>
            <a:r>
              <a:rPr lang="en-US" sz="2200" b="1" dirty="0" smtClean="0"/>
              <a:t>build a mental model </a:t>
            </a:r>
            <a:r>
              <a:rPr lang="en-US" sz="2200" dirty="0" smtClean="0"/>
              <a:t>of what the computer is actually </a:t>
            </a:r>
            <a:r>
              <a:rPr lang="en-US" sz="2200" i="1" dirty="0" smtClean="0"/>
              <a:t>doing</a:t>
            </a:r>
            <a:r>
              <a:rPr lang="en-US" sz="2200" dirty="0" smtClean="0"/>
              <a:t> when you run your programs</a:t>
            </a:r>
            <a:endParaRPr lang="en-US" sz="2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/>
              <a:t>Quite </a:t>
            </a:r>
            <a:r>
              <a:rPr lang="en-US" sz="2200" b="1" dirty="0" smtClean="0"/>
              <a:t>simple</a:t>
            </a:r>
            <a:r>
              <a:rPr lang="en-US" sz="2200" dirty="0" smtClean="0"/>
              <a:t> to get started.</a:t>
            </a:r>
            <a:endParaRPr lang="en-US" sz="2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 smtClean="0"/>
              <a:t>C is a small language : </a:t>
            </a:r>
            <a:r>
              <a:rPr lang="en-US" sz="2200" dirty="0" smtClean="0"/>
              <a:t>It has less data type, only 32 keywords (20 common use, like case , break, double, </a:t>
            </a:r>
            <a:r>
              <a:rPr lang="en-US" sz="2200" dirty="0" err="1" smtClean="0"/>
              <a:t>int</a:t>
            </a:r>
            <a:r>
              <a:rPr lang="en-US" sz="2200" dirty="0" smtClean="0"/>
              <a:t> etc)</a:t>
            </a:r>
            <a:endParaRPr lang="en-US" sz="2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 smtClean="0"/>
              <a:t>C is quick : </a:t>
            </a:r>
            <a:r>
              <a:rPr lang="en-US" sz="2200" dirty="0" smtClean="0"/>
              <a:t>program runs quickly, very close to the hardware. Can avail low level facilities without affecting run time.</a:t>
            </a:r>
            <a:endParaRPr lang="en-US" sz="2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 smtClean="0"/>
              <a:t>C is portable </a:t>
            </a:r>
            <a:r>
              <a:rPr lang="en-US" sz="2200" dirty="0" smtClean="0"/>
              <a:t>: program written on one system can run with little or no modification on other system. If modifications needed, a few changes in header file is required.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4456</Words>
  <Application>WPS Presentation</Application>
  <PresentationFormat>On-screen Show (4:3)</PresentationFormat>
  <Paragraphs>205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SimSun</vt:lpstr>
      <vt:lpstr>Wingdings</vt:lpstr>
      <vt:lpstr>Wingdings 2</vt:lpstr>
      <vt:lpstr>Arial Black</vt:lpstr>
      <vt:lpstr>Franklin Gothic Book</vt:lpstr>
      <vt:lpstr>Microsoft YaHei</vt:lpstr>
      <vt:lpstr>Arial Unicode MS</vt:lpstr>
      <vt:lpstr>Franklin Gothic Medium</vt:lpstr>
      <vt:lpstr>Calibri</vt:lpstr>
      <vt:lpstr>Trek</vt:lpstr>
      <vt:lpstr>Introduction to algorithm &amp; programming concepts</vt:lpstr>
      <vt:lpstr>contents</vt:lpstr>
      <vt:lpstr>What is algorithm</vt:lpstr>
      <vt:lpstr>Simple Algorithm : in steps</vt:lpstr>
      <vt:lpstr>Simple Algorithm :  pseudo-code</vt:lpstr>
      <vt:lpstr>Simple Algorithm : flow chart</vt:lpstr>
      <vt:lpstr>Simple Algorithm : flow chart</vt:lpstr>
      <vt:lpstr>Simple Algorithm : flow chart</vt:lpstr>
      <vt:lpstr>WHY c?</vt:lpstr>
      <vt:lpstr>Designing of algorithm</vt:lpstr>
      <vt:lpstr>Structured programming</vt:lpstr>
      <vt:lpstr>Developing program in c</vt:lpstr>
      <vt:lpstr>Compiling a c program – four steps</vt:lpstr>
      <vt:lpstr>Compiling a c program – four steps</vt:lpstr>
      <vt:lpstr>Compiling a c program – example</vt:lpstr>
      <vt:lpstr>error</vt:lpstr>
      <vt:lpstr>Basic structure of c </vt:lpstr>
      <vt:lpstr>Basic structure of c</vt:lpstr>
      <vt:lpstr>Declaration and definition</vt:lpstr>
      <vt:lpstr>Parts of program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COMPUETERS</dc:title>
  <dc:creator>ASUS</dc:creator>
  <cp:lastModifiedBy>KIIT</cp:lastModifiedBy>
  <cp:revision>655</cp:revision>
  <dcterms:created xsi:type="dcterms:W3CDTF">2017-07-02T12:01:00Z</dcterms:created>
  <dcterms:modified xsi:type="dcterms:W3CDTF">2021-01-29T03:18:21Z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1033-11.2.0.9937</vt:lpwstr>
  </property>
</Properties>
</file>