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408" r:id="rId3"/>
    <p:sldId id="312" r:id="rId4"/>
    <p:sldId id="257" r:id="rId5"/>
    <p:sldId id="258" r:id="rId6"/>
    <p:sldId id="304" r:id="rId7"/>
    <p:sldId id="305" r:id="rId8"/>
    <p:sldId id="306" r:id="rId9"/>
    <p:sldId id="259" r:id="rId10"/>
    <p:sldId id="505" r:id="rId11"/>
    <p:sldId id="260" r:id="rId12"/>
    <p:sldId id="262" r:id="rId13"/>
    <p:sldId id="261" r:id="rId14"/>
    <p:sldId id="407" r:id="rId15"/>
    <p:sldId id="263" r:id="rId16"/>
    <p:sldId id="319" r:id="rId17"/>
    <p:sldId id="320" r:id="rId18"/>
    <p:sldId id="314" r:id="rId19"/>
    <p:sldId id="313" r:id="rId20"/>
    <p:sldId id="264" r:id="rId21"/>
    <p:sldId id="265" r:id="rId22"/>
    <p:sldId id="317" r:id="rId23"/>
    <p:sldId id="318" r:id="rId24"/>
    <p:sldId id="266" r:id="rId25"/>
    <p:sldId id="267" r:id="rId26"/>
    <p:sldId id="322" r:id="rId27"/>
    <p:sldId id="268" r:id="rId28"/>
    <p:sldId id="321" r:id="rId29"/>
    <p:sldId id="671" r:id="rId30"/>
    <p:sldId id="673" r:id="rId31"/>
    <p:sldId id="596" r:id="rId32"/>
    <p:sldId id="595" r:id="rId33"/>
    <p:sldId id="672" r:id="rId34"/>
    <p:sldId id="669" r:id="rId35"/>
    <p:sldId id="269" r:id="rId36"/>
    <p:sldId id="670" r:id="rId37"/>
    <p:sldId id="674" r:id="rId38"/>
    <p:sldId id="270" r:id="rId39"/>
    <p:sldId id="271" r:id="rId40"/>
    <p:sldId id="334" r:id="rId41"/>
    <p:sldId id="272" r:id="rId42"/>
    <p:sldId id="323" r:id="rId44"/>
    <p:sldId id="273" r:id="rId45"/>
    <p:sldId id="274" r:id="rId46"/>
    <p:sldId id="307" r:id="rId47"/>
    <p:sldId id="275" r:id="rId48"/>
    <p:sldId id="324" r:id="rId49"/>
    <p:sldId id="325" r:id="rId50"/>
    <p:sldId id="276" r:id="rId51"/>
    <p:sldId id="326" r:id="rId52"/>
    <p:sldId id="327" r:id="rId53"/>
    <p:sldId id="329" r:id="rId54"/>
    <p:sldId id="328" r:id="rId55"/>
    <p:sldId id="332" r:id="rId56"/>
    <p:sldId id="308" r:id="rId57"/>
    <p:sldId id="279" r:id="rId58"/>
    <p:sldId id="330" r:id="rId59"/>
    <p:sldId id="280" r:id="rId60"/>
    <p:sldId id="281" r:id="rId61"/>
    <p:sldId id="282" r:id="rId62"/>
    <p:sldId id="283" r:id="rId63"/>
    <p:sldId id="284" r:id="rId64"/>
    <p:sldId id="285" r:id="rId65"/>
    <p:sldId id="335" r:id="rId66"/>
    <p:sldId id="336" r:id="rId67"/>
    <p:sldId id="331" r:id="rId68"/>
    <p:sldId id="286" r:id="rId69"/>
    <p:sldId id="333" r:id="rId70"/>
    <p:sldId id="287" r:id="rId71"/>
    <p:sldId id="288" r:id="rId72"/>
    <p:sldId id="289" r:id="rId73"/>
    <p:sldId id="290" r:id="rId74"/>
    <p:sldId id="337" r:id="rId75"/>
    <p:sldId id="751" r:id="rId76"/>
    <p:sldId id="338" r:id="rId77"/>
    <p:sldId id="291" r:id="rId78"/>
    <p:sldId id="340" r:id="rId79"/>
    <p:sldId id="292" r:id="rId80"/>
    <p:sldId id="293" r:id="rId81"/>
    <p:sldId id="341" r:id="rId82"/>
    <p:sldId id="342" r:id="rId83"/>
    <p:sldId id="294" r:id="rId84"/>
    <p:sldId id="357" r:id="rId85"/>
    <p:sldId id="358" r:id="rId86"/>
    <p:sldId id="360" r:id="rId87"/>
    <p:sldId id="361" r:id="rId88"/>
    <p:sldId id="807" r:id="rId89"/>
    <p:sldId id="295" r:id="rId90"/>
    <p:sldId id="348" r:id="rId91"/>
    <p:sldId id="786" r:id="rId92"/>
    <p:sldId id="345" r:id="rId93"/>
    <p:sldId id="346" r:id="rId94"/>
    <p:sldId id="347" r:id="rId95"/>
    <p:sldId id="808" r:id="rId96"/>
    <p:sldId id="352" r:id="rId97"/>
    <p:sldId id="351" r:id="rId98"/>
    <p:sldId id="353" r:id="rId99"/>
    <p:sldId id="354" r:id="rId100"/>
    <p:sldId id="355" r:id="rId101"/>
    <p:sldId id="296" r:id="rId102"/>
    <p:sldId id="310" r:id="rId103"/>
    <p:sldId id="833" r:id="rId104"/>
    <p:sldId id="297" r:id="rId105"/>
    <p:sldId id="365" r:id="rId106"/>
    <p:sldId id="832" r:id="rId107"/>
    <p:sldId id="362" r:id="rId108"/>
    <p:sldId id="363" r:id="rId109"/>
    <p:sldId id="364" r:id="rId110"/>
    <p:sldId id="298" r:id="rId111"/>
    <p:sldId id="356" r:id="rId112"/>
    <p:sldId id="299" r:id="rId11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Franklin Gothic Medium" panose="020B06030201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Franklin Gothic Medium" panose="020B06030201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Franklin Gothic Medium" panose="020B06030201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Franklin Gothic Medium" panose="020B06030201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61"/>
    <p:restoredTop sz="94660"/>
  </p:normalViewPr>
  <p:slideViewPr>
    <p:cSldViewPr showGuides="1">
      <p:cViewPr varScale="1">
        <p:scale>
          <a:sx n="68" d="100"/>
          <a:sy n="68" d="100"/>
        </p:scale>
        <p:origin x="-1176" y="-96"/>
      </p:cViewPr>
      <p:guideLst>
        <p:guide orient="horz" pos="2172"/>
        <p:guide pos="28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600 91,'-8'23,"4"-14,2 0,-2 0,-5 16,7-21,0-8,2 0,3-9,-1 4,5-9,-2 9,1-7,-5 13,2 8,-1-1,8 18,-2 7,-5-19,4 11,-5-16</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963 58,'17'-5,"-13"3,3-2,-4 2,-1 7,-2 2,1 0,-1 4,-1 33,1-30,-1-3,2 7,-1-14,-4-3,1 1,-9 1,6-1,-8 1,1 3</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1160 72,'0'25,"0"-14,0 0,0-2,5 9,1-20,-2-1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1180 56,'17'-2,"-14"3</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1214 86,'22'-5,"-17"4,-1 1,-1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1207 127,'18'-8,"-12"7</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1320 64,'15'8,"-16"-3,-10 12,6-12,-3 4,5-5,1 0,27-5,-6-3,-11 2,-1 0,-2 1,-2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1173 207,'-3'24,"3"-16,-1 1,0-1,-1 5,-1-4,1-6,0 0,-2-1,0-2</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1143 184,'2'0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1232 190,'17'0,"-11"-1,-1-1,-1 0,0 0,-1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1223 221,'20'-6,"-11"4,0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581 151,'21'-7,"-5"1,-7 3,1-1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1312 181,'12'-15,"-8"12,0 0,0 0,0 1,4-1,-3 4,0 15,-6-7,-1-1,-2 1,0-1,-1-2,-2 5,3-6,-7 2,20-13,-5 5,1 0,11-2,-6 2,1 0,19-4,-24 5,-1-1,-15 5,2-3</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192 328,'-5'22,"5"-15,-1-1,2-2,6 5,-3-9,0 0,0-1,1-4,-1-3,-4 4,0-5,-5 2,1 5,-3-1,2 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202 477,'-3'21,"1"-10,-1-1,-2 8,3-10,-1-3,0-1,2-9</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298 267,'-18'5,"15"-2,1 1,-1 5,6 0,3-6,-3-2,2-2,-2 1,0-2,0-1,-1-1,0 0,0 0,-1-1,-1 2,-4-4,0 7,-1 1,0 0,-1 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384 258,'-6'19,"3"-14,-5 8,6-10,1 0,3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463 271,'16'-2,"-13"2,1 2,-4 6,-3-3,-1 0,-1 1,2-1,0 1,0-2,2 2,6-4,14-8,-10 4,13-4,-9 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1325 70,'1'24,"-1"-17,0 1,0-1,0-2,0 0,0 5,1-18,0 3,-1-1,0 0,0-1,1 2,-1-2,-1 3,0-5,0 15,1-2,0 5,0-4,3 12,-2-13,1 2,-2-3,1 0,-1-7,-3-10,1-25,2 35,-1 1,0 14,2-5,-1 1,0 1,1 0,6 11,-5-13</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543 434,'-15'-7,"12"5,0 0,-2-1,1 1,-4-3,-4 3,6 2,1 2,-17 14,14 0,4 2,4-12,2 12,-1-12,3 3,-1-6,0 0,1-1,1 0,1-1,0 0,1-1,2-1,18-9,-14-3,-8 4,2-27,-7 22</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361 456,'10'13,"-7"-10,0 1,-1-1,3 3,-1-4,8-6,-5 0,10-10,-7 6,0-1,2 1,-3-1,0 2,-1 0,-1 1,-1 2,4 2,0 6</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1029 131,'0'-17,"-1"13,-3 2,-4 3,-7 13,11-8,-1 10,3-8,2-2,6 12,4-16,4-1,-6-3,-2 1,0 0,-1 1,-2 2</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715 73,'-22'-2,"17"1,0 1,0-2,2 0,7 3,5 12,-7 18,-3-18,-3 1,-1-2,-8 21,10-27,0 3,9-9,1-3,14-2,-3 3,-12 1,0 1,-3 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917 343,'-13'12,"12"-8,2 3,2-5,1 0,-1-2,7-2,2-9,-11 7,0 0,-2 0,-1 1,-4-1,0 3,-3 2</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1012 320,'-9'18,"6"-12,2 0,-1-2,-2 7</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1049 343,'15'-9,"-12"7,2 3,-7 3,-4 2,-5 6,8-9,1 2,8-6,0 0,1-1,2-1,-1-1,0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1117 323,'18'-9,"-15"10,-3 2,-3 2,-6 6,1-4,11-8,0 0,0 0,7-1,-7 3,1 4,-4 0,-9 5,-7-2,6-4,5-3,-1-2</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1178 317,'7'18,"-6"-15,2-2,4-9,-3 3,0 0,-1-1,1 0,2 3,-5 6,-1 3,0 3,-1 8,-1-9,-6 8,-4-11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860 406,'-11'15,"12"-12,2-2,3-3,3-1,-1-3,-6 3,0 0,-1 0,-16-2,8 4</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872 450,'-10'19,"6"-11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856 518,'16'-15,"-13"14,1 0,-1 1,0 2,-7 7,1-3,0-2,-1 0,0-1,0 1,8-5,2-2,2-1,-1 2,1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834 549,'17'-3,"-13"7,-5 2,-2-2,1-1,7-2,-2-2,0 1,1-1,4 1,-6 4,-4-1,-4 3,2-3,-5 3</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835 600,'5'16,"0"-15,1-4,-3 0,1-1,-1 0,4-3,-9 14,-2 7,3-6,-2 7,2-8,0 1,-2 5,3-10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748 109,'-2'19,"2"-12,-2 2,0 4,1-8,-1-2</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1109 63,'-20'5,"14"-4,-1-1,1 0,-8-1,16 13,0-3,1 16,-3-8,-3-1,0 0,1-1,0-1,-1 4,2-13,7 0,1-5,0-2,0 0,0 1,-1-1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1098 124,'-6'27,"4"-21,0 1,0-3,1-1,1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1143 71,'18'-5,"-14"4,2-1,-1 0,-1 2,-1-1,0 2,-1 3,-2 4,-3 7,1-5,1 3,-1 12,2-14,0-1,-1-1,1-2,0-1,0-2,-1-1,-1 0,-3-1,-6 0,8-1,-2 1,1-1,1 0,-2-2,2-1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1245 72,'-17'-3,"14"2,0-2,4 6,-1 2,0 5,-1 1,-8 38,-2-7,10-34,-1-3,2-2,4-1,2-3,1 0,11-4,-13 4,4-3</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1257 123,'-4'18,"3"-11,0 1,0-2,1 1,-1-3,1-1,0-7</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1283 62,'18'3,"-12"-2,0-2,0 0,-1-1,-1 1,1 0,-2 3,-3 4,-1 0,0 3,-10 45,7-28,0-4,3-16,-4-4,0-1,-45 11,36-9</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132 953,'20'1,"-16"-2,3 1,0 0,-1-1,1 1,-4 0,3 2,-3-1,1 0,-1 0,-2-4</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242 959,'19'-4,"-15"4,0-1,0 1,7 0,-8 0,6 0,-6 1,2 0,6 0,-6 0,-1-1,-1 0,-6 0,0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386 938,'17'2,"-11"-2,0 1,1-1,6 0,-7 1,0-1,-1 1,2 0,-4-1,-5-3</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507 952,'18'1,"-15"-1,2 1,-1 0,1 0,0-1,1 1,1-1,6 1,2-1,-11-1,-9-2</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751 88,'2'0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277 436,'15'-11,"-12"8,0-1,1-1,1-1,0 1,2-1,-1-1,-1 0,2 0,24-19,-23 20,-2 0,10-5,-8 5,26-12,-18 10,-8 6,9-3,-9 4,-1-1,29 1,-29 1,4 2,-3-1,-1 0,-1 1,0 1,1-1,-2 0,-1 3,1-1,-1-1,0 0,-1 0,2 9,-2-4,-2-4,0 1,1 2,-1-3,1 6,0-6,-2 0,0-1,1 0,0 0,-1-6,-2-1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339 446,'16'-12,"-11"8,1 0,15-11,-5 5,-8 5,1 1,17-8,-7 5,-10 4,8-1,15-2,-18 5,-8 1,0 1,9 3,-9-2,0 2,6 2,-8-3,0 1,0 1,-1-2,1 2,-2-1,0 0,0 1,-1-1,0 5,1 4,-3-3,1-7,0 5,0-4,2 0,-1 0,0-7,-1-1,1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360 477,'21'-2,"-15"1,0-2,1 1,15-5,-14 5,9-2,-8 3,0 0,-1 0,1 2,-2-1,8 0,-7 1,-2 0,0 0,-1 1,6 5,-2 0,-4-3,0 1,1 0,4 5,-6-6,7 8,-8-7,1 0,0-1,2-4,-3 0,0-1,0-1,0-2,3-2,-4 3,-8-2</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413 465,'15'15,"-12"-12,1 0,-1 1,0 0,5 2,-2-2,9 8,-10-7,6 4,-1-1,-6-5,1 1,5 1,-5-3,3 2,-3-2,4 2,9-1,-11-2,0-1,1 0,-1-1,1 0,7-3,-3 0,-5 2,-4 1,-3-3,-3 3,-1-1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470 465,'15'11,"-11"-6,3 8,1 1,-4-7,-1-1,0 1,1-2,-1 1,-1 1,0-2,7 23,-7-24,0 3,-1-4,0 0,0 0,0 0,0 0,2 1,4 4,-4-6,0-1,3 1,-2-1,8 1,-6-2,-1-1,7-1,-7 0,-2-1,-1-1,-1-2,-1 2</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208 374,'-15'8,"11"-2,0-3,-1 7,6-6,1 0,2-2,1-2,2-2,-4 0,5-3,-6 1,1-3,-1 4,-4-5,-3 5,1 2</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198 442,'-10'15,"9"-10,-2-1,0 2,1-2</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568 334,'-12'14,"10"-11,-2 9,3-9,0 0,1 1,3 0,2-2,-1-1,4-2,-5 0,1 1,6-8,-9 5,0 0,0-1,-1 1,-1 0,-2-4,-3 2,2 3,0 0,-2 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637 335,'-5'18,"4"-12,0-2,0 1,-2 1,2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241 203,'5'18,"-4"-14,1-1,3-3,8-2,-2-3,1 0,0 0,1-1,10-7,-14 8,6-4,-12 8,1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752 88,'32'-30,"-26"28,0 0,1 0,8-1,-11 2,0 8,-3 0,-1 15,0-8,0 1,0 0,0-1,-2-3,1-3,-1-3,0 0,-8-2,5-3,-14 3,12-1,0 1,-1 1,1-1,1 0,0-1,3-5</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419 186,'11'16,"-9"-13,0 0,1-5,1-1,39-26,-18 14,-17 10,6-2,-8 5</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626 196,'2'19,"-1"-16,-1 1,1-1,0 0,20-13,19-14,-25 16,-1 1,0 0,-1 2,10 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51 355,'22'0,"-14"-1,33-1,-8 2,-23-1,0 1,-1 0,-1-1,4 0,-7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376 446,'21'4,"-14"-4,1-1,0 1,8-2,-8 2,1-1,-3 1,-1-1,9 1,-10 0,7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367 562,'33'1,"-25"-2,1 0,-1 1,5-2,-10 2</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36 637,'19'1,"-15"-1,-1-1,2 1,-1-1,4 1,-3 0,4 1,-3-1,-2 0,1 0,0 0,12 0,-12 0,6 1,-5-1,10 1,0 0,-11-1,1 0,-1 0,1 0,-2 0,0-1,3 1,-3 0,-1 0,5-2,-4 1,-2-2,-1 0,0-1,1-5,1-6,-1 4,-2 5,0-7,0 8,-2 1,-3 0,-7 2,1 2,5 0,-15 3,14-1,-1-1,0 1,1-1,-1-1,2 1,-1-1,-11 1,11-2,1 1,1 0,0-1,0 1,-5-1,3 1,3 0,1 0,-7 1,3 0,2-1,2 1,0 1,-1 1,1 0,-5 4,5-4,2 0,-1 3,0-2,1-1,1 1,-1-1,-1 3,2-2,0-1,4-4</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902 57,'-18'-4,"15"6,5 16,-4 3,-1-7,0 0,-6 14,4-16,1-3,-2 3,5-9,8-4,6-4,-6 2,15-4</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939 103,'-1'20,"-1"2,0-11,-1 9,1-13,-1-1,-5 6,4-9,1-1,-2-1,2-1,-9-11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1-10T11:51:0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928 92,'2'0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en-IN" altLang="x-none" sz="1200" strike="noStrike" noProof="1" dirty="0">
                <a:latin typeface="Calibri" panose="020F0502020204030204" pitchFamily="34" charset="0"/>
                <a:ea typeface="+mn-ea"/>
                <a:cs typeface="+mn-cs"/>
              </a:rPr>
            </a:fld>
            <a:endParaRPr lang="en-IN" altLang="x-none" sz="12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Slide Image Placeholder 1"/>
          <p:cNvSpPr>
            <a:spLocks noGrp="1" noRot="1" noChangeAspect="1" noTextEdit="1"/>
          </p:cNvSpPr>
          <p:nvPr>
            <p:ph type="sldImg"/>
          </p:nvPr>
        </p:nvSpPr>
        <p:spPr>
          <a:ln>
            <a:solidFill>
              <a:srgbClr val="000000"/>
            </a:solidFill>
            <a:miter/>
          </a:ln>
        </p:spPr>
      </p:sp>
      <p:sp>
        <p:nvSpPr>
          <p:cNvPr id="49154" name="Notes Placeholder 2"/>
          <p:cNvSpPr>
            <a:spLocks noGrp="1"/>
          </p:cNvSpPr>
          <p:nvPr>
            <p:ph type="body"/>
          </p:nvPr>
        </p:nvSpPr>
        <p:spPr>
          <a:noFill/>
          <a:ln>
            <a:noFill/>
          </a:ln>
        </p:spPr>
        <p:txBody>
          <a:bodyPr wrap="square" lIns="91440" tIns="45720" rIns="91440" bIns="45720" anchor="t" anchorCtr="0"/>
          <a:p>
            <a:pPr lvl="0"/>
            <a:endParaRPr lang="en-GB" altLang="zh-CN" dirty="0"/>
          </a:p>
        </p:txBody>
      </p:sp>
      <p:sp>
        <p:nvSpPr>
          <p:cNvPr id="49155" name="Slide Number Placeholder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IN" altLang="x-none" sz="1200" dirty="0">
                <a:latin typeface="Calibri" panose="020F0502020204030204" pitchFamily="34" charset="0"/>
              </a:rPr>
            </a:fld>
            <a:endParaRPr lang="en-IN" altLang="x-none"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ounded Rectangle 9"/>
          <p:cNvSpPr/>
          <p:nvPr/>
        </p:nvSpPr>
        <p:spPr>
          <a:xfrm>
            <a:off x="419100" y="328613"/>
            <a:ext cx="853122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9100" y="433388"/>
            <a:ext cx="8305800" cy="3109913"/>
          </a:xfrm>
          <a:prstGeom prst="roundRect">
            <a:avLst>
              <a:gd name="adj" fmla="val 4578"/>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pPr fontAlgn="base"/>
            <a:r>
              <a:rPr lang="en-US" strike="noStrike" noProof="1" smtClean="0"/>
              <a:t>Click to edit Master title style</a:t>
            </a:r>
            <a:endParaRPr lang="en-US" strike="noStrike" noProof="1"/>
          </a:p>
        </p:txBody>
      </p:sp>
      <p:sp>
        <p:nvSpPr>
          <p:cNvPr id="20" name="Subtitle 19"/>
          <p:cNvSpPr>
            <a:spLocks noGrp="1"/>
          </p:cNvSpPr>
          <p:nvPr>
            <p:ph type="subTitle" idx="1"/>
          </p:nvPr>
        </p:nvSpPr>
        <p:spPr>
          <a:xfrm>
            <a:off x="722376" y="3685032"/>
            <a:ext cx="7772400" cy="914400"/>
          </a:xfrm>
        </p:spPr>
        <p:txBody>
          <a:bodyPr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en-US" strike="noStrike" noProof="1" smtClean="0"/>
              <a:t>Click to edit Master subtitle style</a:t>
            </a:r>
            <a:endParaRPr lang="en-US" strike="noStrike" noProof="1"/>
          </a:p>
        </p:txBody>
      </p:sp>
      <p:sp>
        <p:nvSpPr>
          <p:cNvPr id="12" name="Footer Placeholder 7"/>
          <p:cNvSpPr>
            <a:spLocks noGrp="1"/>
          </p:cNvSpPr>
          <p:nvPr>
            <p:ph type="ftr" sz="quarter" idx="3"/>
          </p:nvPr>
        </p:nvSpPr>
        <p:spPr>
          <a:xfrm>
            <a:off x="2627313" y="6138863"/>
            <a:ext cx="3960813"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10"/>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2920" y="530352"/>
            <a:ext cx="8183880" cy="4187952"/>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533402"/>
            <a:ext cx="5943600" cy="525780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
        <p:nvSpPr>
          <p:cNvPr id="2" name="Title 1"/>
          <p:cNvSpPr>
            <a:spLocks noGrp="1"/>
          </p:cNvSpPr>
          <p:nvPr>
            <p:ph type="title"/>
          </p:nvPr>
        </p:nvSpPr>
        <p:spPr>
          <a:xfrm>
            <a:off x="611560" y="476672"/>
            <a:ext cx="8183880" cy="105156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611560" y="1628800"/>
            <a:ext cx="8183880" cy="418795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1" name="Footer Placeholder 4"/>
          <p:cNvSpPr>
            <a:spLocks noGrp="1"/>
          </p:cNvSpPr>
          <p:nvPr>
            <p:ph type="ftr" sz="quarter" idx="3"/>
          </p:nvPr>
        </p:nvSpPr>
        <p:spPr>
          <a:xfrm>
            <a:off x="611188" y="6111875"/>
            <a:ext cx="7737475"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
        <p:nvSpPr>
          <p:cNvPr id="4" name="Date Placeholder 3"/>
          <p:cNvSpPr>
            <a:spLocks noGrp="1"/>
          </p:cNvSpPr>
          <p:nvPr>
            <p:ph type="dt" sz="half" idx="10"/>
          </p:nvPr>
        </p:nvSpPr>
        <p:spPr>
          <a:xfrm>
            <a:off x="3776663" y="6111875"/>
            <a:ext cx="2286000" cy="365125"/>
          </a:xfrm>
          <a:prstGeom prst="rect">
            <a:avLst/>
          </a:prstGeom>
        </p:spPr>
        <p:txBody>
          <a:bodyPr vert="horz" anchor="b"/>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8595" y="434161"/>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8344" y="5624484"/>
            <a:ext cx="8183880" cy="420624"/>
          </a:xfrm>
        </p:spPr>
        <p:txBody>
          <a:bodyPr lIns="118872" tIns="0"/>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en-US" strike="noStrike" noProof="1" smtClean="0"/>
              <a:t>Click to edit Master text styles</a:t>
            </a:r>
            <a:endParaRPr lang="en-US" strike="noStrike" noProof="1" smtClean="0"/>
          </a:p>
        </p:txBody>
      </p:sp>
      <p:sp>
        <p:nvSpPr>
          <p:cNvPr id="12" name="Date Placeholder 3"/>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2F199AE-0A30-42AA-BA0D-02DB83774FA8}"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4"/>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Date Placeholder 1"/>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9EA3152-14A1-4229-B31A-E66176541B3F}"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Footer Placeholder 2"/>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3"/>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 Single Corner Rectangle 10"/>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vert="horz" wrap="square" lIns="182880" tIns="9144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2" name="Date Placeholder 4"/>
          <p:cNvSpPr>
            <a:spLocks noGrp="1"/>
          </p:cNvSpPr>
          <p:nvPr>
            <p:ph type="dt" sz="half" idx="1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B4AFA6E-4962-4013-B7B1-FB216E8D64D5}"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5"/>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6"/>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2"/>
      </p:bgRef>
    </p:bg>
    <p:spTree>
      <p:nvGrpSpPr>
        <p:cNvPr id="1" name=""/>
        <p:cNvGrpSpPr/>
        <p:nvPr/>
      </p:nvGrpSpPr>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Rounded Rectangle 8"/>
          <p:cNvSpPr/>
          <p:nvPr/>
        </p:nvSpPr>
        <p:spPr>
          <a:xfrm>
            <a:off x="419100" y="433388"/>
            <a:ext cx="8305800" cy="5486400"/>
          </a:xfrm>
          <a:prstGeom prst="roundRect">
            <a:avLst>
              <a:gd name="adj" fmla="val 2127"/>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Title Placeholder 12"/>
          <p:cNvSpPr>
            <a:spLocks noGrp="1"/>
          </p:cNvSpPr>
          <p:nvPr>
            <p:ph type="title"/>
          </p:nvPr>
        </p:nvSpPr>
        <p:spPr>
          <a:xfrm>
            <a:off x="503238" y="4986338"/>
            <a:ext cx="8183563" cy="1050925"/>
          </a:xfrm>
          <a:prstGeom prst="rect">
            <a:avLst/>
          </a:prstGeom>
        </p:spPr>
        <p:txBody>
          <a:bodyPr vert="horz" anchor="b">
            <a:normAutofit/>
          </a:bodyPr>
          <a:lstStyle/>
          <a:p>
            <a:pPr fontAlgn="base"/>
            <a:r>
              <a:rPr lang="en-US" strike="noStrike" noProof="1" smtClean="0"/>
              <a:t>Click to edit Master title style</a:t>
            </a:r>
            <a:endParaRPr lang="en-US" strike="noStrike" noProof="1"/>
          </a:p>
        </p:txBody>
      </p:sp>
      <p:sp>
        <p:nvSpPr>
          <p:cNvPr id="1029" name="Text Placeholder 3"/>
          <p:cNvSpPr>
            <a:spLocks noGrp="1"/>
          </p:cNvSpPr>
          <p:nvPr>
            <p:ph type="body"/>
          </p:nvPr>
        </p:nvSpPr>
        <p:spPr>
          <a:xfrm>
            <a:off x="673100" y="450850"/>
            <a:ext cx="8183563" cy="4187825"/>
          </a:xfrm>
          <a:prstGeom prst="rect">
            <a:avLst/>
          </a:prstGeom>
          <a:noFill/>
          <a:ln w="9525">
            <a:noFill/>
          </a:ln>
        </p:spPr>
        <p:txBody>
          <a:bodyPr lIns="182880" tIns="91440" anchor="t" anchorCtr="0"/>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3D62E02-EC35-4D08-8A7E-3F3C9054514D}"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a:defRPr sz="1000">
                <a:solidFill>
                  <a:srgbClr val="91AAB9"/>
                </a:solidFill>
                <a:latin typeface="Verdana" panose="020B0604030504040204" pitchFamily="34" charset="0"/>
              </a:defRPr>
            </a:lvl1pPr>
          </a:lstStyle>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b="1" kern="1200">
          <a:solidFill>
            <a:srgbClr val="5C9965"/>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5C9965"/>
          </a:solidFill>
          <a:latin typeface="Verdana" panose="020B0604030504040204" pitchFamily="34" charset="0"/>
        </a:defRPr>
      </a:lvl2pPr>
      <a:lvl3pPr algn="l" rtl="0" eaLnBrk="0" fontAlgn="base" hangingPunct="0">
        <a:spcBef>
          <a:spcPct val="0"/>
        </a:spcBef>
        <a:spcAft>
          <a:spcPct val="0"/>
        </a:spcAft>
        <a:defRPr sz="3600" b="1">
          <a:solidFill>
            <a:srgbClr val="5C9965"/>
          </a:solidFill>
          <a:latin typeface="Verdana" panose="020B0604030504040204" pitchFamily="34" charset="0"/>
        </a:defRPr>
      </a:lvl3pPr>
      <a:lvl4pPr algn="l" rtl="0" eaLnBrk="0" fontAlgn="base" hangingPunct="0">
        <a:spcBef>
          <a:spcPct val="0"/>
        </a:spcBef>
        <a:spcAft>
          <a:spcPct val="0"/>
        </a:spcAft>
        <a:defRPr sz="3600" b="1">
          <a:solidFill>
            <a:srgbClr val="5C9965"/>
          </a:solidFill>
          <a:latin typeface="Verdana" panose="020B0604030504040204" pitchFamily="34" charset="0"/>
        </a:defRPr>
      </a:lvl4pPr>
      <a:lvl5pPr algn="l" rtl="0" eaLnBrk="0" fontAlgn="base" hangingPunct="0">
        <a:spcBef>
          <a:spcPct val="0"/>
        </a:spcBef>
        <a:spcAft>
          <a:spcPct val="0"/>
        </a:spcAft>
        <a:defRPr sz="3600" b="1">
          <a:solidFill>
            <a:srgbClr val="5C9965"/>
          </a:solidFill>
          <a:latin typeface="Verdana" panose="020B0604030504040204" pitchFamily="34" charset="0"/>
        </a:defRPr>
      </a:lvl5pPr>
      <a:lvl6pPr marL="457200" algn="l" rtl="0" fontAlgn="base">
        <a:spcBef>
          <a:spcPct val="0"/>
        </a:spcBef>
        <a:spcAft>
          <a:spcPct val="0"/>
        </a:spcAft>
        <a:defRPr sz="3600" b="1">
          <a:solidFill>
            <a:srgbClr val="5C9965"/>
          </a:solidFill>
          <a:latin typeface="Verdana" panose="020B0604030504040204" pitchFamily="34" charset="0"/>
        </a:defRPr>
      </a:lvl6pPr>
      <a:lvl7pPr marL="914400" algn="l" rtl="0" fontAlgn="base">
        <a:spcBef>
          <a:spcPct val="0"/>
        </a:spcBef>
        <a:spcAft>
          <a:spcPct val="0"/>
        </a:spcAft>
        <a:defRPr sz="3600" b="1">
          <a:solidFill>
            <a:srgbClr val="5C9965"/>
          </a:solidFill>
          <a:latin typeface="Verdana" panose="020B0604030504040204" pitchFamily="34" charset="0"/>
        </a:defRPr>
      </a:lvl7pPr>
      <a:lvl8pPr marL="1371600" algn="l" rtl="0" fontAlgn="base">
        <a:spcBef>
          <a:spcPct val="0"/>
        </a:spcBef>
        <a:spcAft>
          <a:spcPct val="0"/>
        </a:spcAft>
        <a:defRPr sz="3600" b="1">
          <a:solidFill>
            <a:srgbClr val="5C9965"/>
          </a:solidFill>
          <a:latin typeface="Verdana" panose="020B0604030504040204" pitchFamily="34" charset="0"/>
        </a:defRPr>
      </a:lvl8pPr>
      <a:lvl9pPr marL="1828800" algn="l" rtl="0" fontAlgn="base">
        <a:spcBef>
          <a:spcPct val="0"/>
        </a:spcBef>
        <a:spcAft>
          <a:spcPct val="0"/>
        </a:spcAft>
        <a:defRPr sz="3600" b="1">
          <a:solidFill>
            <a:srgbClr val="5C9965"/>
          </a:solidFill>
          <a:latin typeface="Verdana" panose="020B0604030504040204" pitchFamily="34" charset="0"/>
        </a:defRPr>
      </a:lvl9pPr>
    </p:titleStyle>
    <p:bodyStyle>
      <a:lvl1pPr marL="265430" indent="-265430" algn="l" rtl="0" eaLnBrk="0" fontAlgn="base" hangingPunct="0">
        <a:spcBef>
          <a:spcPts val="250"/>
        </a:spcBef>
        <a:spcAft>
          <a:spcPct val="0"/>
        </a:spcAft>
        <a:buClr>
          <a:schemeClr val="accent1"/>
        </a:buClr>
        <a:buSzPct val="80000"/>
        <a:buFont typeface="Wingdings 2" panose="05020102010507070707" pitchFamily="18" charset="2"/>
        <a:buChar char=""/>
        <a:defRPr sz="2800" kern="1200">
          <a:solidFill>
            <a:schemeClr val="tx1"/>
          </a:solidFill>
          <a:latin typeface="+mn-lt"/>
          <a:ea typeface="+mn-ea"/>
          <a:cs typeface="+mn-cs"/>
        </a:defRPr>
      </a:lvl1pPr>
      <a:lvl2pPr marL="548005" indent="-200025" algn="l" rtl="0" eaLnBrk="0" fontAlgn="base" hangingPunct="0">
        <a:spcBef>
          <a:spcPts val="250"/>
        </a:spcBef>
        <a:spcAft>
          <a:spcPct val="0"/>
        </a:spcAft>
        <a:buClr>
          <a:schemeClr val="accent1"/>
        </a:buClr>
        <a:buSzPct val="100000"/>
        <a:buFont typeface="Verdana" panose="020B0604030504040204" pitchFamily="34" charset="0"/>
        <a:buChar char="◦"/>
        <a:defRPr sz="2400" kern="1200">
          <a:solidFill>
            <a:schemeClr val="tx1"/>
          </a:solidFill>
          <a:latin typeface="+mn-lt"/>
          <a:ea typeface="+mn-ea"/>
          <a:cs typeface="+mn-cs"/>
        </a:defRPr>
      </a:lvl2pPr>
      <a:lvl3pPr marL="786130" indent="-182880" algn="l" rtl="0" eaLnBrk="0" fontAlgn="base" hangingPunct="0">
        <a:spcBef>
          <a:spcPts val="250"/>
        </a:spcBef>
        <a:spcAft>
          <a:spcPct val="0"/>
        </a:spcAft>
        <a:buClr>
          <a:srgbClr val="2488FF"/>
        </a:buClr>
        <a:buSzPct val="100000"/>
        <a:buFont typeface="Wingdings 2" panose="05020102010507070707" pitchFamily="18" charset="2"/>
        <a:buChar char=""/>
        <a:defRPr sz="2200" kern="1200">
          <a:solidFill>
            <a:schemeClr val="tx1"/>
          </a:solidFill>
          <a:latin typeface="+mn-lt"/>
          <a:ea typeface="+mn-ea"/>
          <a:cs typeface="+mn-cs"/>
        </a:defRPr>
      </a:lvl3pPr>
      <a:lvl4pPr marL="1024255" indent="-182880" algn="l" rtl="0" eaLnBrk="0" fontAlgn="base" hangingPunct="0">
        <a:spcBef>
          <a:spcPts val="225"/>
        </a:spcBef>
        <a:spcAft>
          <a:spcPct val="0"/>
        </a:spcAft>
        <a:buClr>
          <a:srgbClr val="2488FF"/>
        </a:buClr>
        <a:buSzPct val="112000"/>
        <a:buFont typeface="Verdana" panose="020B0604030504040204" pitchFamily="34" charset="0"/>
        <a:buChar char="◦"/>
        <a:defRPr sz="1900" kern="1200">
          <a:solidFill>
            <a:schemeClr val="tx1"/>
          </a:solidFill>
          <a:latin typeface="+mn-lt"/>
          <a:ea typeface="+mn-ea"/>
          <a:cs typeface="+mn-cs"/>
        </a:defRPr>
      </a:lvl4pPr>
      <a:lvl5pPr marL="1279525" indent="-182880" algn="l" rtl="0" eaLnBrk="0" fontAlgn="base" hangingPunct="0">
        <a:spcBef>
          <a:spcPts val="250"/>
        </a:spcBef>
        <a:spcAft>
          <a:spcPct val="0"/>
        </a:spcAft>
        <a:buClr>
          <a:srgbClr val="3FFF6D"/>
        </a:buClr>
        <a:buSzPct val="100000"/>
        <a:buFont typeface="Wingdings 2" panose="05020102010507070707" pitchFamily="18" charset="2"/>
        <a:buChar char=""/>
        <a:defRPr sz="20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9" Type="http://schemas.openxmlformats.org/officeDocument/2006/relationships/image" Target="../media/image79.png"/><Relationship Id="rId8" Type="http://schemas.openxmlformats.org/officeDocument/2006/relationships/customXml" Target="../ink/ink32.xml"/><Relationship Id="rId7" Type="http://schemas.openxmlformats.org/officeDocument/2006/relationships/image" Target="../media/image78.png"/><Relationship Id="rId62" Type="http://schemas.openxmlformats.org/officeDocument/2006/relationships/slideLayout" Target="../slideLayouts/slideLayout2.xml"/><Relationship Id="rId61" Type="http://schemas.openxmlformats.org/officeDocument/2006/relationships/image" Target="../media/image105.png"/><Relationship Id="rId60" Type="http://schemas.openxmlformats.org/officeDocument/2006/relationships/customXml" Target="../ink/ink58.xml"/><Relationship Id="rId6" Type="http://schemas.openxmlformats.org/officeDocument/2006/relationships/customXml" Target="../ink/ink31.xml"/><Relationship Id="rId59" Type="http://schemas.openxmlformats.org/officeDocument/2006/relationships/image" Target="../media/image104.png"/><Relationship Id="rId58" Type="http://schemas.openxmlformats.org/officeDocument/2006/relationships/customXml" Target="../ink/ink57.xml"/><Relationship Id="rId57" Type="http://schemas.openxmlformats.org/officeDocument/2006/relationships/image" Target="../media/image103.png"/><Relationship Id="rId56" Type="http://schemas.openxmlformats.org/officeDocument/2006/relationships/customXml" Target="../ink/ink56.xml"/><Relationship Id="rId55" Type="http://schemas.openxmlformats.org/officeDocument/2006/relationships/image" Target="../media/image102.png"/><Relationship Id="rId54" Type="http://schemas.openxmlformats.org/officeDocument/2006/relationships/customXml" Target="../ink/ink55.xml"/><Relationship Id="rId53" Type="http://schemas.openxmlformats.org/officeDocument/2006/relationships/image" Target="../media/image101.png"/><Relationship Id="rId52" Type="http://schemas.openxmlformats.org/officeDocument/2006/relationships/customXml" Target="../ink/ink54.xml"/><Relationship Id="rId51" Type="http://schemas.openxmlformats.org/officeDocument/2006/relationships/image" Target="../media/image100.png"/><Relationship Id="rId50" Type="http://schemas.openxmlformats.org/officeDocument/2006/relationships/customXml" Target="../ink/ink53.xml"/><Relationship Id="rId5" Type="http://schemas.openxmlformats.org/officeDocument/2006/relationships/image" Target="../media/image77.png"/><Relationship Id="rId49" Type="http://schemas.openxmlformats.org/officeDocument/2006/relationships/image" Target="../media/image99.png"/><Relationship Id="rId48" Type="http://schemas.openxmlformats.org/officeDocument/2006/relationships/customXml" Target="../ink/ink52.xml"/><Relationship Id="rId47" Type="http://schemas.openxmlformats.org/officeDocument/2006/relationships/image" Target="../media/image98.png"/><Relationship Id="rId46" Type="http://schemas.openxmlformats.org/officeDocument/2006/relationships/customXml" Target="../ink/ink51.xml"/><Relationship Id="rId45" Type="http://schemas.openxmlformats.org/officeDocument/2006/relationships/image" Target="../media/image97.png"/><Relationship Id="rId44" Type="http://schemas.openxmlformats.org/officeDocument/2006/relationships/customXml" Target="../ink/ink50.xml"/><Relationship Id="rId43" Type="http://schemas.openxmlformats.org/officeDocument/2006/relationships/image" Target="../media/image96.png"/><Relationship Id="rId42" Type="http://schemas.openxmlformats.org/officeDocument/2006/relationships/customXml" Target="../ink/ink49.xml"/><Relationship Id="rId41" Type="http://schemas.openxmlformats.org/officeDocument/2006/relationships/image" Target="../media/image95.png"/><Relationship Id="rId40" Type="http://schemas.openxmlformats.org/officeDocument/2006/relationships/customXml" Target="../ink/ink48.xml"/><Relationship Id="rId4" Type="http://schemas.openxmlformats.org/officeDocument/2006/relationships/customXml" Target="../ink/ink30.xml"/><Relationship Id="rId39" Type="http://schemas.openxmlformats.org/officeDocument/2006/relationships/image" Target="../media/image94.png"/><Relationship Id="rId38" Type="http://schemas.openxmlformats.org/officeDocument/2006/relationships/customXml" Target="../ink/ink47.xml"/><Relationship Id="rId37" Type="http://schemas.openxmlformats.org/officeDocument/2006/relationships/image" Target="../media/image93.png"/><Relationship Id="rId36" Type="http://schemas.openxmlformats.org/officeDocument/2006/relationships/customXml" Target="../ink/ink46.xml"/><Relationship Id="rId35" Type="http://schemas.openxmlformats.org/officeDocument/2006/relationships/image" Target="../media/image92.png"/><Relationship Id="rId34" Type="http://schemas.openxmlformats.org/officeDocument/2006/relationships/customXml" Target="../ink/ink45.xml"/><Relationship Id="rId33" Type="http://schemas.openxmlformats.org/officeDocument/2006/relationships/image" Target="../media/image91.png"/><Relationship Id="rId32" Type="http://schemas.openxmlformats.org/officeDocument/2006/relationships/customXml" Target="../ink/ink44.xml"/><Relationship Id="rId31" Type="http://schemas.openxmlformats.org/officeDocument/2006/relationships/image" Target="../media/image90.png"/><Relationship Id="rId30" Type="http://schemas.openxmlformats.org/officeDocument/2006/relationships/customXml" Target="../ink/ink43.xml"/><Relationship Id="rId3" Type="http://schemas.openxmlformats.org/officeDocument/2006/relationships/image" Target="../media/image76.png"/><Relationship Id="rId29" Type="http://schemas.openxmlformats.org/officeDocument/2006/relationships/image" Target="../media/image89.png"/><Relationship Id="rId28" Type="http://schemas.openxmlformats.org/officeDocument/2006/relationships/customXml" Target="../ink/ink42.xml"/><Relationship Id="rId27" Type="http://schemas.openxmlformats.org/officeDocument/2006/relationships/image" Target="../media/image88.png"/><Relationship Id="rId26" Type="http://schemas.openxmlformats.org/officeDocument/2006/relationships/customXml" Target="../ink/ink41.xml"/><Relationship Id="rId25" Type="http://schemas.openxmlformats.org/officeDocument/2006/relationships/image" Target="../media/image87.png"/><Relationship Id="rId24" Type="http://schemas.openxmlformats.org/officeDocument/2006/relationships/customXml" Target="../ink/ink40.xml"/><Relationship Id="rId23" Type="http://schemas.openxmlformats.org/officeDocument/2006/relationships/image" Target="../media/image86.png"/><Relationship Id="rId22" Type="http://schemas.openxmlformats.org/officeDocument/2006/relationships/customXml" Target="../ink/ink39.xml"/><Relationship Id="rId21" Type="http://schemas.openxmlformats.org/officeDocument/2006/relationships/image" Target="../media/image85.png"/><Relationship Id="rId20" Type="http://schemas.openxmlformats.org/officeDocument/2006/relationships/customXml" Target="../ink/ink38.xml"/><Relationship Id="rId2" Type="http://schemas.openxmlformats.org/officeDocument/2006/relationships/customXml" Target="../ink/ink29.xml"/><Relationship Id="rId19" Type="http://schemas.openxmlformats.org/officeDocument/2006/relationships/image" Target="../media/image84.png"/><Relationship Id="rId18" Type="http://schemas.openxmlformats.org/officeDocument/2006/relationships/customXml" Target="../ink/ink37.xml"/><Relationship Id="rId17" Type="http://schemas.openxmlformats.org/officeDocument/2006/relationships/image" Target="../media/image83.png"/><Relationship Id="rId16" Type="http://schemas.openxmlformats.org/officeDocument/2006/relationships/customXml" Target="../ink/ink36.xml"/><Relationship Id="rId15" Type="http://schemas.openxmlformats.org/officeDocument/2006/relationships/image" Target="../media/image82.png"/><Relationship Id="rId14" Type="http://schemas.openxmlformats.org/officeDocument/2006/relationships/customXml" Target="../ink/ink35.xml"/><Relationship Id="rId13" Type="http://schemas.openxmlformats.org/officeDocument/2006/relationships/image" Target="../media/image81.png"/><Relationship Id="rId12" Type="http://schemas.openxmlformats.org/officeDocument/2006/relationships/customXml" Target="../ink/ink34.xml"/><Relationship Id="rId11" Type="http://schemas.openxmlformats.org/officeDocument/2006/relationships/image" Target="../media/image80.png"/><Relationship Id="rId10" Type="http://schemas.openxmlformats.org/officeDocument/2006/relationships/customXml" Target="../ink/ink33.xml"/><Relationship Id="rId1" Type="http://schemas.openxmlformats.org/officeDocument/2006/relationships/image" Target="../media/image75.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6.png"/></Relationships>
</file>

<file path=ppt/slides/_rels/slide105.xml.rels><?xml version="1.0" encoding="UTF-8" standalone="yes"?>
<Relationships xmlns="http://schemas.openxmlformats.org/package/2006/relationships"><Relationship Id="rId9" Type="http://schemas.openxmlformats.org/officeDocument/2006/relationships/customXml" Target="../ink/ink63.xml"/><Relationship Id="rId8" Type="http://schemas.openxmlformats.org/officeDocument/2006/relationships/image" Target="../media/image110.png"/><Relationship Id="rId7" Type="http://schemas.openxmlformats.org/officeDocument/2006/relationships/customXml" Target="../ink/ink62.xml"/><Relationship Id="rId6" Type="http://schemas.openxmlformats.org/officeDocument/2006/relationships/image" Target="../media/image109.png"/><Relationship Id="rId5" Type="http://schemas.openxmlformats.org/officeDocument/2006/relationships/customXml" Target="../ink/ink61.xml"/><Relationship Id="rId4" Type="http://schemas.openxmlformats.org/officeDocument/2006/relationships/image" Target="../media/image108.png"/><Relationship Id="rId3" Type="http://schemas.openxmlformats.org/officeDocument/2006/relationships/customXml" Target="../ink/ink60.xml"/><Relationship Id="rId2" Type="http://schemas.openxmlformats.org/officeDocument/2006/relationships/image" Target="../media/image107.png"/><Relationship Id="rId15" Type="http://schemas.openxmlformats.org/officeDocument/2006/relationships/slideLayout" Target="../slideLayouts/slideLayout2.xml"/><Relationship Id="rId14" Type="http://schemas.openxmlformats.org/officeDocument/2006/relationships/image" Target="../media/image113.png"/><Relationship Id="rId13" Type="http://schemas.openxmlformats.org/officeDocument/2006/relationships/customXml" Target="../ink/ink65.xml"/><Relationship Id="rId12" Type="http://schemas.openxmlformats.org/officeDocument/2006/relationships/image" Target="../media/image112.png"/><Relationship Id="rId11" Type="http://schemas.openxmlformats.org/officeDocument/2006/relationships/customXml" Target="../ink/ink64.xml"/><Relationship Id="rId10" Type="http://schemas.openxmlformats.org/officeDocument/2006/relationships/image" Target="../media/image111.png"/><Relationship Id="rId1" Type="http://schemas.openxmlformats.org/officeDocument/2006/relationships/customXml" Target="../ink/ink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image" Target="../media/image23.jpeg"/><Relationship Id="rId8" Type="http://schemas.openxmlformats.org/officeDocument/2006/relationships/image" Target="../media/image22.jpeg"/><Relationship Id="rId7" Type="http://schemas.openxmlformats.org/officeDocument/2006/relationships/image" Target="../media/image21.jpeg"/><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2" Type="http://schemas.openxmlformats.org/officeDocument/2006/relationships/slideLayout" Target="../slideLayouts/slideLayout2.xml"/><Relationship Id="rId11" Type="http://schemas.openxmlformats.org/officeDocument/2006/relationships/image" Target="../media/image25.jpeg"/><Relationship Id="rId10" Type="http://schemas.openxmlformats.org/officeDocument/2006/relationships/image" Target="../media/image24.jpeg"/><Relationship Id="rId1" Type="http://schemas.openxmlformats.org/officeDocument/2006/relationships/image" Target="../media/image1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jpe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94.xml.rels><?xml version="1.0" encoding="UTF-8" standalone="yes"?>
<Relationships xmlns="http://schemas.openxmlformats.org/package/2006/relationships"><Relationship Id="rId9" Type="http://schemas.openxmlformats.org/officeDocument/2006/relationships/image" Target="../media/image47.png"/><Relationship Id="rId8" Type="http://schemas.openxmlformats.org/officeDocument/2006/relationships/customXml" Target="../ink/ink4.xml"/><Relationship Id="rId7" Type="http://schemas.openxmlformats.org/officeDocument/2006/relationships/image" Target="../media/image46.png"/><Relationship Id="rId6" Type="http://schemas.openxmlformats.org/officeDocument/2006/relationships/customXml" Target="../ink/ink3.xml"/><Relationship Id="rId54" Type="http://schemas.openxmlformats.org/officeDocument/2006/relationships/slideLayout" Target="../slideLayouts/slideLayout2.xml"/><Relationship Id="rId53" Type="http://schemas.openxmlformats.org/officeDocument/2006/relationships/image" Target="../media/image68.png"/><Relationship Id="rId52" Type="http://schemas.openxmlformats.org/officeDocument/2006/relationships/customXml" Target="../ink/ink27.xml"/><Relationship Id="rId51" Type="http://schemas.openxmlformats.org/officeDocument/2006/relationships/image" Target="../media/image67.png"/><Relationship Id="rId50" Type="http://schemas.openxmlformats.org/officeDocument/2006/relationships/customXml" Target="../ink/ink26.xml"/><Relationship Id="rId5" Type="http://schemas.openxmlformats.org/officeDocument/2006/relationships/image" Target="../media/image45.png"/><Relationship Id="rId49" Type="http://schemas.openxmlformats.org/officeDocument/2006/relationships/image" Target="../media/image66.png"/><Relationship Id="rId48" Type="http://schemas.openxmlformats.org/officeDocument/2006/relationships/customXml" Target="../ink/ink25.xml"/><Relationship Id="rId47" Type="http://schemas.openxmlformats.org/officeDocument/2006/relationships/image" Target="../media/image65.png"/><Relationship Id="rId46" Type="http://schemas.openxmlformats.org/officeDocument/2006/relationships/customXml" Target="../ink/ink24.xml"/><Relationship Id="rId45" Type="http://schemas.openxmlformats.org/officeDocument/2006/relationships/image" Target="../media/image64.png"/><Relationship Id="rId44" Type="http://schemas.openxmlformats.org/officeDocument/2006/relationships/customXml" Target="../ink/ink23.xml"/><Relationship Id="rId43" Type="http://schemas.openxmlformats.org/officeDocument/2006/relationships/image" Target="../media/image63.png"/><Relationship Id="rId42" Type="http://schemas.openxmlformats.org/officeDocument/2006/relationships/customXml" Target="../ink/ink22.xml"/><Relationship Id="rId41" Type="http://schemas.openxmlformats.org/officeDocument/2006/relationships/image" Target="../media/image62.png"/><Relationship Id="rId40" Type="http://schemas.openxmlformats.org/officeDocument/2006/relationships/customXml" Target="../ink/ink21.xml"/><Relationship Id="rId4" Type="http://schemas.openxmlformats.org/officeDocument/2006/relationships/customXml" Target="../ink/ink2.xml"/><Relationship Id="rId39" Type="http://schemas.openxmlformats.org/officeDocument/2006/relationships/image" Target="../media/image61.png"/><Relationship Id="rId38" Type="http://schemas.openxmlformats.org/officeDocument/2006/relationships/customXml" Target="../ink/ink20.xml"/><Relationship Id="rId37" Type="http://schemas.openxmlformats.org/officeDocument/2006/relationships/image" Target="../media/image60.png"/><Relationship Id="rId36" Type="http://schemas.openxmlformats.org/officeDocument/2006/relationships/customXml" Target="../ink/ink19.xml"/><Relationship Id="rId35" Type="http://schemas.openxmlformats.org/officeDocument/2006/relationships/image" Target="../media/image59.png"/><Relationship Id="rId34" Type="http://schemas.openxmlformats.org/officeDocument/2006/relationships/customXml" Target="../ink/ink18.xml"/><Relationship Id="rId33" Type="http://schemas.openxmlformats.org/officeDocument/2006/relationships/customXml" Target="../ink/ink17.xml"/><Relationship Id="rId32" Type="http://schemas.openxmlformats.org/officeDocument/2006/relationships/image" Target="../media/image58.png"/><Relationship Id="rId31" Type="http://schemas.openxmlformats.org/officeDocument/2006/relationships/customXml" Target="../ink/ink16.xml"/><Relationship Id="rId30" Type="http://schemas.openxmlformats.org/officeDocument/2006/relationships/image" Target="../media/image57.png"/><Relationship Id="rId3" Type="http://schemas.openxmlformats.org/officeDocument/2006/relationships/image" Target="../media/image44.png"/><Relationship Id="rId29" Type="http://schemas.openxmlformats.org/officeDocument/2006/relationships/customXml" Target="../ink/ink15.xml"/><Relationship Id="rId28" Type="http://schemas.openxmlformats.org/officeDocument/2006/relationships/image" Target="../media/image56.png"/><Relationship Id="rId27" Type="http://schemas.openxmlformats.org/officeDocument/2006/relationships/customXml" Target="../ink/ink14.xml"/><Relationship Id="rId26" Type="http://schemas.openxmlformats.org/officeDocument/2006/relationships/image" Target="../media/image55.png"/><Relationship Id="rId25" Type="http://schemas.openxmlformats.org/officeDocument/2006/relationships/customXml" Target="../ink/ink13.xml"/><Relationship Id="rId24" Type="http://schemas.openxmlformats.org/officeDocument/2006/relationships/image" Target="../media/image54.png"/><Relationship Id="rId23" Type="http://schemas.openxmlformats.org/officeDocument/2006/relationships/customXml" Target="../ink/ink12.xml"/><Relationship Id="rId22" Type="http://schemas.openxmlformats.org/officeDocument/2006/relationships/image" Target="../media/image53.png"/><Relationship Id="rId21" Type="http://schemas.openxmlformats.org/officeDocument/2006/relationships/customXml" Target="../ink/ink11.xml"/><Relationship Id="rId20" Type="http://schemas.openxmlformats.org/officeDocument/2006/relationships/image" Target="../media/image52.png"/><Relationship Id="rId2" Type="http://schemas.openxmlformats.org/officeDocument/2006/relationships/customXml" Target="../ink/ink1.xml"/><Relationship Id="rId19" Type="http://schemas.openxmlformats.org/officeDocument/2006/relationships/customXml" Target="../ink/ink10.xml"/><Relationship Id="rId18" Type="http://schemas.openxmlformats.org/officeDocument/2006/relationships/customXml" Target="../ink/ink9.xml"/><Relationship Id="rId17" Type="http://schemas.openxmlformats.org/officeDocument/2006/relationships/image" Target="../media/image51.png"/><Relationship Id="rId16" Type="http://schemas.openxmlformats.org/officeDocument/2006/relationships/customXml" Target="../ink/ink8.xml"/><Relationship Id="rId15" Type="http://schemas.openxmlformats.org/officeDocument/2006/relationships/image" Target="../media/image50.png"/><Relationship Id="rId14" Type="http://schemas.openxmlformats.org/officeDocument/2006/relationships/customXml" Target="../ink/ink7.xml"/><Relationship Id="rId13" Type="http://schemas.openxmlformats.org/officeDocument/2006/relationships/image" Target="../media/image49.png"/><Relationship Id="rId12" Type="http://schemas.openxmlformats.org/officeDocument/2006/relationships/customXml" Target="../ink/ink6.xml"/><Relationship Id="rId11" Type="http://schemas.openxmlformats.org/officeDocument/2006/relationships/image" Target="../media/image48.png"/><Relationship Id="rId10" Type="http://schemas.openxmlformats.org/officeDocument/2006/relationships/customXml" Target="../ink/ink5.xml"/><Relationship Id="rId1" Type="http://schemas.openxmlformats.org/officeDocument/2006/relationships/image" Target="../media/image4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9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3.png"/><Relationship Id="rId3" Type="http://schemas.openxmlformats.org/officeDocument/2006/relationships/customXml" Target="../ink/ink28.xml"/><Relationship Id="rId2" Type="http://schemas.openxmlformats.org/officeDocument/2006/relationships/image" Target="../media/image72.png"/><Relationship Id="rId1" Type="http://schemas.openxmlformats.org/officeDocument/2006/relationships/image" Target="../media/image7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GB" altLang="en-US" strike="noStrike" noProof="1"/>
          </a:p>
        </p:txBody>
      </p:sp>
      <p:pic>
        <p:nvPicPr>
          <p:cNvPr id="8194" name="Content Placeholder 3"/>
          <p:cNvPicPr>
            <a:picLocks noGrp="1" noChangeAspect="1"/>
          </p:cNvPicPr>
          <p:nvPr>
            <p:ph idx="1"/>
          </p:nvPr>
        </p:nvPicPr>
        <p:blipFill>
          <a:blip r:embed="rId1"/>
          <a:srcRect b="6816"/>
          <a:stretch>
            <a:fillRect/>
          </a:stretch>
        </p:blipFill>
        <p:spPr>
          <a:xfrm>
            <a:off x="611188" y="852488"/>
            <a:ext cx="7756525" cy="5068887"/>
          </a:xfrm>
          <a:ln>
            <a:solidFill>
              <a:schemeClr val="accent1"/>
            </a:solidFill>
            <a:miter/>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4213" y="692150"/>
            <a:ext cx="8064500" cy="70326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One-</a:t>
            </a:r>
            <a:r>
              <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D</a:t>
            </a: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imensional </a:t>
            </a:r>
            <a:r>
              <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A</a:t>
            </a: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rray</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7410" name="Content Placeholder 2"/>
          <p:cNvSpPr>
            <a:spLocks noGrp="1"/>
          </p:cNvSpPr>
          <p:nvPr>
            <p:ph idx="1"/>
          </p:nvPr>
        </p:nvSpPr>
        <p:spPr>
          <a:xfrm>
            <a:off x="468313" y="1628775"/>
            <a:ext cx="8229600" cy="4648200"/>
          </a:xfrm>
        </p:spPr>
        <p:txBody>
          <a:bodyPr vert="horz" wrap="square" lIns="182880" tIns="91440" rIns="91440" bIns="45720" anchor="t" anchorCtr="0"/>
          <a:p>
            <a:pPr eaLnBrk="1" hangingPunct="1">
              <a:buFont typeface="Wingdings" panose="05000000000000000000" pitchFamily="2" charset="2"/>
              <a:buChar char="§"/>
            </a:pPr>
            <a:r>
              <a:rPr lang="en-IN" altLang="x-none" sz="2000" dirty="0"/>
              <a:t>There are several forms of an array used in C: </a:t>
            </a:r>
            <a:endParaRPr lang="en-IN" altLang="x-none" sz="2000" dirty="0"/>
          </a:p>
          <a:p>
            <a:pPr lvl="1" eaLnBrk="1" hangingPunct="1">
              <a:buFont typeface="Wingdings" panose="05000000000000000000" pitchFamily="2" charset="2"/>
              <a:buChar char="§"/>
            </a:pPr>
            <a:r>
              <a:rPr lang="en-IN" altLang="x-none" sz="1800" dirty="0"/>
              <a:t>One dimensional or single-dimensional and multidimensional array.</a:t>
            </a:r>
            <a:endParaRPr lang="en-IN" altLang="x-none" sz="1800" dirty="0"/>
          </a:p>
          <a:p>
            <a:pPr lvl="1" eaLnBrk="1" hangingPunct="1">
              <a:buFont typeface="Wingdings" panose="05000000000000000000" pitchFamily="2" charset="2"/>
              <a:buChar char="§"/>
            </a:pPr>
            <a:r>
              <a:rPr lang="en-IN" altLang="x-none" sz="1800" dirty="0"/>
              <a:t>Since the array is one dimensional, there will be a single subscript or index whose value refers to the individual array element which ranges from 0 to (</a:t>
            </a:r>
            <a:r>
              <a:rPr lang="en-IN" altLang="x-none" sz="1800" i="1" dirty="0"/>
              <a:t>n–1), where n is the </a:t>
            </a:r>
            <a:r>
              <a:rPr lang="en-IN" altLang="x-none" sz="1800" dirty="0"/>
              <a:t>total number of elements in the array.</a:t>
            </a:r>
            <a:endParaRPr lang="en-IN" altLang="x-none" sz="1800" dirty="0"/>
          </a:p>
          <a:p>
            <a:pPr eaLnBrk="1" hangingPunct="1">
              <a:buFont typeface="Wingdings" panose="05000000000000000000" pitchFamily="2" charset="2"/>
              <a:buChar char="§"/>
            </a:pPr>
            <a:r>
              <a:rPr lang="en-GB" altLang="zh-CN" sz="2000" dirty="0"/>
              <a:t>When defining an array in a program </a:t>
            </a:r>
            <a:r>
              <a:rPr lang="en-IN" altLang="x-none" sz="2000" dirty="0"/>
              <a:t>three things need to be specified.</a:t>
            </a:r>
            <a:endParaRPr lang="en-IN" altLang="x-none" sz="2000" dirty="0"/>
          </a:p>
          <a:p>
            <a:pPr lvl="1" eaLnBrk="1" hangingPunct="1">
              <a:buFont typeface="Wingdings" panose="05000000000000000000" pitchFamily="2" charset="2"/>
              <a:buChar char="§"/>
            </a:pPr>
            <a:r>
              <a:rPr lang="en-IN" altLang="x-none" sz="1800" dirty="0"/>
              <a:t>The type of data it can hold, i.e., int, char, double, float, etc.</a:t>
            </a:r>
            <a:endParaRPr lang="en-IN" altLang="x-none" sz="1800" dirty="0"/>
          </a:p>
          <a:p>
            <a:pPr lvl="1" eaLnBrk="1" hangingPunct="1">
              <a:buFont typeface="Wingdings" panose="05000000000000000000" pitchFamily="2" charset="2"/>
              <a:buChar char="§"/>
            </a:pPr>
            <a:r>
              <a:rPr lang="en-IN" altLang="x-none" sz="1800" dirty="0"/>
              <a:t>The number of values it can hold, i.e., the maximum number of elements it can hold</a:t>
            </a:r>
            <a:endParaRPr lang="en-IN" altLang="x-none" sz="1800" dirty="0"/>
          </a:p>
          <a:p>
            <a:pPr lvl="1" eaLnBrk="1" hangingPunct="1">
              <a:buFont typeface="Wingdings" panose="05000000000000000000" pitchFamily="2" charset="2"/>
              <a:buChar char="§"/>
            </a:pPr>
            <a:r>
              <a:rPr lang="en-IN" altLang="x-none" sz="1800" dirty="0"/>
              <a:t>A name</a:t>
            </a:r>
            <a:endParaRPr lang="en-IN" altLang="x-none" sz="1800" dirty="0"/>
          </a:p>
        </p:txBody>
      </p:sp>
      <p:sp>
        <p:nvSpPr>
          <p:cNvPr id="21508" name="Footer Placeholder 4"/>
          <p:cNvSpPr txBox="1">
            <a:spLocks noGrp="1"/>
          </p:cNvSpPr>
          <p:nvPr>
            <p:ph type="ftr" sz="quarter" idx="3"/>
          </p:nvPr>
        </p:nvSpPr>
        <p:spPr bwMode="auto">
          <a:xfrm>
            <a:off x="611188" y="64801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Multidimensional Arrays</a:t>
            </a:r>
            <a:endParaRPr kumimoji="0" lang="en-IN"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182880" tIns="91440" rIns="91440" bIns="45720" numCol="1" anchor="t" anchorCtr="0" compatLnSpc="1">
            <a:normAutofit fontScale="925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Multi-dimensional arrays are kept in computer memory as a linear sequence of variables.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elements of a multi-dimensional array are stored contiguously in a block of computer memory.</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number of subscripts determines the </a:t>
            </a:r>
            <a:r>
              <a:rPr kumimoji="0" lang="en-IN" sz="2400" b="0" i="1" u="none" strike="noStrike" kern="1200" cap="none" spc="0" normalizeH="0" baseline="0" noProof="0" dirty="0" smtClean="0">
                <a:ln>
                  <a:noFill/>
                </a:ln>
                <a:solidFill>
                  <a:schemeClr val="tx1"/>
                </a:solidFill>
                <a:effectLst/>
                <a:uLnTx/>
                <a:uFillTx/>
                <a:latin typeface="+mn-lt"/>
                <a:ea typeface="+mn-ea"/>
                <a:cs typeface="+mn-cs"/>
              </a:rPr>
              <a:t>dimensionality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of an array.</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separation of initial values into rows in the declaration statement is not necessary.</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If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unsized</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arrays are declared, the C compiler automatically creates an array big enough to hold all the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initializers</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1444"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03426" name="Picture 2"/>
          <p:cNvPicPr>
            <a:picLocks noChangeAspect="1" noChangeArrowheads="1"/>
          </p:cNvPicPr>
          <p:nvPr>
            <p:ph idx="1"/>
          </p:nvPr>
        </p:nvPicPr>
        <p:blipFill>
          <a:blip r:embed="rId1"/>
          <a:srcRect l="18354" t="17578" r="30380" b="8202"/>
          <a:stretch>
            <a:fillRect/>
          </a:stretch>
        </p:blipFill>
        <p:spPr bwMode="auto">
          <a:xfrm>
            <a:off x="979170" y="1628775"/>
            <a:ext cx="7447915" cy="41878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Title 1"/>
          <p:cNvSpPr>
            <a:spLocks noGrp="1"/>
          </p:cNvSpPr>
          <p:nvPr/>
        </p:nvSpPr>
        <p:spPr>
          <a:xfrm>
            <a:off x="642938" y="0"/>
            <a:ext cx="8183563" cy="1050925"/>
          </a:xfrm>
          <a:prstGeom prst="rect">
            <a:avLst/>
          </a:prstGeom>
        </p:spPr>
        <p:txBody>
          <a:bodyPr vert="horz" anchor="b">
            <a:normAutofit/>
          </a:bodyPr>
          <a:lstStyle>
            <a:lvl1pPr algn="l" rtl="0" eaLnBrk="0" fontAlgn="base" hangingPunct="0">
              <a:spcBef>
                <a:spcPct val="0"/>
              </a:spcBef>
              <a:spcAft>
                <a:spcPct val="0"/>
              </a:spcAft>
              <a:defRPr sz="3600" b="1" kern="1200">
                <a:solidFill>
                  <a:srgbClr val="5C9965"/>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5C9965"/>
                </a:solidFill>
                <a:latin typeface="Verdana" panose="020B0604030504040204" pitchFamily="34" charset="0"/>
              </a:defRPr>
            </a:lvl2pPr>
            <a:lvl3pPr algn="l" rtl="0" eaLnBrk="0" fontAlgn="base" hangingPunct="0">
              <a:spcBef>
                <a:spcPct val="0"/>
              </a:spcBef>
              <a:spcAft>
                <a:spcPct val="0"/>
              </a:spcAft>
              <a:defRPr sz="3600" b="1">
                <a:solidFill>
                  <a:srgbClr val="5C9965"/>
                </a:solidFill>
                <a:latin typeface="Verdana" panose="020B0604030504040204" pitchFamily="34" charset="0"/>
              </a:defRPr>
            </a:lvl3pPr>
            <a:lvl4pPr algn="l" rtl="0" eaLnBrk="0" fontAlgn="base" hangingPunct="0">
              <a:spcBef>
                <a:spcPct val="0"/>
              </a:spcBef>
              <a:spcAft>
                <a:spcPct val="0"/>
              </a:spcAft>
              <a:defRPr sz="3600" b="1">
                <a:solidFill>
                  <a:srgbClr val="5C9965"/>
                </a:solidFill>
                <a:latin typeface="Verdana" panose="020B0604030504040204" pitchFamily="34" charset="0"/>
              </a:defRPr>
            </a:lvl4pPr>
            <a:lvl5pPr algn="l" rtl="0" eaLnBrk="0" fontAlgn="base" hangingPunct="0">
              <a:spcBef>
                <a:spcPct val="0"/>
              </a:spcBef>
              <a:spcAft>
                <a:spcPct val="0"/>
              </a:spcAft>
              <a:defRPr sz="3600" b="1">
                <a:solidFill>
                  <a:srgbClr val="5C9965"/>
                </a:solidFill>
                <a:latin typeface="Verdana" panose="020B0604030504040204" pitchFamily="34" charset="0"/>
              </a:defRPr>
            </a:lvl5pPr>
            <a:lvl6pPr marL="457200" algn="l" rtl="0" fontAlgn="base">
              <a:spcBef>
                <a:spcPct val="0"/>
              </a:spcBef>
              <a:spcAft>
                <a:spcPct val="0"/>
              </a:spcAft>
              <a:defRPr sz="3600" b="1">
                <a:solidFill>
                  <a:srgbClr val="5C9965"/>
                </a:solidFill>
                <a:latin typeface="Verdana" panose="020B0604030504040204" pitchFamily="34" charset="0"/>
              </a:defRPr>
            </a:lvl6pPr>
            <a:lvl7pPr marL="914400" algn="l" rtl="0" fontAlgn="base">
              <a:spcBef>
                <a:spcPct val="0"/>
              </a:spcBef>
              <a:spcAft>
                <a:spcPct val="0"/>
              </a:spcAft>
              <a:defRPr sz="3600" b="1">
                <a:solidFill>
                  <a:srgbClr val="5C9965"/>
                </a:solidFill>
                <a:latin typeface="Verdana" panose="020B0604030504040204" pitchFamily="34" charset="0"/>
              </a:defRPr>
            </a:lvl7pPr>
            <a:lvl8pPr marL="1371600" algn="l" rtl="0" fontAlgn="base">
              <a:spcBef>
                <a:spcPct val="0"/>
              </a:spcBef>
              <a:spcAft>
                <a:spcPct val="0"/>
              </a:spcAft>
              <a:defRPr sz="3600" b="1">
                <a:solidFill>
                  <a:srgbClr val="5C9965"/>
                </a:solidFill>
                <a:latin typeface="Verdana" panose="020B0604030504040204" pitchFamily="34" charset="0"/>
              </a:defRPr>
            </a:lvl8pPr>
            <a:lvl9pPr marL="1828800" algn="l" rtl="0" fontAlgn="base">
              <a:spcBef>
                <a:spcPct val="0"/>
              </a:spcBef>
              <a:spcAft>
                <a:spcPct val="0"/>
              </a:spcAft>
              <a:defRPr sz="3600" b="1">
                <a:solidFill>
                  <a:srgbClr val="5C9965"/>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Transpose of a matrix</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2467" name="Footer Placeholder 6"/>
          <p:cNvSpPr txBox="1">
            <a:spLocks noGrp="1"/>
          </p:cNvSpPr>
          <p:nvPr>
            <p:ph type="ftr" sz="quarter" idx="3"/>
          </p:nvPr>
        </p:nvSpPr>
        <p:spPr bwMode="auto">
          <a:xfrm>
            <a:off x="684213"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0596" name="Rectangle 6"/>
          <p:cNvSpPr/>
          <p:nvPr/>
        </p:nvSpPr>
        <p:spPr>
          <a:xfrm>
            <a:off x="142875" y="71438"/>
            <a:ext cx="4929188" cy="6648450"/>
          </a:xfrm>
          <a:prstGeom prst="rect">
            <a:avLst/>
          </a:prstGeom>
          <a:solidFill>
            <a:srgbClr val="FFFFFF"/>
          </a:solidFill>
          <a:ln w="9525">
            <a:noFill/>
          </a:ln>
        </p:spPr>
        <p:txBody>
          <a:bodyPr lIns="0" tIns="0" rIns="0" bIns="0" anchor="t" anchorCtr="0">
            <a:spAutoFit/>
          </a:bodyPr>
          <a:p>
            <a:pPr algn="just" eaLnBrk="0" fontAlgn="t" hangingPunct="0"/>
            <a:r>
              <a:rPr lang="en-GB" altLang="zh-CN" b="1" i="1" dirty="0">
                <a:solidFill>
                  <a:srgbClr val="002060"/>
                </a:solidFill>
                <a:latin typeface="Arial" panose="020B0604020202020204" pitchFamily="34" charset="0"/>
              </a:rPr>
              <a:t>#include &lt;stdio.h&gt;</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 void main()</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static int array[10][10];</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int i, j, m, n; </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printf("Enter the order of the matrix \n");</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scanf("%d %d", &amp;m, &amp;n);</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printf("Enter the coefficients of the matrix\n");</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for (i = 0; i &lt; m; ++i)</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for (j = 0; j &lt; n; ++j)</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	scanf("%d", &amp;array[i][j]);</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printf("The given matrix is \n");</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for (i = 0; i &lt; m; ++i)</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for (j = 0; j &lt; n; ++j)</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	printf(" %d", array[i][j]);</a:t>
            </a:r>
            <a:endParaRPr lang="en-GB" altLang="zh-CN" b="1" dirty="0">
              <a:solidFill>
                <a:srgbClr val="002060"/>
              </a:solidFill>
              <a:latin typeface="Arial" panose="020B0604020202020204" pitchFamily="34" charset="0"/>
            </a:endParaRPr>
          </a:p>
          <a:p>
            <a:pPr lvl="1" indent="0" algn="just" eaLnBrk="0" fontAlgn="t" hangingPunct="0"/>
            <a:r>
              <a:rPr lang="en-GB" altLang="zh-CN" b="1" dirty="0">
                <a:solidFill>
                  <a:srgbClr val="002060"/>
                </a:solidFill>
                <a:latin typeface="Arial" panose="020B0604020202020204" pitchFamily="34" charset="0"/>
              </a:rPr>
              <a:t>}</a:t>
            </a:r>
            <a:endParaRPr lang="en-GB" altLang="zh-CN" b="1" dirty="0">
              <a:solidFill>
                <a:srgbClr val="002060"/>
              </a:solidFill>
              <a:latin typeface="Arial" panose="020B0604020202020204" pitchFamily="34" charset="0"/>
            </a:endParaRPr>
          </a:p>
          <a:p>
            <a:pPr algn="just" eaLnBrk="0" fontAlgn="t" hangingPunct="0"/>
            <a:r>
              <a:rPr lang="en-GB" altLang="zh-CN" b="1" dirty="0">
                <a:solidFill>
                  <a:srgbClr val="002060"/>
                </a:solidFill>
                <a:latin typeface="Arial" panose="020B0604020202020204" pitchFamily="34" charset="0"/>
              </a:rPr>
              <a:t>printf("\n");}</a:t>
            </a:r>
            <a:endParaRPr lang="en-GB" altLang="zh-CN" b="1" dirty="0">
              <a:solidFill>
                <a:srgbClr val="002060"/>
              </a:solidFill>
              <a:latin typeface="Arial" panose="020B0604020202020204" pitchFamily="34" charset="0"/>
            </a:endParaRPr>
          </a:p>
        </p:txBody>
      </p:sp>
      <p:sp>
        <p:nvSpPr>
          <p:cNvPr id="10" name="TextBox 9"/>
          <p:cNvSpPr txBox="1"/>
          <p:nvPr/>
        </p:nvSpPr>
        <p:spPr>
          <a:xfrm>
            <a:off x="5143500" y="214313"/>
            <a:ext cx="3929063" cy="2862263"/>
          </a:xfrm>
          <a:prstGeom prst="rect">
            <a:avLst/>
          </a:prstGeom>
          <a:ln>
            <a:solidFill>
              <a:srgbClr val="002060"/>
            </a:solid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("Transpose of matrix is \n");</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for (j = 0; j &lt; n; ++j)</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for (</a:t>
            </a: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 0; </a:t>
            </a: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&lt; m; ++</a:t>
            </a: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%d", array[</a:t>
            </a: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][j]);</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("\n");</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Rectangle 10"/>
          <p:cNvSpPr/>
          <p:nvPr/>
        </p:nvSpPr>
        <p:spPr>
          <a:xfrm>
            <a:off x="4357688" y="3143250"/>
            <a:ext cx="4786313" cy="3571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Enter the order of the matrix 3 3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Enter the coefficients of the matrix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3 7 9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2 7 5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6 3 4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The given matrix is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3 7 9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2 7 5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6 3 4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Transpose of matrix is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3 2 6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7 7 3</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9 5 4</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Multiplication matrix</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114690" name="Picture 2" descr="http://www.stoimen.com/blog/wp-content/uploads/2012/11/3.-Matrix-Multiplication.png"/>
          <p:cNvPicPr>
            <a:picLocks noChangeAspect="1" noChangeArrowheads="1"/>
          </p:cNvPicPr>
          <p:nvPr/>
        </p:nvPicPr>
        <p:blipFill>
          <a:blip r:embed="rId1"/>
          <a:srcRect t="8360"/>
          <a:stretch>
            <a:fillRect/>
          </a:stretch>
        </p:blipFill>
        <p:spPr bwMode="auto">
          <a:xfrm>
            <a:off x="500063" y="1571625"/>
            <a:ext cx="8358188" cy="492918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6286500" y="685800"/>
              <a:ext cx="368300" cy="457200"/>
            </p14:xfrm>
          </p:contentPart>
        </mc:Choice>
        <mc:Fallback xmlns="">
          <p:pic>
            <p:nvPicPr>
              <p:cNvPr id="3" name="Ink 2"/>
            </p:nvPicPr>
            <p:blipFill>
              <a:blip r:embed="rId3"/>
            </p:blipFill>
            <p:spPr>
              <a:xfrm>
                <a:off x="6286500" y="685800"/>
                <a:ext cx="368300" cy="4572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Ink 4"/>
              <p14:cNvContentPartPr/>
              <p14:nvPr/>
            </p14:nvContentPartPr>
            <p14:xfrm>
              <a:off x="5734050" y="2139950"/>
              <a:ext cx="222250" cy="209550"/>
            </p14:xfrm>
          </p:contentPart>
        </mc:Choice>
        <mc:Fallback xmlns="">
          <p:pic>
            <p:nvPicPr>
              <p:cNvPr id="5" name="Ink 4"/>
            </p:nvPicPr>
            <p:blipFill>
              <a:blip r:embed="rId5"/>
            </p:blipFill>
            <p:spPr>
              <a:xfrm>
                <a:off x="5734050" y="2139950"/>
                <a:ext cx="222250" cy="2095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Ink 5"/>
              <p14:cNvContentPartPr/>
              <p14:nvPr/>
            </p14:nvContentPartPr>
            <p14:xfrm>
              <a:off x="6305550" y="2032000"/>
              <a:ext cx="120650" cy="285750"/>
            </p14:xfrm>
          </p:contentPart>
        </mc:Choice>
        <mc:Fallback xmlns="">
          <p:pic>
            <p:nvPicPr>
              <p:cNvPr id="6" name="Ink 5"/>
            </p:nvPicPr>
            <p:blipFill>
              <a:blip r:embed="rId7"/>
            </p:blipFill>
            <p:spPr>
              <a:xfrm>
                <a:off x="6305550" y="2032000"/>
                <a:ext cx="120650" cy="2857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Ink 6"/>
              <p14:cNvContentPartPr/>
              <p14:nvPr/>
            </p14:nvContentPartPr>
            <p14:xfrm>
              <a:off x="6654800" y="2108200"/>
              <a:ext cx="279400" cy="196850"/>
            </p14:xfrm>
          </p:contentPart>
        </mc:Choice>
        <mc:Fallback xmlns="">
          <p:pic>
            <p:nvPicPr>
              <p:cNvPr id="7" name="Ink 6"/>
            </p:nvPicPr>
            <p:blipFill>
              <a:blip r:embed="rId9"/>
            </p:blipFill>
            <p:spPr>
              <a:xfrm>
                <a:off x="6654800" y="2108200"/>
                <a:ext cx="279400" cy="1968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Ink 7"/>
              <p14:cNvContentPartPr/>
              <p14:nvPr/>
            </p14:nvContentPartPr>
            <p14:xfrm>
              <a:off x="6972300" y="1993900"/>
              <a:ext cx="292100" cy="355600"/>
            </p14:xfrm>
          </p:contentPart>
        </mc:Choice>
        <mc:Fallback xmlns="">
          <p:pic>
            <p:nvPicPr>
              <p:cNvPr id="8" name="Ink 7"/>
            </p:nvPicPr>
            <p:blipFill>
              <a:blip r:embed="rId11"/>
            </p:blipFill>
            <p:spPr>
              <a:xfrm>
                <a:off x="6972300" y="1993900"/>
                <a:ext cx="292100" cy="3556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Ink 8"/>
              <p14:cNvContentPartPr/>
              <p14:nvPr/>
            </p14:nvContentPartPr>
            <p14:xfrm>
              <a:off x="7480300" y="1943100"/>
              <a:ext cx="254000" cy="406400"/>
            </p14:xfrm>
          </p:contentPart>
        </mc:Choice>
        <mc:Fallback xmlns="">
          <p:pic>
            <p:nvPicPr>
              <p:cNvPr id="9" name="Ink 8"/>
            </p:nvPicPr>
            <p:blipFill>
              <a:blip r:embed="rId13"/>
            </p:blipFill>
            <p:spPr>
              <a:xfrm>
                <a:off x="7480300" y="1943100"/>
                <a:ext cx="254000" cy="4064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Ink 9"/>
              <p14:cNvContentPartPr/>
              <p14:nvPr/>
            </p14:nvContentPartPr>
            <p14:xfrm>
              <a:off x="5391150" y="2533650"/>
              <a:ext cx="203200" cy="165100"/>
            </p14:xfrm>
          </p:contentPart>
        </mc:Choice>
        <mc:Fallback xmlns="">
          <p:pic>
            <p:nvPicPr>
              <p:cNvPr id="10" name="Ink 9"/>
            </p:nvPicPr>
            <p:blipFill>
              <a:blip r:embed="rId15"/>
            </p:blipFill>
            <p:spPr>
              <a:xfrm>
                <a:off x="5391150" y="2533650"/>
                <a:ext cx="203200" cy="1651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Ink 10"/>
              <p14:cNvContentPartPr/>
              <p14:nvPr/>
            </p14:nvContentPartPr>
            <p14:xfrm>
              <a:off x="5448300" y="2857500"/>
              <a:ext cx="88900" cy="171450"/>
            </p14:xfrm>
          </p:contentPart>
        </mc:Choice>
        <mc:Fallback xmlns="">
          <p:pic>
            <p:nvPicPr>
              <p:cNvPr id="11" name="Ink 10"/>
            </p:nvPicPr>
            <p:blipFill>
              <a:blip r:embed="rId17"/>
            </p:blipFill>
            <p:spPr>
              <a:xfrm>
                <a:off x="5448300" y="2857500"/>
                <a:ext cx="88900" cy="1714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Ink 11"/>
              <p14:cNvContentPartPr/>
              <p14:nvPr/>
            </p14:nvContentPartPr>
            <p14:xfrm>
              <a:off x="5435600" y="3181350"/>
              <a:ext cx="254000" cy="203200"/>
            </p14:xfrm>
          </p:contentPart>
        </mc:Choice>
        <mc:Fallback xmlns="">
          <p:pic>
            <p:nvPicPr>
              <p:cNvPr id="12" name="Ink 11"/>
            </p:nvPicPr>
            <p:blipFill>
              <a:blip r:embed="rId19"/>
            </p:blipFill>
            <p:spPr>
              <a:xfrm>
                <a:off x="5435600" y="3181350"/>
                <a:ext cx="254000" cy="2032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Ink 12"/>
              <p14:cNvContentPartPr/>
              <p14:nvPr/>
            </p14:nvContentPartPr>
            <p14:xfrm>
              <a:off x="5295900" y="3467100"/>
              <a:ext cx="254000" cy="241300"/>
            </p14:xfrm>
          </p:contentPart>
        </mc:Choice>
        <mc:Fallback xmlns="">
          <p:pic>
            <p:nvPicPr>
              <p:cNvPr id="13" name="Ink 12"/>
            </p:nvPicPr>
            <p:blipFill>
              <a:blip r:embed="rId21"/>
            </p:blipFill>
            <p:spPr>
              <a:xfrm>
                <a:off x="5295900" y="3467100"/>
                <a:ext cx="254000" cy="2413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Ink 13"/>
              <p14:cNvContentPartPr/>
              <p14:nvPr/>
            </p14:nvContentPartPr>
            <p14:xfrm>
              <a:off x="5302250" y="3784600"/>
              <a:ext cx="209550" cy="476250"/>
            </p14:xfrm>
          </p:contentPart>
        </mc:Choice>
        <mc:Fallback xmlns="">
          <p:pic>
            <p:nvPicPr>
              <p:cNvPr id="14" name="Ink 13"/>
            </p:nvPicPr>
            <p:blipFill>
              <a:blip r:embed="rId23"/>
            </p:blipFill>
            <p:spPr>
              <a:xfrm>
                <a:off x="5302250" y="3784600"/>
                <a:ext cx="209550" cy="4762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Ink 14"/>
              <p14:cNvContentPartPr/>
              <p14:nvPr/>
            </p14:nvContentPartPr>
            <p14:xfrm>
              <a:off x="6661150" y="400050"/>
              <a:ext cx="381000" cy="996950"/>
            </p14:xfrm>
          </p:contentPart>
        </mc:Choice>
        <mc:Fallback xmlns="">
          <p:pic>
            <p:nvPicPr>
              <p:cNvPr id="15" name="Ink 14"/>
            </p:nvPicPr>
            <p:blipFill>
              <a:blip r:embed="rId25"/>
            </p:blipFill>
            <p:spPr>
              <a:xfrm>
                <a:off x="6661150" y="400050"/>
                <a:ext cx="381000" cy="9969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Ink 15"/>
              <p14:cNvContentPartPr/>
              <p14:nvPr/>
            </p14:nvContentPartPr>
            <p14:xfrm>
              <a:off x="6889750" y="787400"/>
              <a:ext cx="82550" cy="317500"/>
            </p14:xfrm>
          </p:contentPart>
        </mc:Choice>
        <mc:Fallback xmlns="">
          <p:pic>
            <p:nvPicPr>
              <p:cNvPr id="16" name="Ink 15"/>
            </p:nvPicPr>
            <p:blipFill>
              <a:blip r:embed="rId27"/>
            </p:blipFill>
            <p:spPr>
              <a:xfrm>
                <a:off x="6889750" y="787400"/>
                <a:ext cx="82550" cy="3175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Ink 16"/>
              <p14:cNvContentPartPr/>
              <p14:nvPr/>
            </p14:nvContentPartPr>
            <p14:xfrm>
              <a:off x="7219950" y="381000"/>
              <a:ext cx="323850" cy="876300"/>
            </p14:xfrm>
          </p:contentPart>
        </mc:Choice>
        <mc:Fallback xmlns="">
          <p:pic>
            <p:nvPicPr>
              <p:cNvPr id="17" name="Ink 16"/>
            </p:nvPicPr>
            <p:blipFill>
              <a:blip r:embed="rId29"/>
            </p:blipFill>
            <p:spPr>
              <a:xfrm>
                <a:off x="7219950" y="381000"/>
                <a:ext cx="323850" cy="8763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Ink 17"/>
              <p14:cNvContentPartPr/>
              <p14:nvPr/>
            </p14:nvContentPartPr>
            <p14:xfrm>
              <a:off x="7613650" y="412750"/>
              <a:ext cx="311150" cy="876300"/>
            </p14:xfrm>
          </p:contentPart>
        </mc:Choice>
        <mc:Fallback xmlns="">
          <p:pic>
            <p:nvPicPr>
              <p:cNvPr id="18" name="Ink 17"/>
            </p:nvPicPr>
            <p:blipFill>
              <a:blip r:embed="rId31"/>
            </p:blipFill>
            <p:spPr>
              <a:xfrm>
                <a:off x="7613650" y="412750"/>
                <a:ext cx="311150" cy="8763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Ink 18"/>
              <p14:cNvContentPartPr/>
              <p14:nvPr/>
            </p14:nvContentPartPr>
            <p14:xfrm>
              <a:off x="7931150" y="781050"/>
              <a:ext cx="50800" cy="336550"/>
            </p14:xfrm>
          </p:contentPart>
        </mc:Choice>
        <mc:Fallback xmlns="">
          <p:pic>
            <p:nvPicPr>
              <p:cNvPr id="19" name="Ink 18"/>
            </p:nvPicPr>
            <p:blipFill>
              <a:blip r:embed="rId33"/>
            </p:blipFill>
            <p:spPr>
              <a:xfrm>
                <a:off x="7931150" y="781050"/>
                <a:ext cx="50800" cy="3365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Ink 19"/>
              <p14:cNvContentPartPr/>
              <p14:nvPr/>
            </p14:nvContentPartPr>
            <p14:xfrm>
              <a:off x="7874000" y="381000"/>
              <a:ext cx="609600" cy="946150"/>
            </p14:xfrm>
          </p:contentPart>
        </mc:Choice>
        <mc:Fallback xmlns="">
          <p:pic>
            <p:nvPicPr>
              <p:cNvPr id="20" name="Ink 19"/>
            </p:nvPicPr>
            <p:blipFill>
              <a:blip r:embed="rId35"/>
            </p:blipFill>
            <p:spPr>
              <a:xfrm>
                <a:off x="7874000" y="381000"/>
                <a:ext cx="609600" cy="9461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Ink 20"/>
              <p14:cNvContentPartPr/>
              <p14:nvPr/>
            </p14:nvContentPartPr>
            <p14:xfrm>
              <a:off x="838200" y="6045200"/>
              <a:ext cx="450850" cy="31750"/>
            </p14:xfrm>
          </p:contentPart>
        </mc:Choice>
        <mc:Fallback xmlns="">
          <p:pic>
            <p:nvPicPr>
              <p:cNvPr id="21" name="Ink 20"/>
            </p:nvPicPr>
            <p:blipFill>
              <a:blip r:embed="rId37"/>
            </p:blipFill>
            <p:spPr>
              <a:xfrm>
                <a:off x="838200" y="6045200"/>
                <a:ext cx="450850" cy="317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Ink 21"/>
              <p14:cNvContentPartPr/>
              <p14:nvPr/>
            </p14:nvContentPartPr>
            <p14:xfrm>
              <a:off x="1536700" y="6057900"/>
              <a:ext cx="539750" cy="31750"/>
            </p14:xfrm>
          </p:contentPart>
        </mc:Choice>
        <mc:Fallback xmlns="">
          <p:pic>
            <p:nvPicPr>
              <p:cNvPr id="22" name="Ink 21"/>
            </p:nvPicPr>
            <p:blipFill>
              <a:blip r:embed="rId39"/>
            </p:blipFill>
            <p:spPr>
              <a:xfrm>
                <a:off x="1536700" y="6057900"/>
                <a:ext cx="539750" cy="317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Ink 22"/>
              <p14:cNvContentPartPr/>
              <p14:nvPr/>
            </p14:nvContentPartPr>
            <p14:xfrm>
              <a:off x="2451100" y="5956300"/>
              <a:ext cx="482600" cy="38100"/>
            </p14:xfrm>
          </p:contentPart>
        </mc:Choice>
        <mc:Fallback xmlns="">
          <p:pic>
            <p:nvPicPr>
              <p:cNvPr id="23" name="Ink 22"/>
            </p:nvPicPr>
            <p:blipFill>
              <a:blip r:embed="rId41"/>
            </p:blipFill>
            <p:spPr>
              <a:xfrm>
                <a:off x="2451100" y="5956300"/>
                <a:ext cx="482600" cy="381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Ink 23"/>
              <p14:cNvContentPartPr/>
              <p14:nvPr/>
            </p14:nvContentPartPr>
            <p14:xfrm>
              <a:off x="3219450" y="6045200"/>
              <a:ext cx="539750" cy="38100"/>
            </p14:xfrm>
          </p:contentPart>
        </mc:Choice>
        <mc:Fallback xmlns="">
          <p:pic>
            <p:nvPicPr>
              <p:cNvPr id="24" name="Ink 23"/>
            </p:nvPicPr>
            <p:blipFill>
              <a:blip r:embed="rId43"/>
            </p:blipFill>
            <p:spPr>
              <a:xfrm>
                <a:off x="3219450" y="6045200"/>
                <a:ext cx="539750" cy="381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Ink 24"/>
              <p14:cNvContentPartPr/>
              <p14:nvPr/>
            </p14:nvContentPartPr>
            <p14:xfrm>
              <a:off x="1758950" y="1797050"/>
              <a:ext cx="2228850" cy="971550"/>
            </p14:xfrm>
          </p:contentPart>
        </mc:Choice>
        <mc:Fallback xmlns="">
          <p:pic>
            <p:nvPicPr>
              <p:cNvPr id="25" name="Ink 24"/>
            </p:nvPicPr>
            <p:blipFill>
              <a:blip r:embed="rId45"/>
            </p:blipFill>
            <p:spPr>
              <a:xfrm>
                <a:off x="1758950" y="1797050"/>
                <a:ext cx="2228850" cy="9715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Ink 25"/>
              <p14:cNvContentPartPr/>
              <p14:nvPr/>
            </p14:nvContentPartPr>
            <p14:xfrm>
              <a:off x="2152650" y="2279650"/>
              <a:ext cx="1790700" cy="692150"/>
            </p14:xfrm>
          </p:contentPart>
        </mc:Choice>
        <mc:Fallback xmlns="">
          <p:pic>
            <p:nvPicPr>
              <p:cNvPr id="26" name="Ink 25"/>
            </p:nvPicPr>
            <p:blipFill>
              <a:blip r:embed="rId47"/>
            </p:blipFill>
            <p:spPr>
              <a:xfrm>
                <a:off x="2152650" y="2279650"/>
                <a:ext cx="1790700" cy="6921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Ink 26"/>
              <p14:cNvContentPartPr/>
              <p14:nvPr/>
            </p14:nvContentPartPr>
            <p14:xfrm>
              <a:off x="2286000" y="2876550"/>
              <a:ext cx="1695450" cy="469900"/>
            </p14:xfrm>
          </p:contentPart>
        </mc:Choice>
        <mc:Fallback xmlns="">
          <p:pic>
            <p:nvPicPr>
              <p:cNvPr id="27" name="Ink 26"/>
            </p:nvPicPr>
            <p:blipFill>
              <a:blip r:embed="rId49"/>
            </p:blipFill>
            <p:spPr>
              <a:xfrm>
                <a:off x="2286000" y="2876550"/>
                <a:ext cx="1695450" cy="4699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Ink 27"/>
              <p14:cNvContentPartPr/>
              <p14:nvPr/>
            </p14:nvContentPartPr>
            <p14:xfrm>
              <a:off x="2622550" y="2952750"/>
              <a:ext cx="1403350" cy="641350"/>
            </p14:xfrm>
          </p:contentPart>
        </mc:Choice>
        <mc:Fallback xmlns="">
          <p:pic>
            <p:nvPicPr>
              <p:cNvPr id="28" name="Ink 27"/>
            </p:nvPicPr>
            <p:blipFill>
              <a:blip r:embed="rId51"/>
            </p:blipFill>
            <p:spPr>
              <a:xfrm>
                <a:off x="2622550" y="2952750"/>
                <a:ext cx="1403350" cy="6413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Ink 28"/>
              <p14:cNvContentPartPr/>
              <p14:nvPr/>
            </p14:nvContentPartPr>
            <p14:xfrm>
              <a:off x="2984500" y="2952750"/>
              <a:ext cx="920750" cy="1016000"/>
            </p14:xfrm>
          </p:contentPart>
        </mc:Choice>
        <mc:Fallback xmlns="">
          <p:pic>
            <p:nvPicPr>
              <p:cNvPr id="29" name="Ink 28"/>
            </p:nvPicPr>
            <p:blipFill>
              <a:blip r:embed="rId53"/>
            </p:blipFill>
            <p:spPr>
              <a:xfrm>
                <a:off x="2984500" y="2952750"/>
                <a:ext cx="920750" cy="10160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Ink 29"/>
              <p14:cNvContentPartPr/>
              <p14:nvPr/>
            </p14:nvContentPartPr>
            <p14:xfrm>
              <a:off x="1143000" y="2374900"/>
              <a:ext cx="234950" cy="234950"/>
            </p14:xfrm>
          </p:contentPart>
        </mc:Choice>
        <mc:Fallback xmlns="">
          <p:pic>
            <p:nvPicPr>
              <p:cNvPr id="30" name="Ink 29"/>
            </p:nvPicPr>
            <p:blipFill>
              <a:blip r:embed="rId55"/>
            </p:blipFill>
            <p:spPr>
              <a:xfrm>
                <a:off x="1143000" y="2374900"/>
                <a:ext cx="234950" cy="2349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Ink 30"/>
              <p14:cNvContentPartPr/>
              <p14:nvPr/>
            </p14:nvContentPartPr>
            <p14:xfrm>
              <a:off x="1136650" y="2806700"/>
              <a:ext cx="120650" cy="215900"/>
            </p14:xfrm>
          </p:contentPart>
        </mc:Choice>
        <mc:Fallback xmlns="">
          <p:pic>
            <p:nvPicPr>
              <p:cNvPr id="31" name="Ink 30"/>
            </p:nvPicPr>
            <p:blipFill>
              <a:blip r:embed="rId57"/>
            </p:blipFill>
            <p:spPr>
              <a:xfrm>
                <a:off x="1136650" y="2806700"/>
                <a:ext cx="120650" cy="2159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Ink 31"/>
              <p14:cNvContentPartPr/>
              <p14:nvPr/>
            </p14:nvContentPartPr>
            <p14:xfrm>
              <a:off x="3479800" y="2120900"/>
              <a:ext cx="254000" cy="292100"/>
            </p14:xfrm>
          </p:contentPart>
        </mc:Choice>
        <mc:Fallback xmlns="">
          <p:pic>
            <p:nvPicPr>
              <p:cNvPr id="32" name="Ink 31"/>
            </p:nvPicPr>
            <p:blipFill>
              <a:blip r:embed="rId59"/>
            </p:blipFill>
            <p:spPr>
              <a:xfrm>
                <a:off x="3479800" y="2120900"/>
                <a:ext cx="254000" cy="2921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Ink 32"/>
              <p14:cNvContentPartPr/>
              <p14:nvPr/>
            </p14:nvContentPartPr>
            <p14:xfrm>
              <a:off x="3968750" y="2127250"/>
              <a:ext cx="76200" cy="285750"/>
            </p14:xfrm>
          </p:contentPart>
        </mc:Choice>
        <mc:Fallback xmlns="">
          <p:pic>
            <p:nvPicPr>
              <p:cNvPr id="33" name="Ink 32"/>
            </p:nvPicPr>
            <p:blipFill>
              <a:blip r:embed="rId61"/>
            </p:blipFill>
            <p:spPr>
              <a:xfrm>
                <a:off x="3968750" y="2127250"/>
                <a:ext cx="76200" cy="285750"/>
              </a:xfrm>
              <a:prstGeom prst="rect"/>
            </p:spPr>
          </p:pic>
        </mc:Fallback>
      </mc:AlternateContent>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30050" name="Picture 2" descr="Image result for 3X3 Matrix Multiplication"/>
          <p:cNvPicPr>
            <a:picLocks noChangeAspect="1" noChangeArrowheads="1"/>
          </p:cNvPicPr>
          <p:nvPr>
            <p:ph idx="1"/>
          </p:nvPr>
        </p:nvPicPr>
        <p:blipFill>
          <a:blip r:embed="rId1"/>
          <a:srcRect/>
          <a:stretch>
            <a:fillRect/>
          </a:stretch>
        </p:blipFill>
        <p:spPr bwMode="auto">
          <a:xfrm>
            <a:off x="111760" y="476885"/>
            <a:ext cx="8923020" cy="594423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Text Box 3"/>
          <p:cNvSpPr txBox="1"/>
          <p:nvPr/>
        </p:nvSpPr>
        <p:spPr>
          <a:xfrm>
            <a:off x="5109210" y="548640"/>
            <a:ext cx="4312920" cy="3353435"/>
          </a:xfrm>
          <a:prstGeom prst="rect">
            <a:avLst/>
          </a:prstGeom>
          <a:noFill/>
        </p:spPr>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endParaRPr lang="en-US" sz="1600" b="1" noProof="0" dirty="0" smtClean="0">
              <a:ln>
                <a:noFill/>
              </a:ln>
              <a:solidFill>
                <a:srgbClr val="002060"/>
              </a:solidFill>
              <a:effectLst/>
              <a:uLnTx/>
              <a:uFillTx/>
              <a:latin typeface="+mn-lt"/>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lang="en-US" sz="1600" b="1" noProof="0" dirty="0" smtClean="0">
              <a:ln>
                <a:noFill/>
              </a:ln>
              <a:solidFill>
                <a:srgbClr val="002060"/>
              </a:solidFill>
              <a:effectLst/>
              <a:uLnTx/>
              <a:uFillTx/>
              <a:latin typeface="+mn-lt"/>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for(</a:t>
            </a:r>
            <a:r>
              <a:rPr lang="en-US" sz="1600" b="1" noProof="0" dirty="0" err="1" smtClean="0">
                <a:ln>
                  <a:noFill/>
                </a:ln>
                <a:solidFill>
                  <a:srgbClr val="002060"/>
                </a:solidFill>
                <a:effectLst/>
                <a:uLnTx/>
                <a:uFillTx/>
                <a:latin typeface="+mn-lt"/>
                <a:sym typeface="+mn-ea"/>
              </a:rPr>
              <a:t>i</a:t>
            </a:r>
            <a:r>
              <a:rPr lang="en-US" sz="1600" b="1" noProof="0" dirty="0" smtClean="0">
                <a:ln>
                  <a:noFill/>
                </a:ln>
                <a:solidFill>
                  <a:srgbClr val="002060"/>
                </a:solidFill>
                <a:effectLst/>
                <a:uLnTx/>
                <a:uFillTx/>
                <a:latin typeface="+mn-lt"/>
                <a:sym typeface="+mn-ea"/>
              </a:rPr>
              <a:t>=0;i&lt;</a:t>
            </a:r>
            <a:r>
              <a:rPr lang="en-US" sz="1600" b="1" noProof="0" dirty="0" err="1" smtClean="0">
                <a:ln>
                  <a:noFill/>
                </a:ln>
                <a:solidFill>
                  <a:srgbClr val="002060"/>
                </a:solidFill>
                <a:effectLst/>
                <a:uLnTx/>
                <a:uFillTx/>
                <a:latin typeface="+mn-lt"/>
                <a:sym typeface="+mn-ea"/>
              </a:rPr>
              <a:t>m;i</a:t>
            </a: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for(j=0;j&lt;</a:t>
            </a:r>
            <a:r>
              <a:rPr lang="en-US" sz="1600" b="1" noProof="0" dirty="0" err="1" smtClean="0">
                <a:ln>
                  <a:noFill/>
                </a:ln>
                <a:solidFill>
                  <a:srgbClr val="002060"/>
                </a:solidFill>
                <a:effectLst/>
                <a:uLnTx/>
                <a:uFillTx/>
                <a:latin typeface="+mn-lt"/>
                <a:sym typeface="+mn-ea"/>
              </a:rPr>
              <a:t>q;j</a:t>
            </a: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c[</a:t>
            </a:r>
            <a:r>
              <a:rPr lang="en-US" sz="1600" b="1" noProof="0" dirty="0" err="1" smtClean="0">
                <a:ln>
                  <a:noFill/>
                </a:ln>
                <a:solidFill>
                  <a:srgbClr val="002060"/>
                </a:solidFill>
                <a:effectLst/>
                <a:uLnTx/>
                <a:uFillTx/>
                <a:latin typeface="+mn-lt"/>
                <a:sym typeface="+mn-ea"/>
              </a:rPr>
              <a:t>i</a:t>
            </a:r>
            <a:r>
              <a:rPr lang="en-US" sz="1600" b="1" noProof="0" dirty="0" smtClean="0">
                <a:ln>
                  <a:noFill/>
                </a:ln>
                <a:solidFill>
                  <a:srgbClr val="002060"/>
                </a:solidFill>
                <a:effectLst/>
                <a:uLnTx/>
                <a:uFillTx/>
                <a:latin typeface="+mn-lt"/>
                <a:sym typeface="+mn-ea"/>
              </a:rPr>
              <a:t>][j]=0;</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for(k=0;k&lt;</a:t>
            </a:r>
            <a:r>
              <a:rPr lang="en-US" sz="1600" b="1" noProof="0" dirty="0" err="1" smtClean="0">
                <a:ln>
                  <a:noFill/>
                </a:ln>
                <a:solidFill>
                  <a:srgbClr val="002060"/>
                </a:solidFill>
                <a:effectLst/>
                <a:uLnTx/>
                <a:uFillTx/>
                <a:latin typeface="+mn-lt"/>
                <a:sym typeface="+mn-ea"/>
              </a:rPr>
              <a:t>n;k</a:t>
            </a: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a:t>
            </a:r>
            <a:endParaRPr lang="en-US" sz="1600" b="1" noProof="0" dirty="0" smtClean="0">
              <a:ln>
                <a:noFill/>
              </a:ln>
              <a:solidFill>
                <a:srgbClr val="002060"/>
              </a:solidFill>
              <a:effectLst/>
              <a:uLnTx/>
              <a:uFillTx/>
              <a:latin typeface="+mn-lt"/>
              <a:sym typeface="+mn-ea"/>
            </a:endParaRPr>
          </a:p>
          <a:p>
            <a:pPr marL="914400" marR="0" lvl="2" indent="0" algn="l" defTabSz="914400" rtl="0" eaLnBrk="1" fontAlgn="base" latinLnBrk="0" hangingPunct="1">
              <a:lnSpc>
                <a:spcPct val="100000"/>
              </a:lnSpc>
              <a:spcBef>
                <a:spcPct val="0"/>
              </a:spcBef>
              <a:spcAft>
                <a:spcPct val="0"/>
              </a:spcAft>
              <a:buClrTx/>
              <a:buSzTx/>
              <a:buFontTx/>
              <a:buNone/>
              <a:defRPr/>
            </a:pPr>
            <a:r>
              <a:rPr lang="pl-PL" sz="1600" b="1" noProof="0" dirty="0" smtClean="0">
                <a:ln>
                  <a:noFill/>
                </a:ln>
                <a:solidFill>
                  <a:srgbClr val="002060"/>
                </a:solidFill>
                <a:effectLst/>
                <a:uLnTx/>
                <a:uFillTx/>
                <a:latin typeface="+mn-lt"/>
                <a:sym typeface="+mn-ea"/>
              </a:rPr>
              <a:t>c[i][j]+=a[i][k]*b[k][j];</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lang="en-US" sz="1600" b="1" noProof="0" dirty="0" smtClean="0">
                <a:ln>
                  <a:noFill/>
                </a:ln>
                <a:solidFill>
                  <a:srgbClr val="002060"/>
                </a:solidFill>
                <a:effectLst/>
                <a:uLnTx/>
                <a:uFillTx/>
                <a:latin typeface="+mn-lt"/>
                <a:sym typeface="+mn-ea"/>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lang="en-US" b="1" noProof="0" dirty="0" smtClean="0">
                <a:ln>
                  <a:noFill/>
                </a:ln>
                <a:solidFill>
                  <a:srgbClr val="002060"/>
                </a:solidFill>
                <a:effectLst/>
                <a:uLnTx/>
                <a:uFillTx/>
                <a:latin typeface="+mn-lt"/>
                <a:sym typeface="+mn-ea"/>
              </a:rPr>
              <a:t>}</a:t>
            </a:r>
            <a:endParaRPr kumimoji="0" lang="en-US"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b="1" noProof="0" dirty="0" smtClean="0">
                <a:ln>
                  <a:noFill/>
                </a:ln>
                <a:solidFill>
                  <a:srgbClr val="002060"/>
                </a:solidFill>
                <a:effectLst/>
                <a:uLnTx/>
                <a:uFillTx/>
                <a:latin typeface="+mn-lt"/>
                <a:sym typeface="+mn-ea"/>
              </a:rPr>
              <a:t>}</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13666"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14313" y="142875"/>
            <a:ext cx="8786813" cy="65008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PROGRAM CODE</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#include&lt;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stdio.h</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&gt;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main()</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a[10][10],b[10][10],c[10][10];</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i,j,k,m,n,p,q</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clrscr</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nThe</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row &amp; column of Matrix A :");</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d%d",&amp;m,&amp;n</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fflush</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stdin</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nThe</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row &amp; column of Matrix B :");</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d%d",&amp;p,&amp;q</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if (n==p)</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smtClean="0">
                <a:ln>
                  <a:noFill/>
                </a:ln>
                <a:solidFill>
                  <a:srgbClr val="002060"/>
                </a:solidFill>
                <a:effectLst/>
                <a:uLnTx/>
                <a:uFillTx/>
                <a:latin typeface="+mn-lt"/>
                <a:ea typeface="+mn-ea"/>
                <a:cs typeface="+mn-cs"/>
              </a:rPr>
              <a:t>printf("\nFor Matrix A:-\n");</a:t>
            </a:r>
            <a:endParaRPr kumimoji="0" lang="pt-BR"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m;i</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	for(j=0;j&lt;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n;j</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nEnter</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 values for A[%d][%d]=&gt; ",</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i,j</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d",&amp;a</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6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600" b="1" i="0" u="none" strike="noStrike" kern="1200" cap="none" spc="0" normalizeH="0" baseline="0" noProof="0" dirty="0" smtClean="0">
                <a:ln>
                  <a:noFill/>
                </a:ln>
                <a:solidFill>
                  <a:srgbClr val="002060"/>
                </a:solidFill>
                <a:effectLst/>
                <a:uLnTx/>
                <a:uFillTx/>
                <a:latin typeface="+mn-lt"/>
                <a:ea typeface="+mn-ea"/>
                <a:cs typeface="+mn-cs"/>
              </a:rPr>
              <a:t>][j]);</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6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6" name="Rectangle 5"/>
          <p:cNvSpPr/>
          <p:nvPr/>
        </p:nvSpPr>
        <p:spPr>
          <a:xfrm>
            <a:off x="5572125" y="357188"/>
            <a:ext cx="3214688"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chemeClr val="lt1"/>
                </a:solidFill>
                <a:effectLst/>
                <a:uLnTx/>
                <a:uFillTx/>
                <a:latin typeface="+mn-lt"/>
                <a:ea typeface="+mn-ea"/>
                <a:cs typeface="+mn-cs"/>
              </a:rPr>
              <a:t>Multiplication of two matrix</a:t>
            </a:r>
            <a:endParaRPr kumimoji="0" lang="en-US" sz="20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7" name="Left Arrow Callout 6"/>
          <p:cNvSpPr/>
          <p:nvPr/>
        </p:nvSpPr>
        <p:spPr>
          <a:xfrm>
            <a:off x="5572125" y="2214563"/>
            <a:ext cx="1571625"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read</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8" name="Left Arrow Callout 7"/>
          <p:cNvSpPr/>
          <p:nvPr/>
        </p:nvSpPr>
        <p:spPr>
          <a:xfrm>
            <a:off x="7072313" y="5000625"/>
            <a:ext cx="1785938"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Read</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First matrix</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1530350" y="1123950"/>
              <a:ext cx="812800" cy="323850"/>
            </p14:xfrm>
          </p:contentPart>
        </mc:Choice>
        <mc:Fallback xmlns="">
          <p:pic>
            <p:nvPicPr>
              <p:cNvPr id="3" name="Ink 2"/>
            </p:nvPicPr>
            <p:blipFill>
              <a:blip r:embed="rId2"/>
            </p:blipFill>
            <p:spPr>
              <a:xfrm>
                <a:off x="1530350" y="1123950"/>
                <a:ext cx="812800" cy="3238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2660650" y="920750"/>
              <a:ext cx="749300" cy="400050"/>
            </p14:xfrm>
          </p:contentPart>
        </mc:Choice>
        <mc:Fallback xmlns="">
          <p:pic>
            <p:nvPicPr>
              <p:cNvPr id="9" name="Ink 8"/>
            </p:nvPicPr>
            <p:blipFill>
              <a:blip r:embed="rId4"/>
            </p:blipFill>
            <p:spPr>
              <a:xfrm>
                <a:off x="2660650" y="920750"/>
                <a:ext cx="749300" cy="4000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Ink 9"/>
              <p14:cNvContentPartPr/>
              <p14:nvPr/>
            </p14:nvContentPartPr>
            <p14:xfrm>
              <a:off x="3975100" y="1035050"/>
              <a:ext cx="920750" cy="412750"/>
            </p14:xfrm>
          </p:contentPart>
        </mc:Choice>
        <mc:Fallback xmlns="">
          <p:pic>
            <p:nvPicPr>
              <p:cNvPr id="10" name="Ink 9"/>
            </p:nvPicPr>
            <p:blipFill>
              <a:blip r:embed="rId6"/>
            </p:blipFill>
            <p:spPr>
              <a:xfrm>
                <a:off x="3975100" y="1035050"/>
                <a:ext cx="920750" cy="4127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Ink 10"/>
              <p14:cNvContentPartPr/>
              <p14:nvPr/>
            </p14:nvContentPartPr>
            <p14:xfrm>
              <a:off x="323850" y="2209800"/>
              <a:ext cx="1003300" cy="44450"/>
            </p14:xfrm>
          </p:contentPart>
        </mc:Choice>
        <mc:Fallback xmlns="">
          <p:pic>
            <p:nvPicPr>
              <p:cNvPr id="11" name="Ink 10"/>
            </p:nvPicPr>
            <p:blipFill>
              <a:blip r:embed="rId8"/>
            </p:blipFill>
            <p:spPr>
              <a:xfrm>
                <a:off x="323850" y="2209800"/>
                <a:ext cx="1003300" cy="444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Ink 11"/>
              <p14:cNvContentPartPr/>
              <p14:nvPr/>
            </p14:nvContentPartPr>
            <p14:xfrm>
              <a:off x="2387600" y="2825750"/>
              <a:ext cx="742950" cy="31750"/>
            </p14:xfrm>
          </p:contentPart>
        </mc:Choice>
        <mc:Fallback xmlns="">
          <p:pic>
            <p:nvPicPr>
              <p:cNvPr id="12" name="Ink 11"/>
            </p:nvPicPr>
            <p:blipFill>
              <a:blip r:embed="rId10"/>
            </p:blipFill>
            <p:spPr>
              <a:xfrm>
                <a:off x="2387600" y="2825750"/>
                <a:ext cx="742950" cy="317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Ink 12"/>
              <p14:cNvContentPartPr/>
              <p14:nvPr/>
            </p14:nvContentPartPr>
            <p14:xfrm>
              <a:off x="2330450" y="3549650"/>
              <a:ext cx="469900" cy="25400"/>
            </p14:xfrm>
          </p:contentPart>
        </mc:Choice>
        <mc:Fallback xmlns="">
          <p:pic>
            <p:nvPicPr>
              <p:cNvPr id="13" name="Ink 12"/>
            </p:nvPicPr>
            <p:blipFill>
              <a:blip r:embed="rId12"/>
            </p:blipFill>
            <p:spPr>
              <a:xfrm>
                <a:off x="2330450" y="3549650"/>
                <a:ext cx="469900" cy="25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Ink 13"/>
              <p14:cNvContentPartPr/>
              <p14:nvPr/>
            </p14:nvContentPartPr>
            <p14:xfrm>
              <a:off x="114300" y="3536950"/>
              <a:ext cx="1479550" cy="527050"/>
            </p14:xfrm>
          </p:contentPart>
        </mc:Choice>
        <mc:Fallback xmlns="">
          <p:pic>
            <p:nvPicPr>
              <p:cNvPr id="14" name="Ink 13"/>
            </p:nvPicPr>
            <p:blipFill>
              <a:blip r:embed="rId14"/>
            </p:blipFill>
            <p:spPr>
              <a:xfrm>
                <a:off x="114300" y="3536950"/>
                <a:ext cx="1479550" cy="527050"/>
              </a:xfrm>
              <a:prstGeom prst="rect"/>
            </p:spPr>
          </p:pic>
        </mc:Fallback>
      </mc:AlternateContent>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14690"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85750" y="214313"/>
            <a:ext cx="8643938" cy="6643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defRPr/>
            </a:pPr>
            <a:r>
              <a:rPr kumimoji="0" lang="pt-BR" sz="1800" b="1" i="0" u="none" strike="noStrike" kern="1200" cap="none" spc="0" normalizeH="0" baseline="0" noProof="0" dirty="0" smtClean="0">
                <a:ln>
                  <a:noFill/>
                </a:ln>
                <a:solidFill>
                  <a:srgbClr val="002060"/>
                </a:solidFill>
                <a:effectLst/>
                <a:uLnTx/>
                <a:uFillTx/>
                <a:latin typeface="+mn-lt"/>
                <a:ea typeface="+mn-ea"/>
                <a:cs typeface="+mn-cs"/>
              </a:rPr>
              <a:t>printf("\nFor Matrix B:-\n");</a:t>
            </a:r>
            <a:endParaRPr kumimoji="0" lang="pt-BR"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for(j=0;j&lt;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q;j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nEnter</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values for B[%d][%d]=&gt;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d",&amp;b</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][j]);</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accent3">
                    <a:lumMod val="50000"/>
                  </a:schemeClr>
                </a:solidFill>
                <a:effectLst/>
                <a:uLnTx/>
                <a:uFillTx/>
                <a:latin typeface="+mn-lt"/>
                <a:ea typeface="+mn-ea"/>
                <a:cs typeface="+mn-cs"/>
              </a:rPr>
              <a:t>//Matrix Multiplication Logic</a:t>
            </a:r>
            <a:endParaRPr kumimoji="0" lang="en-US" sz="1800" b="1"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m;i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for(j=0;j&lt;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q;j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c[</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][j]=0;</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for(k=0;k&lt;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n;k</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r>
              <a:rPr kumimoji="0" lang="pl-PL" sz="1800" b="1" i="0" u="none" strike="noStrike" kern="1200" cap="none" spc="0" normalizeH="0" baseline="0" noProof="0" dirty="0" smtClean="0">
                <a:ln>
                  <a:noFill/>
                </a:ln>
                <a:solidFill>
                  <a:srgbClr val="002060"/>
                </a:solidFill>
                <a:effectLst/>
                <a:uLnTx/>
                <a:uFillTx/>
                <a:latin typeface="+mn-lt"/>
                <a:ea typeface="+mn-ea"/>
                <a:cs typeface="+mn-cs"/>
              </a:rPr>
              <a:t>c[i][j]+=a[i][k]*b[k][j];</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smtClean="0">
                <a:ln>
                  <a:noFill/>
                </a:ln>
                <a:solidFill>
                  <a:schemeClr val="lt1"/>
                </a:solidFill>
                <a:effectLst/>
                <a:uLnTx/>
                <a:uFillTx/>
                <a:latin typeface="+mn-lt"/>
                <a:ea typeface="+mn-ea"/>
                <a:cs typeface="+mn-cs"/>
              </a:rPr>
              <a:t>is\n");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6" name="Left Arrow Callout 5"/>
          <p:cNvSpPr/>
          <p:nvPr/>
        </p:nvSpPr>
        <p:spPr>
          <a:xfrm>
            <a:off x="6786563" y="500063"/>
            <a:ext cx="1785938"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Read</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Second matrix</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7" name="Left Arrow Callout 6"/>
          <p:cNvSpPr/>
          <p:nvPr/>
        </p:nvSpPr>
        <p:spPr>
          <a:xfrm>
            <a:off x="5357813" y="3571875"/>
            <a:ext cx="3357563"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Multiplication logic</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15714"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142875" y="71438"/>
            <a:ext cx="9001125" cy="6643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nMatrix</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 is\n");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m;i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for(j=0;j&lt;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("%d\</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t",a</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][j]);</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nMatrix</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B is\n");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for(j=0;j&lt;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q;j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("%d\</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t",b</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][j]);</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fr-FR"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fr-FR" sz="1800" b="1" i="0" u="none" strike="noStrike" kern="1200" cap="none" spc="0" normalizeH="0" baseline="0" noProof="0" dirty="0" smtClean="0">
                <a:ln>
                  <a:noFill/>
                </a:ln>
                <a:solidFill>
                  <a:srgbClr val="002060"/>
                </a:solidFill>
                <a:effectLst/>
                <a:uLnTx/>
                <a:uFillTx/>
                <a:latin typeface="+mn-lt"/>
                <a:ea typeface="+mn-ea"/>
                <a:cs typeface="+mn-cs"/>
              </a:rPr>
              <a:t>("\</a:t>
            </a:r>
            <a:r>
              <a:rPr kumimoji="0" lang="fr-FR" sz="1800" b="1" i="0" u="none" strike="noStrike" kern="1200" cap="none" spc="0" normalizeH="0" baseline="0" noProof="0" dirty="0" err="1" smtClean="0">
                <a:ln>
                  <a:noFill/>
                </a:ln>
                <a:solidFill>
                  <a:srgbClr val="002060"/>
                </a:solidFill>
                <a:effectLst/>
                <a:uLnTx/>
                <a:uFillTx/>
                <a:latin typeface="+mn-lt"/>
                <a:ea typeface="+mn-ea"/>
                <a:cs typeface="+mn-cs"/>
              </a:rPr>
              <a:t>nMultiplication</a:t>
            </a:r>
            <a:r>
              <a:rPr kumimoji="0" lang="fr-FR" sz="1800" b="1" i="0" u="none" strike="noStrike" kern="1200" cap="none" spc="0" normalizeH="0" baseline="0" noProof="0" dirty="0" smtClean="0">
                <a:ln>
                  <a:noFill/>
                </a:ln>
                <a:solidFill>
                  <a:srgbClr val="002060"/>
                </a:solidFill>
                <a:effectLst/>
                <a:uLnTx/>
                <a:uFillTx/>
                <a:latin typeface="+mn-lt"/>
                <a:ea typeface="+mn-ea"/>
                <a:cs typeface="+mn-cs"/>
              </a:rPr>
              <a:t> </a:t>
            </a:r>
            <a:r>
              <a:rPr kumimoji="0" lang="fr-FR" sz="1800" b="1" i="0" u="none" strike="noStrike" kern="1200" cap="none" spc="0" normalizeH="0" baseline="0" noProof="0" dirty="0" err="1" smtClean="0">
                <a:ln>
                  <a:noFill/>
                </a:ln>
                <a:solidFill>
                  <a:srgbClr val="002060"/>
                </a:solidFill>
                <a:effectLst/>
                <a:uLnTx/>
                <a:uFillTx/>
                <a:latin typeface="+mn-lt"/>
                <a:ea typeface="+mn-ea"/>
                <a:cs typeface="+mn-cs"/>
              </a:rPr>
              <a:t>Matrix</a:t>
            </a:r>
            <a:r>
              <a:rPr kumimoji="0" lang="fr-FR" sz="1800" b="1" i="0" u="none" strike="noStrike" kern="1200" cap="none" spc="0" normalizeH="0" baseline="0" noProof="0" dirty="0" smtClean="0">
                <a:ln>
                  <a:noFill/>
                </a:ln>
                <a:solidFill>
                  <a:srgbClr val="002060"/>
                </a:solidFill>
                <a:effectLst/>
                <a:uLnTx/>
                <a:uFillTx/>
                <a:latin typeface="+mn-lt"/>
                <a:ea typeface="+mn-ea"/>
                <a:cs typeface="+mn-cs"/>
              </a:rPr>
              <a:t> C </a:t>
            </a:r>
            <a:r>
              <a:rPr kumimoji="0" lang="fr-FR" sz="1800" b="1" i="0" u="none" strike="noStrike" kern="1200" cap="none" spc="0" normalizeH="0" baseline="0" noProof="0" dirty="0" err="1" smtClean="0">
                <a:ln>
                  <a:noFill/>
                </a:ln>
                <a:solidFill>
                  <a:srgbClr val="002060"/>
                </a:solidFill>
                <a:effectLst/>
                <a:uLnTx/>
                <a:uFillTx/>
                <a:latin typeface="+mn-lt"/>
                <a:ea typeface="+mn-ea"/>
                <a:cs typeface="+mn-cs"/>
              </a:rPr>
              <a:t>is</a:t>
            </a:r>
            <a:r>
              <a:rPr kumimoji="0" lang="fr-FR"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fr-FR"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m;i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for(j=0;j&lt;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q;j</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("%d\</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t",c</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][j]);</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smtClean="0">
                <a:ln>
                  <a:noFill/>
                </a:ln>
                <a:solidFill>
                  <a:schemeClr val="lt1"/>
                </a:solidFill>
                <a:effectLst/>
                <a:uLnTx/>
                <a:uFillTx/>
                <a:latin typeface="+mn-lt"/>
                <a:ea typeface="+mn-ea"/>
                <a:cs typeface="+mn-cs"/>
              </a:rPr>
              <a:t>); </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6" name="Rectangle 5"/>
          <p:cNvSpPr/>
          <p:nvPr/>
        </p:nvSpPr>
        <p:spPr>
          <a:xfrm>
            <a:off x="4143375" y="5214938"/>
            <a:ext cx="5000625" cy="13573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else</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nMultiplication</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is not possible.\n");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return 0;</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7" name="Left Arrow Callout 6"/>
          <p:cNvSpPr/>
          <p:nvPr/>
        </p:nvSpPr>
        <p:spPr>
          <a:xfrm>
            <a:off x="5500688" y="214313"/>
            <a:ext cx="3357563"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Print 1</a:t>
            </a:r>
            <a:r>
              <a:rPr kumimoji="0" lang="en-US" sz="1800" b="1" i="0" u="none" strike="noStrike" kern="1200" cap="none" spc="0" normalizeH="0" baseline="30000" noProof="0" dirty="0" smtClean="0">
                <a:ln>
                  <a:noFill/>
                </a:ln>
                <a:solidFill>
                  <a:schemeClr val="lt1"/>
                </a:solidFill>
                <a:effectLst/>
                <a:uLnTx/>
                <a:uFillTx/>
                <a:latin typeface="+mn-lt"/>
                <a:ea typeface="+mn-ea"/>
                <a:cs typeface="+mn-cs"/>
              </a:rPr>
              <a:t>st</a:t>
            </a:r>
            <a:r>
              <a:rPr kumimoji="0" lang="en-US" sz="1800" b="1" i="0" u="none" strike="noStrike" kern="1200" cap="none" spc="0" normalizeH="0" baseline="0" noProof="0" dirty="0" smtClean="0">
                <a:ln>
                  <a:noFill/>
                </a:ln>
                <a:solidFill>
                  <a:schemeClr val="lt1"/>
                </a:solidFill>
                <a:effectLst/>
                <a:uLnTx/>
                <a:uFillTx/>
                <a:latin typeface="+mn-lt"/>
                <a:ea typeface="+mn-ea"/>
                <a:cs typeface="+mn-cs"/>
              </a:rPr>
              <a:t> Matrix</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8" name="Left Arrow Callout 7"/>
          <p:cNvSpPr/>
          <p:nvPr/>
        </p:nvSpPr>
        <p:spPr>
          <a:xfrm>
            <a:off x="5357813" y="2143125"/>
            <a:ext cx="3357563"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Print 2</a:t>
            </a:r>
            <a:r>
              <a:rPr kumimoji="0" lang="en-US" sz="1800" b="1" i="0" u="none" strike="noStrike" kern="1200" cap="none" spc="0" normalizeH="0" baseline="30000" noProof="0" dirty="0" smtClean="0">
                <a:ln>
                  <a:noFill/>
                </a:ln>
                <a:solidFill>
                  <a:schemeClr val="lt1"/>
                </a:solidFill>
                <a:effectLst/>
                <a:uLnTx/>
                <a:uFillTx/>
                <a:latin typeface="+mn-lt"/>
                <a:ea typeface="+mn-ea"/>
                <a:cs typeface="+mn-cs"/>
              </a:rPr>
              <a:t>nd</a:t>
            </a:r>
            <a:r>
              <a:rPr kumimoji="0" lang="en-US" sz="1800" b="1" i="0" u="none" strike="noStrike" kern="1200" cap="none" spc="0" normalizeH="0" baseline="0" noProof="0" dirty="0" smtClean="0">
                <a:ln>
                  <a:noFill/>
                </a:ln>
                <a:solidFill>
                  <a:schemeClr val="lt1"/>
                </a:solidFill>
                <a:effectLst/>
                <a:uLnTx/>
                <a:uFillTx/>
                <a:latin typeface="+mn-lt"/>
                <a:ea typeface="+mn-ea"/>
                <a:cs typeface="+mn-cs"/>
              </a:rPr>
              <a:t> matrix</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9" name="Left Arrow Callout 8"/>
          <p:cNvSpPr/>
          <p:nvPr/>
        </p:nvSpPr>
        <p:spPr>
          <a:xfrm>
            <a:off x="5429250" y="4143375"/>
            <a:ext cx="3357563" cy="9144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Print result matrix</a:t>
            </a:r>
            <a:endParaRPr kumimoji="0" lang="en-US" sz="1800" b="1"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37525" cy="100806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8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Arrays of Strings: Two-dimensional </a:t>
            </a:r>
            <a:r>
              <a:rPr kumimoji="0" lang="en-IN"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C</a:t>
            </a:r>
            <a:r>
              <a:rPr kumimoji="0" lang="en-IN" sz="28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haracter </a:t>
            </a:r>
            <a:r>
              <a:rPr kumimoji="0" lang="en-IN"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A</a:t>
            </a:r>
            <a:r>
              <a:rPr kumimoji="0" lang="en-IN" sz="28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rray</a:t>
            </a:r>
            <a:endParaRPr kumimoji="0" lang="en-IN"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57347" name="Content Placeholder 2"/>
          <p:cNvSpPr>
            <a:spLocks noGrp="1"/>
          </p:cNvSpPr>
          <p:nvPr>
            <p:ph idx="1"/>
          </p:nvPr>
        </p:nvSpPr>
        <p:spPr>
          <a:xfrm>
            <a:off x="468313" y="1916113"/>
            <a:ext cx="8229600" cy="3697288"/>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A two-dimensional array of strings can be declared as follows: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data_type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&gt; &lt;</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string_array_name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&gt;[&lt;</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row_size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&gt;] [&lt;</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columns_size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7980" marR="0" lvl="1" indent="0"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Consider the following example on declaration of a two-dimensional array of strings.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None/>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char s[5][30];</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3492"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2 D char array</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17763" name="TextBox 4"/>
          <p:cNvSpPr txBox="1"/>
          <p:nvPr/>
        </p:nvSpPr>
        <p:spPr>
          <a:xfrm>
            <a:off x="428625" y="1500188"/>
            <a:ext cx="3429000" cy="2524125"/>
          </a:xfrm>
          <a:prstGeom prst="rect">
            <a:avLst/>
          </a:prstGeom>
          <a:noFill/>
          <a:ln w="9525">
            <a:noFill/>
          </a:ln>
        </p:spPr>
        <p:txBody>
          <a:bodyPr anchor="t" anchorCtr="0">
            <a:spAutoFit/>
          </a:bodyPr>
          <a:p>
            <a:r>
              <a:rPr lang="en-US" altLang="en-GB" sz="2000" dirty="0">
                <a:latin typeface="Verdana" panose="020B0604030504040204" pitchFamily="34" charset="0"/>
              </a:rPr>
              <a:t>char name[5][10]={</a:t>
            </a:r>
            <a:endParaRPr lang="en-US" altLang="en-GB" sz="2000" dirty="0">
              <a:latin typeface="Verdana" panose="020B0604030504040204" pitchFamily="34" charset="0"/>
            </a:endParaRPr>
          </a:p>
          <a:p>
            <a:r>
              <a:rPr lang="en-US" altLang="en-GB" sz="2000" dirty="0">
                <a:latin typeface="Verdana" panose="020B0604030504040204" pitchFamily="34" charset="0"/>
              </a:rPr>
              <a:t>                   "tree",</a:t>
            </a:r>
            <a:endParaRPr lang="en-US" altLang="en-GB" sz="2000" dirty="0">
              <a:latin typeface="Verdana" panose="020B0604030504040204" pitchFamily="34" charset="0"/>
            </a:endParaRPr>
          </a:p>
          <a:p>
            <a:r>
              <a:rPr lang="en-US" altLang="en-GB" sz="2000" dirty="0">
                <a:latin typeface="Verdana" panose="020B0604030504040204" pitchFamily="34" charset="0"/>
              </a:rPr>
              <a:t>                   "bowl",</a:t>
            </a:r>
            <a:endParaRPr lang="en-US" altLang="en-GB" sz="2000" dirty="0">
              <a:latin typeface="Verdana" panose="020B0604030504040204" pitchFamily="34" charset="0"/>
            </a:endParaRPr>
          </a:p>
          <a:p>
            <a:r>
              <a:rPr lang="en-US" altLang="en-GB" sz="2000" dirty="0">
                <a:latin typeface="Verdana" panose="020B0604030504040204" pitchFamily="34" charset="0"/>
              </a:rPr>
              <a:t>                   "hat",</a:t>
            </a:r>
            <a:endParaRPr lang="en-US" altLang="en-GB" sz="2000" dirty="0">
              <a:latin typeface="Verdana" panose="020B0604030504040204" pitchFamily="34" charset="0"/>
            </a:endParaRPr>
          </a:p>
          <a:p>
            <a:r>
              <a:rPr lang="en-US" altLang="en-GB" sz="2000" dirty="0">
                <a:latin typeface="Verdana" panose="020B0604030504040204" pitchFamily="34" charset="0"/>
              </a:rPr>
              <a:t>                   "mice",</a:t>
            </a:r>
            <a:endParaRPr lang="en-US" altLang="en-GB" sz="2000" dirty="0">
              <a:latin typeface="Verdana" panose="020B0604030504040204" pitchFamily="34" charset="0"/>
            </a:endParaRPr>
          </a:p>
          <a:p>
            <a:r>
              <a:rPr lang="en-US" altLang="en-GB" sz="2000" dirty="0">
                <a:latin typeface="Verdana" panose="020B0604030504040204" pitchFamily="34" charset="0"/>
              </a:rPr>
              <a:t>                   "</a:t>
            </a:r>
            <a:r>
              <a:rPr lang="en-US" altLang="en-GB" sz="2000" dirty="0" err="1">
                <a:latin typeface="Verdana" panose="020B0604030504040204" pitchFamily="34" charset="0"/>
              </a:rPr>
              <a:t>toon</a:t>
            </a:r>
            <a:r>
              <a:rPr lang="en-US" altLang="en-GB" sz="2000" dirty="0">
                <a:latin typeface="Verdana" panose="020B0604030504040204" pitchFamily="34" charset="0"/>
              </a:rPr>
              <a:t>"</a:t>
            </a:r>
            <a:endParaRPr lang="en-US" altLang="en-GB" sz="2000" dirty="0">
              <a:latin typeface="Verdana" panose="020B0604030504040204" pitchFamily="34" charset="0"/>
            </a:endParaRPr>
          </a:p>
          <a:p>
            <a:r>
              <a:rPr lang="en-US" altLang="en-GB" sz="2000" dirty="0">
                <a:latin typeface="Verdana" panose="020B0604030504040204" pitchFamily="34" charset="0"/>
              </a:rPr>
              <a:t>                 };</a:t>
            </a:r>
            <a:endParaRPr lang="en-US" altLang="en-GB" sz="2000" dirty="0">
              <a:latin typeface="Verdana" panose="020B0604030504040204" pitchFamily="34" charset="0"/>
            </a:endParaRPr>
          </a:p>
          <a:p>
            <a:endParaRPr lang="en-US" altLang="en-GB" dirty="0">
              <a:latin typeface="Franklin Gothic Medium" panose="020B0603020102020204" pitchFamily="34" charset="0"/>
            </a:endParaRPr>
          </a:p>
        </p:txBody>
      </p:sp>
      <p:sp>
        <p:nvSpPr>
          <p:cNvPr id="117764" name="Rectangle 6"/>
          <p:cNvSpPr/>
          <p:nvPr/>
        </p:nvSpPr>
        <p:spPr>
          <a:xfrm>
            <a:off x="4143375" y="1571625"/>
            <a:ext cx="4572000" cy="1631950"/>
          </a:xfrm>
          <a:prstGeom prst="rect">
            <a:avLst/>
          </a:prstGeom>
          <a:noFill/>
          <a:ln w="9525">
            <a:noFill/>
          </a:ln>
        </p:spPr>
        <p:txBody>
          <a:bodyPr anchor="t" anchorCtr="0">
            <a:spAutoFit/>
          </a:bodyPr>
          <a:p>
            <a:r>
              <a:rPr lang="en-GB" altLang="zh-CN" sz="2000" dirty="0">
                <a:latin typeface="Franklin Gothic Medium" panose="020B0603020102020204" pitchFamily="34" charset="0"/>
              </a:rPr>
              <a:t>The areas marked in green shows the memory locations that are reserved for the array but are not used by the string. Each character occupies </a:t>
            </a:r>
            <a:r>
              <a:rPr lang="en-GB" altLang="zh-CN" sz="2000" b="1" dirty="0">
                <a:latin typeface="Franklin Gothic Medium" panose="020B0603020102020204" pitchFamily="34" charset="0"/>
              </a:rPr>
              <a:t>1 byte</a:t>
            </a:r>
            <a:r>
              <a:rPr lang="en-GB" altLang="zh-CN" sz="2000" dirty="0">
                <a:latin typeface="Franklin Gothic Medium" panose="020B0603020102020204" pitchFamily="34" charset="0"/>
              </a:rPr>
              <a:t> of storage from the memory.</a:t>
            </a:r>
            <a:endParaRPr lang="en-GB" altLang="zh-CN" sz="2000" dirty="0">
              <a:latin typeface="Franklin Gothic Medium" panose="020B0603020102020204" pitchFamily="34" charset="0"/>
            </a:endParaRPr>
          </a:p>
        </p:txBody>
      </p:sp>
      <p:pic>
        <p:nvPicPr>
          <p:cNvPr id="3" name="Picture 4" descr="2D char array"/>
          <p:cNvPicPr>
            <a:picLocks noChangeAspect="1" noChangeArrowheads="1"/>
          </p:cNvPicPr>
          <p:nvPr/>
        </p:nvPicPr>
        <p:blipFill>
          <a:blip r:embed="rId1"/>
          <a:srcRect/>
          <a:stretch>
            <a:fillRect/>
          </a:stretch>
        </p:blipFill>
        <p:spPr bwMode="auto">
          <a:xfrm>
            <a:off x="1357313" y="3714750"/>
            <a:ext cx="7572375" cy="31178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One-Dimensional Array</a:t>
            </a:r>
            <a:endParaRPr kumimoji="0" lang="en-IN"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8434" name="Content Placeholder 2"/>
          <p:cNvSpPr>
            <a:spLocks noGrp="1"/>
          </p:cNvSpPr>
          <p:nvPr>
            <p:ph idx="1"/>
          </p:nvPr>
        </p:nvSpPr>
        <p:spPr>
          <a:xfrm>
            <a:off x="611188" y="1628775"/>
            <a:ext cx="8183562" cy="4187825"/>
          </a:xfrm>
        </p:spPr>
        <p:txBody>
          <a:bodyPr vert="horz" wrap="square" lIns="182880" tIns="91440" rIns="91440" bIns="45720" anchor="t" anchorCtr="0"/>
          <a:p>
            <a:pPr eaLnBrk="1" hangingPunct="1">
              <a:buFont typeface="Wingdings" panose="05000000000000000000" pitchFamily="2" charset="2"/>
              <a:buChar char="§"/>
            </a:pPr>
            <a:r>
              <a:rPr lang="en-IN" altLang="x-none" sz="2400" dirty="0"/>
              <a:t>The array </a:t>
            </a:r>
            <a:r>
              <a:rPr lang="en-IN" altLang="x-none" sz="2400" i="1" dirty="0"/>
              <a:t>size must be a positive integer number or an </a:t>
            </a:r>
            <a:r>
              <a:rPr lang="en-IN" altLang="x-none" sz="2400" dirty="0"/>
              <a:t>expression that evaluates to a positive integer number that must be specified at the time of declaration with the exception that it may be unspecified while initializing the array.</a:t>
            </a:r>
            <a:endParaRPr lang="en-IN" altLang="x-none" sz="2400" dirty="0"/>
          </a:p>
          <a:p>
            <a:pPr eaLnBrk="1" hangingPunct="1">
              <a:buFont typeface="Wingdings" panose="05000000000000000000" pitchFamily="2" charset="2"/>
              <a:buChar char="§"/>
            </a:pPr>
            <a:r>
              <a:rPr lang="en-IN" altLang="x-none" sz="2400" dirty="0"/>
              <a:t>In C, the array index starts at 0 and ends at (size–1) and provides the means of accessing and modifying the specific values in the array.</a:t>
            </a:r>
            <a:endParaRPr lang="en-IN" altLang="x-none" sz="2400" dirty="0"/>
          </a:p>
          <a:p>
            <a:pPr eaLnBrk="1" hangingPunct="1">
              <a:buFont typeface="Wingdings" panose="05000000000000000000" pitchFamily="2" charset="2"/>
              <a:buChar char="§"/>
            </a:pPr>
            <a:r>
              <a:rPr lang="en-IN" altLang="x-none" sz="2400" dirty="0"/>
              <a:t>C never checks whether the array index is valid—either at compile time or when the program is running.</a:t>
            </a:r>
            <a:endParaRPr lang="en-IN" altLang="x-none" sz="2400" dirty="0"/>
          </a:p>
        </p:txBody>
      </p:sp>
      <p:sp>
        <p:nvSpPr>
          <p:cNvPr id="22532"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Initialization</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18786" name="Content Placeholder 2"/>
          <p:cNvSpPr>
            <a:spLocks noGrp="1"/>
          </p:cNvSpPr>
          <p:nvPr>
            <p:ph idx="1"/>
          </p:nvPr>
        </p:nvSpPr>
        <p:spPr>
          <a:xfrm>
            <a:off x="611188" y="1500188"/>
            <a:ext cx="8183562" cy="4187825"/>
          </a:xfrm>
        </p:spPr>
        <p:txBody>
          <a:bodyPr vert="horz" wrap="square" lIns="182880" tIns="91440" rIns="91440" bIns="45720" anchor="t" anchorCtr="0"/>
          <a:p>
            <a:pPr eaLnBrk="1" hangingPunct="1">
              <a:buFont typeface="Wingdings" panose="05000000000000000000" pitchFamily="2" charset="2"/>
              <a:buChar char="§"/>
            </a:pPr>
            <a:r>
              <a:rPr lang="en-IN" altLang="x-none" sz="2000" dirty="0"/>
              <a:t>Two-dimensional string arrays can be initialized as shown</a:t>
            </a:r>
            <a:endParaRPr lang="en-IN" altLang="x-none" sz="2000" dirty="0"/>
          </a:p>
          <a:p>
            <a:pPr lvl="1" eaLnBrk="1" hangingPunct="1">
              <a:buFont typeface="Wingdings" panose="05000000000000000000" pitchFamily="2" charset="2"/>
              <a:buChar char="ü"/>
            </a:pPr>
            <a:r>
              <a:rPr lang="en-IN" altLang="x-none" sz="2000" dirty="0"/>
              <a:t>char s[5][10] ={“Cow”,”Goat”,”Ram”,”Dog”,”Cat”};</a:t>
            </a:r>
            <a:endParaRPr lang="en-IN" altLang="x-none" sz="2000" dirty="0"/>
          </a:p>
          <a:p>
            <a:pPr lvl="1" eaLnBrk="1" hangingPunct="1">
              <a:buFont typeface="Wingdings" panose="05000000000000000000" pitchFamily="2" charset="2"/>
              <a:buChar char="§"/>
            </a:pPr>
            <a:endParaRPr lang="en-IN" altLang="x-none" sz="2000" dirty="0"/>
          </a:p>
          <a:p>
            <a:pPr eaLnBrk="1" hangingPunct="1">
              <a:buFont typeface="Wingdings" panose="05000000000000000000" pitchFamily="2" charset="2"/>
              <a:buChar char="§"/>
            </a:pPr>
            <a:r>
              <a:rPr lang="en-IN" altLang="x-none" sz="2000" dirty="0"/>
              <a:t>which is equivalent to</a:t>
            </a:r>
            <a:endParaRPr lang="en-IN" altLang="x-none" sz="2000" dirty="0"/>
          </a:p>
          <a:p>
            <a:pPr lvl="1" eaLnBrk="1" hangingPunct="1">
              <a:buFont typeface="Wingdings" panose="05000000000000000000" pitchFamily="2" charset="2"/>
              <a:buChar char="ü"/>
            </a:pPr>
            <a:r>
              <a:rPr lang="pl-PL" altLang="x-none" sz="2000" dirty="0"/>
              <a:t>s[0] C o w \0</a:t>
            </a:r>
            <a:endParaRPr lang="pl-PL" altLang="x-none" sz="2000" dirty="0"/>
          </a:p>
          <a:p>
            <a:pPr lvl="1" eaLnBrk="1" hangingPunct="1">
              <a:buFont typeface="Wingdings" panose="05000000000000000000" pitchFamily="2" charset="2"/>
              <a:buChar char="ü"/>
            </a:pPr>
            <a:r>
              <a:rPr lang="pt-BR" altLang="x-none" sz="2000" dirty="0"/>
              <a:t>S[1] G o a t \0</a:t>
            </a:r>
            <a:endParaRPr lang="pt-BR" altLang="x-none" sz="2000" dirty="0"/>
          </a:p>
          <a:p>
            <a:pPr lvl="1" eaLnBrk="1" hangingPunct="1">
              <a:buFont typeface="Wingdings" panose="05000000000000000000" pitchFamily="2" charset="2"/>
              <a:buChar char="ü"/>
            </a:pPr>
            <a:r>
              <a:rPr lang="pt-BR" altLang="x-none" sz="2000" dirty="0"/>
              <a:t>S[2] R a m \0</a:t>
            </a:r>
            <a:endParaRPr lang="pt-BR" altLang="x-none" sz="2000" dirty="0"/>
          </a:p>
          <a:p>
            <a:pPr lvl="1" eaLnBrk="1" hangingPunct="1">
              <a:buFont typeface="Wingdings" panose="05000000000000000000" pitchFamily="2" charset="2"/>
              <a:buChar char="ü"/>
            </a:pPr>
            <a:r>
              <a:rPr lang="pt-BR" altLang="x-none" sz="2000" dirty="0"/>
              <a:t>S[3] D o g \0</a:t>
            </a:r>
            <a:endParaRPr lang="pt-BR" altLang="x-none" sz="2000" dirty="0"/>
          </a:p>
          <a:p>
            <a:pPr lvl="1" eaLnBrk="1" hangingPunct="1">
              <a:buFont typeface="Wingdings" panose="05000000000000000000" pitchFamily="2" charset="2"/>
              <a:buChar char="ü"/>
            </a:pPr>
            <a:r>
              <a:rPr lang="pt-BR" altLang="x-none" sz="2000" dirty="0"/>
              <a:t>S[4] C a t \0</a:t>
            </a:r>
            <a:endParaRPr lang="pt-BR" altLang="x-none" sz="2000" dirty="0"/>
          </a:p>
          <a:p>
            <a:pPr lvl="1" eaLnBrk="1" hangingPunct="1">
              <a:buFont typeface="Wingdings" panose="05000000000000000000" pitchFamily="2" charset="2"/>
              <a:buChar char="§"/>
            </a:pPr>
            <a:endParaRPr lang="pt-BR" altLang="x-none" sz="2000" dirty="0"/>
          </a:p>
          <a:p>
            <a:pPr eaLnBrk="1" hangingPunct="1">
              <a:buFont typeface="Wingdings" panose="05000000000000000000" pitchFamily="2" charset="2"/>
              <a:buChar char="§"/>
            </a:pPr>
            <a:r>
              <a:rPr lang="en-IN" altLang="x-none" sz="2000" dirty="0"/>
              <a:t>Here every row is a string. That is, s[i] is a string. Note that the following declarations are invalid.</a:t>
            </a:r>
            <a:endParaRPr lang="en-IN" altLang="x-none" sz="2000" dirty="0"/>
          </a:p>
          <a:p>
            <a:pPr lvl="1" eaLnBrk="1" hangingPunct="1">
              <a:buFont typeface="Wingdings" panose="05000000000000000000" pitchFamily="2" charset="2"/>
              <a:buChar char="ü"/>
            </a:pPr>
            <a:r>
              <a:rPr lang="en-IN" altLang="x-none" sz="2000" dirty="0"/>
              <a:t>char s[5][] ={“Cow”,“Goat”,“Ram”,”Dog”,“Cat”};</a:t>
            </a:r>
            <a:endParaRPr lang="en-IN" altLang="x-none" sz="2000" dirty="0"/>
          </a:p>
          <a:p>
            <a:pPr lvl="1" eaLnBrk="1" hangingPunct="1">
              <a:buFont typeface="Wingdings" panose="05000000000000000000" pitchFamily="2" charset="2"/>
              <a:buChar char="ü"/>
            </a:pPr>
            <a:r>
              <a:rPr lang="en-IN" altLang="x-none" sz="2000" dirty="0"/>
              <a:t>char s[][] ={“Cow”,“Goat”,“Ram”,“Dog”,“Cat”};</a:t>
            </a:r>
            <a:endParaRPr lang="en-IN" altLang="x-none"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Syntax: Array</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9458" name="Content Placeholder 2"/>
          <p:cNvSpPr>
            <a:spLocks noGrp="1"/>
          </p:cNvSpPr>
          <p:nvPr>
            <p:ph idx="1"/>
          </p:nvPr>
        </p:nvSpPr>
        <p:spPr>
          <a:xfrm>
            <a:off x="468313" y="1557338"/>
            <a:ext cx="8229600" cy="4854575"/>
          </a:xfrm>
        </p:spPr>
        <p:txBody>
          <a:bodyPr vert="horz" wrap="square" lIns="182880" tIns="91440" rIns="91440" bIns="45720" anchor="t" anchorCtr="0"/>
          <a:p>
            <a:pPr eaLnBrk="1" hangingPunct="1">
              <a:buFont typeface="Wingdings" panose="05000000000000000000" pitchFamily="2" charset="2"/>
              <a:buChar char="§"/>
            </a:pPr>
            <a:r>
              <a:rPr lang="en-IN" altLang="x-none" sz="1800" dirty="0"/>
              <a:t>The syntax for declaration of a one-dimensional array is data_type array_name [SIZE];</a:t>
            </a:r>
            <a:endParaRPr lang="en-IN" altLang="x-none" sz="1800" dirty="0"/>
          </a:p>
          <a:p>
            <a:pPr lvl="1" eaLnBrk="1" hangingPunct="1">
              <a:buFont typeface="Wingdings" panose="05000000000000000000" pitchFamily="2" charset="2"/>
              <a:buChar char="§"/>
            </a:pPr>
            <a:r>
              <a:rPr lang="en-IN" altLang="x-none" sz="1800" dirty="0"/>
              <a:t>All the array elements hold values of type &lt;data type&gt;</a:t>
            </a:r>
            <a:endParaRPr lang="en-IN" altLang="x-none" sz="1800" dirty="0"/>
          </a:p>
          <a:p>
            <a:pPr lvl="1" eaLnBrk="1" hangingPunct="1">
              <a:buFont typeface="Wingdings" panose="05000000000000000000" pitchFamily="2" charset="2"/>
              <a:buChar char="§"/>
            </a:pPr>
            <a:r>
              <a:rPr lang="en-IN" altLang="x-none" sz="1800" dirty="0"/>
              <a:t>The size of the array is indicated by &lt;SIZE&gt;, the number of elements in the array. &lt;SIZE&gt; must be an </a:t>
            </a:r>
            <a:r>
              <a:rPr lang="fr-FR" altLang="x-none" sz="1800" dirty="0"/>
              <a:t>int constant or a constant expression.</a:t>
            </a:r>
            <a:endParaRPr lang="en-IN" altLang="x-none" sz="1800" dirty="0"/>
          </a:p>
          <a:p>
            <a:pPr eaLnBrk="1" hangingPunct="1">
              <a:buFont typeface="Wingdings" panose="05000000000000000000" pitchFamily="2" charset="2"/>
              <a:buChar char="§"/>
            </a:pPr>
            <a:r>
              <a:rPr lang="en-IN" altLang="x-none" sz="1800" dirty="0"/>
              <a:t>int a[size]; /* memory space for a[0],a[1],…, a[size –1] allocated */</a:t>
            </a:r>
            <a:endParaRPr lang="en-IN" altLang="x-none" sz="1800" dirty="0"/>
          </a:p>
          <a:p>
            <a:pPr lvl="1" eaLnBrk="1" hangingPunct="1">
              <a:buFont typeface="Wingdings" panose="05000000000000000000" pitchFamily="2" charset="2"/>
              <a:buChar char="§"/>
            </a:pPr>
            <a:r>
              <a:rPr lang="en-IN" altLang="x-none" sz="1800" dirty="0"/>
              <a:t>lower bound = 0</a:t>
            </a:r>
            <a:endParaRPr lang="en-IN" altLang="x-none" sz="1800" dirty="0"/>
          </a:p>
          <a:p>
            <a:pPr lvl="1" eaLnBrk="1" hangingPunct="1">
              <a:buFont typeface="Wingdings" panose="05000000000000000000" pitchFamily="2" charset="2"/>
              <a:buChar char="§"/>
            </a:pPr>
            <a:r>
              <a:rPr lang="en-IN" altLang="x-none" sz="1800" dirty="0"/>
              <a:t>upper bound = size –1</a:t>
            </a:r>
            <a:endParaRPr lang="en-IN" altLang="x-none" sz="1800" dirty="0"/>
          </a:p>
          <a:p>
            <a:pPr lvl="1" eaLnBrk="1" hangingPunct="1">
              <a:buFont typeface="Wingdings" panose="05000000000000000000" pitchFamily="2" charset="2"/>
              <a:buChar char="§"/>
            </a:pPr>
            <a:r>
              <a:rPr lang="en-IN" altLang="x-none" sz="1800" dirty="0"/>
              <a:t>size = upper bound + 1</a:t>
            </a:r>
            <a:br>
              <a:rPr lang="en-IN" altLang="x-none" sz="1800" dirty="0"/>
            </a:br>
            <a:br>
              <a:rPr lang="en-IN" altLang="x-none" sz="1800" dirty="0"/>
            </a:br>
            <a:endParaRPr lang="en-IN" altLang="x-none" sz="1800" dirty="0"/>
          </a:p>
          <a:p>
            <a:pPr lvl="1" eaLnBrk="1" hangingPunct="1">
              <a:buFont typeface="Wingdings" panose="05000000000000000000" pitchFamily="2" charset="2"/>
              <a:buChar char="§"/>
            </a:pPr>
            <a:endParaRPr lang="en-IN" altLang="x-none" sz="1800" dirty="0"/>
          </a:p>
          <a:p>
            <a:pPr lvl="1" eaLnBrk="1" hangingPunct="1">
              <a:buFont typeface="Wingdings" panose="05000000000000000000" pitchFamily="2" charset="2"/>
              <a:buChar char="§"/>
            </a:pPr>
            <a:r>
              <a:rPr lang="en-IN" altLang="x-none" sz="1800" dirty="0"/>
              <a:t>number[0] &amp;  number[4] refers to the first &amp; fifth number stored in the ‘number’ array respectively .</a:t>
            </a:r>
            <a:endParaRPr lang="en-IN" altLang="x-none" sz="1800" dirty="0"/>
          </a:p>
        </p:txBody>
      </p:sp>
      <p:sp>
        <p:nvSpPr>
          <p:cNvPr id="23556" name="Footer Placeholder 5"/>
          <p:cNvSpPr txBox="1">
            <a:spLocks noGrp="1"/>
          </p:cNvSpPr>
          <p:nvPr>
            <p:ph type="ftr" sz="quarter" idx="3"/>
          </p:nvPr>
        </p:nvSpPr>
        <p:spPr bwMode="auto">
          <a:xfrm>
            <a:off x="611188" y="6381750"/>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19460" name="Picture 2"/>
          <p:cNvPicPr>
            <a:picLocks noChangeAspect="1"/>
          </p:cNvPicPr>
          <p:nvPr/>
        </p:nvPicPr>
        <p:blipFill>
          <a:blip r:embed="rId1"/>
          <a:stretch>
            <a:fillRect/>
          </a:stretch>
        </p:blipFill>
        <p:spPr>
          <a:xfrm>
            <a:off x="4140200" y="3500438"/>
            <a:ext cx="4319588" cy="1728787"/>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GB" altLang="en-US" strike="noStrike" noProof="1"/>
          </a:p>
        </p:txBody>
      </p:sp>
      <p:pic>
        <p:nvPicPr>
          <p:cNvPr id="20482" name="Content Placeholder 3"/>
          <p:cNvPicPr>
            <a:picLocks noGrp="1" noChangeAspect="1"/>
          </p:cNvPicPr>
          <p:nvPr>
            <p:ph idx="1"/>
          </p:nvPr>
        </p:nvPicPr>
        <p:blipFill>
          <a:blip r:embed="rId1"/>
          <a:srcRect b="4526"/>
          <a:stretch>
            <a:fillRect/>
          </a:stretch>
        </p:blipFill>
        <p:spPr>
          <a:xfrm>
            <a:off x="838200" y="454025"/>
            <a:ext cx="6986588" cy="5680075"/>
          </a:xfrm>
          <a:ln>
            <a:solidFill>
              <a:schemeClr val="accent1"/>
            </a:solidFill>
            <a:miter/>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20713"/>
            <a:ext cx="8064500" cy="65405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Initializing Integer Arrays</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1506" name="Content Placeholder 2"/>
          <p:cNvSpPr>
            <a:spLocks noGrp="1"/>
          </p:cNvSpPr>
          <p:nvPr>
            <p:ph idx="1"/>
          </p:nvPr>
        </p:nvSpPr>
        <p:spPr>
          <a:xfrm>
            <a:off x="468313" y="1700213"/>
            <a:ext cx="8229600" cy="4484687"/>
          </a:xfrm>
        </p:spPr>
        <p:txBody>
          <a:bodyPr vert="horz" wrap="square" lIns="182880" tIns="91440" rIns="91440" bIns="45720" anchor="t" anchorCtr="0"/>
          <a:p>
            <a:pPr eaLnBrk="1" hangingPunct="1">
              <a:buFont typeface="Wingdings" panose="05000000000000000000" pitchFamily="2" charset="2"/>
              <a:buChar char="§"/>
            </a:pPr>
            <a:r>
              <a:rPr lang="en-IN" altLang="x-none" sz="2000" dirty="0"/>
              <a:t>Variables can be assigned values during declaration like the following example.</a:t>
            </a:r>
            <a:endParaRPr lang="en-IN" altLang="x-none" sz="2000" dirty="0"/>
          </a:p>
          <a:p>
            <a:pPr lvl="1" eaLnBrk="1" hangingPunct="1">
              <a:buFont typeface="Wingdings" panose="05000000000000000000" pitchFamily="2" charset="2"/>
              <a:buNone/>
            </a:pPr>
            <a:r>
              <a:rPr lang="en-IN" altLang="x-none" sz="2000" dirty="0"/>
              <a:t>int x = 7;</a:t>
            </a:r>
            <a:endParaRPr lang="en-IN" altLang="x-none" sz="2000" dirty="0"/>
          </a:p>
          <a:p>
            <a:pPr eaLnBrk="1" hangingPunct="1">
              <a:buFont typeface="Wingdings" panose="05000000000000000000" pitchFamily="2" charset="2"/>
              <a:buChar char="§"/>
            </a:pPr>
            <a:r>
              <a:rPr lang="en-IN" altLang="x-none" sz="2000" dirty="0"/>
              <a:t>Array initialization statements as shown.</a:t>
            </a:r>
            <a:endParaRPr lang="en-IN" altLang="x-none" sz="2000" dirty="0"/>
          </a:p>
          <a:p>
            <a:pPr lvl="1" eaLnBrk="1" hangingPunct="1">
              <a:buFont typeface="Wingdings" panose="05000000000000000000" pitchFamily="2" charset="2"/>
              <a:buNone/>
            </a:pPr>
            <a:r>
              <a:rPr lang="en-IN" altLang="x-none" sz="1800" dirty="0"/>
              <a:t>(a) int A[10] = {9, 8, 7, 6, 5, 4, 3, 2, 1, 0};</a:t>
            </a:r>
            <a:endParaRPr lang="en-IN" altLang="x-none" sz="1800" dirty="0"/>
          </a:p>
          <a:p>
            <a:pPr lvl="2" eaLnBrk="1" hangingPunct="1">
              <a:buFont typeface="Wingdings" panose="05000000000000000000" pitchFamily="2" charset="2"/>
              <a:buNone/>
            </a:pPr>
            <a:r>
              <a:rPr lang="en-IN" altLang="x-none" sz="1800" dirty="0"/>
              <a:t>9 8 7 6 5 4 3 2 1 0 ¨ values stored in array elements</a:t>
            </a:r>
            <a:endParaRPr lang="en-IN" altLang="x-none" sz="1800" dirty="0"/>
          </a:p>
          <a:p>
            <a:pPr lvl="2" eaLnBrk="1" hangingPunct="1">
              <a:buFont typeface="Wingdings" panose="05000000000000000000" pitchFamily="2" charset="2"/>
              <a:buNone/>
            </a:pPr>
            <a:r>
              <a:rPr lang="en-IN" altLang="x-none" sz="1800" dirty="0"/>
              <a:t>0 1 2 3 4 5 6 7 8 9 ¨index values of array elements</a:t>
            </a:r>
            <a:endParaRPr lang="en-IN" altLang="x-none" sz="1800" dirty="0"/>
          </a:p>
          <a:p>
            <a:pPr lvl="1" eaLnBrk="1" hangingPunct="1">
              <a:buFont typeface="Wingdings" panose="05000000000000000000" pitchFamily="2" charset="2"/>
              <a:buNone/>
            </a:pPr>
            <a:r>
              <a:rPr lang="en-IN" altLang="x-none" sz="1800" dirty="0"/>
              <a:t>(b) double a[5] = {3.67, 1.21, 5.87, 7.45, 9.12}</a:t>
            </a:r>
            <a:endParaRPr lang="en-IN" altLang="x-none" sz="1800" dirty="0"/>
          </a:p>
          <a:p>
            <a:pPr eaLnBrk="1" hangingPunct="1">
              <a:buFont typeface="Wingdings" panose="05000000000000000000" pitchFamily="2" charset="2"/>
              <a:buChar char="§"/>
            </a:pPr>
            <a:r>
              <a:rPr lang="en-IN" altLang="x-none" sz="2000" dirty="0"/>
              <a:t>Automatic sizing While initializing, the size of a one dimensional array can be omitted as shown.</a:t>
            </a:r>
            <a:endParaRPr lang="en-IN" altLang="x-none" sz="2000" dirty="0"/>
          </a:p>
          <a:p>
            <a:pPr lvl="1" eaLnBrk="1" hangingPunct="1">
              <a:buFont typeface="Wingdings" panose="05000000000000000000" pitchFamily="2" charset="2"/>
              <a:buNone/>
            </a:pPr>
            <a:r>
              <a:rPr lang="en-IN" altLang="x-none" sz="1800" dirty="0"/>
              <a:t>int arr[] = {3,1,5,7,9};</a:t>
            </a:r>
            <a:endParaRPr lang="en-IN" altLang="x-none" sz="1800" dirty="0"/>
          </a:p>
          <a:p>
            <a:pPr lvl="1" eaLnBrk="1" hangingPunct="1">
              <a:buFont typeface="Wingdings" panose="05000000000000000000" pitchFamily="2" charset="2"/>
              <a:buChar char="§"/>
            </a:pPr>
            <a:r>
              <a:rPr lang="en-IN" altLang="x-none" sz="1800" dirty="0"/>
              <a:t>Here, the C compiler will deduce the size of the array from the initialization statement.</a:t>
            </a:r>
            <a:endParaRPr lang="en-IN" altLang="x-none" sz="1800" dirty="0"/>
          </a:p>
        </p:txBody>
      </p:sp>
      <p:sp>
        <p:nvSpPr>
          <p:cNvPr id="24580" name="Footer Placeholder 4"/>
          <p:cNvSpPr txBox="1">
            <a:spLocks noGrp="1"/>
          </p:cNvSpPr>
          <p:nvPr>
            <p:ph type="ftr" sz="quarter" idx="3"/>
          </p:nvPr>
        </p:nvSpPr>
        <p:spPr bwMode="auto">
          <a:xfrm>
            <a:off x="611188" y="6469063"/>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1500" y="214313"/>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graphicFrame>
        <p:nvGraphicFramePr>
          <p:cNvPr id="7" name="Content Placeholder 6"/>
          <p:cNvGraphicFramePr>
            <a:graphicFrameLocks noGrp="1"/>
          </p:cNvGraphicFramePr>
          <p:nvPr>
            <p:ph idx="1"/>
          </p:nvPr>
        </p:nvGraphicFramePr>
        <p:xfrm>
          <a:off x="571500" y="500063"/>
          <a:ext cx="8183563" cy="5927725"/>
        </p:xfrm>
        <a:graphic>
          <a:graphicData uri="http://schemas.openxmlformats.org/drawingml/2006/table">
            <a:tbl>
              <a:tblPr firstRow="1" bandRow="1">
                <a:tableStyleId>{5C22544A-7EE6-4342-B048-85BDC9FD1C3A}</a:tableStyleId>
              </a:tblPr>
              <a:tblGrid>
                <a:gridCol w="3246432"/>
                <a:gridCol w="4937130"/>
              </a:tblGrid>
              <a:tr h="701847">
                <a:tc>
                  <a:txBody>
                    <a:bodyPr/>
                    <a:lstStyle/>
                    <a:p>
                      <a:pPr algn="ctr"/>
                      <a:r>
                        <a:rPr lang="en-US" b="1" dirty="0">
                          <a:solidFill>
                            <a:schemeClr val="bg1"/>
                          </a:solidFill>
                          <a:latin typeface="Merriweather"/>
                        </a:rPr>
                        <a:t>Array declaration, initialization and accessing </a:t>
                      </a:r>
                      <a:endParaRPr lang="en-US" dirty="0">
                        <a:solidFill>
                          <a:schemeClr val="bg1"/>
                        </a:solidFill>
                        <a:latin typeface="Merriweather"/>
                      </a:endParaRPr>
                    </a:p>
                  </a:txBody>
                  <a:tcPr anchor="ctr">
                    <a:solidFill>
                      <a:schemeClr val="accent6">
                        <a:lumMod val="75000"/>
                      </a:schemeClr>
                    </a:solidFill>
                  </a:tcPr>
                </a:tc>
                <a:tc>
                  <a:txBody>
                    <a:bodyPr/>
                    <a:lstStyle/>
                    <a:p>
                      <a:pPr algn="ctr"/>
                      <a:r>
                        <a:rPr lang="en-US" b="1" dirty="0">
                          <a:solidFill>
                            <a:schemeClr val="bg1"/>
                          </a:solidFill>
                          <a:latin typeface="Merriweather"/>
                        </a:rPr>
                        <a:t>Example</a:t>
                      </a:r>
                      <a:endParaRPr lang="en-US" dirty="0">
                        <a:solidFill>
                          <a:schemeClr val="bg1"/>
                        </a:solidFill>
                        <a:latin typeface="Merriweather"/>
                      </a:endParaRPr>
                    </a:p>
                  </a:txBody>
                  <a:tcPr anchor="ctr">
                    <a:solidFill>
                      <a:schemeClr val="accent6">
                        <a:lumMod val="75000"/>
                      </a:schemeClr>
                    </a:solidFill>
                  </a:tcPr>
                </a:tc>
              </a:tr>
              <a:tr h="1905013">
                <a:tc rowSpan="2">
                  <a:txBody>
                    <a:bodyPr/>
                    <a:lstStyle/>
                    <a:p>
                      <a:pPr algn="l"/>
                      <a:r>
                        <a:rPr lang="en-US" b="1" dirty="0">
                          <a:solidFill>
                            <a:srgbClr val="444444"/>
                          </a:solidFill>
                          <a:latin typeface="+mj-lt"/>
                        </a:rPr>
                        <a:t>Array declaration syntax:</a:t>
                      </a:r>
                      <a:br>
                        <a:rPr lang="en-US" dirty="0">
                          <a:solidFill>
                            <a:srgbClr val="444444"/>
                          </a:solidFill>
                          <a:latin typeface="+mj-lt"/>
                        </a:rPr>
                      </a:br>
                      <a:r>
                        <a:rPr lang="en-US" dirty="0" err="1">
                          <a:solidFill>
                            <a:srgbClr val="444444"/>
                          </a:solidFill>
                          <a:latin typeface="+mj-lt"/>
                        </a:rPr>
                        <a:t>data_type</a:t>
                      </a:r>
                      <a:r>
                        <a:rPr lang="en-US" dirty="0">
                          <a:solidFill>
                            <a:srgbClr val="444444"/>
                          </a:solidFill>
                          <a:latin typeface="+mj-lt"/>
                        </a:rPr>
                        <a:t> </a:t>
                      </a:r>
                      <a:r>
                        <a:rPr lang="en-US" dirty="0" err="1">
                          <a:solidFill>
                            <a:srgbClr val="444444"/>
                          </a:solidFill>
                          <a:latin typeface="+mj-lt"/>
                        </a:rPr>
                        <a:t>arr_name</a:t>
                      </a:r>
                      <a:r>
                        <a:rPr lang="en-US" dirty="0">
                          <a:solidFill>
                            <a:srgbClr val="444444"/>
                          </a:solidFill>
                          <a:latin typeface="+mj-lt"/>
                        </a:rPr>
                        <a:t> [</a:t>
                      </a:r>
                      <a:r>
                        <a:rPr lang="en-US" dirty="0" err="1">
                          <a:solidFill>
                            <a:srgbClr val="444444"/>
                          </a:solidFill>
                          <a:latin typeface="+mj-lt"/>
                        </a:rPr>
                        <a:t>arr_size</a:t>
                      </a:r>
                      <a:r>
                        <a:rPr lang="en-US" dirty="0">
                          <a:solidFill>
                            <a:srgbClr val="444444"/>
                          </a:solidFill>
                          <a:latin typeface="+mj-lt"/>
                        </a:rPr>
                        <a:t>];</a:t>
                      </a:r>
                      <a:endParaRPr lang="en-US" dirty="0">
                        <a:solidFill>
                          <a:srgbClr val="444444"/>
                        </a:solidFill>
                        <a:latin typeface="+mj-lt"/>
                      </a:endParaRPr>
                    </a:p>
                    <a:p>
                      <a:pPr algn="l"/>
                      <a:r>
                        <a:rPr lang="en-US" b="1" dirty="0">
                          <a:solidFill>
                            <a:srgbClr val="444444"/>
                          </a:solidFill>
                          <a:latin typeface="+mj-lt"/>
                        </a:rPr>
                        <a:t>Array initialization syntax:</a:t>
                      </a:r>
                      <a:br>
                        <a:rPr lang="en-US" dirty="0">
                          <a:solidFill>
                            <a:srgbClr val="444444"/>
                          </a:solidFill>
                          <a:latin typeface="+mj-lt"/>
                        </a:rPr>
                      </a:br>
                      <a:r>
                        <a:rPr lang="en-US" dirty="0" err="1">
                          <a:solidFill>
                            <a:srgbClr val="444444"/>
                          </a:solidFill>
                          <a:latin typeface="+mj-lt"/>
                        </a:rPr>
                        <a:t>data_type</a:t>
                      </a:r>
                      <a:r>
                        <a:rPr lang="en-US" dirty="0">
                          <a:solidFill>
                            <a:srgbClr val="444444"/>
                          </a:solidFill>
                          <a:latin typeface="+mj-lt"/>
                        </a:rPr>
                        <a:t> </a:t>
                      </a:r>
                      <a:r>
                        <a:rPr lang="en-US" dirty="0" err="1">
                          <a:solidFill>
                            <a:srgbClr val="444444"/>
                          </a:solidFill>
                          <a:latin typeface="+mj-lt"/>
                        </a:rPr>
                        <a:t>arr_name</a:t>
                      </a:r>
                      <a:r>
                        <a:rPr lang="en-US" dirty="0">
                          <a:solidFill>
                            <a:srgbClr val="444444"/>
                          </a:solidFill>
                          <a:latin typeface="+mj-lt"/>
                        </a:rPr>
                        <a:t> [</a:t>
                      </a:r>
                      <a:r>
                        <a:rPr lang="en-US" dirty="0" err="1">
                          <a:solidFill>
                            <a:srgbClr val="444444"/>
                          </a:solidFill>
                          <a:latin typeface="+mj-lt"/>
                        </a:rPr>
                        <a:t>arr_size</a:t>
                      </a:r>
                      <a:r>
                        <a:rPr lang="en-US" dirty="0">
                          <a:solidFill>
                            <a:srgbClr val="444444"/>
                          </a:solidFill>
                          <a:latin typeface="+mj-lt"/>
                        </a:rPr>
                        <a:t>]=(value1, value2, value3,….);</a:t>
                      </a:r>
                      <a:endParaRPr lang="en-US" dirty="0">
                        <a:solidFill>
                          <a:srgbClr val="444444"/>
                        </a:solidFill>
                        <a:latin typeface="+mj-lt"/>
                      </a:endParaRPr>
                    </a:p>
                    <a:p>
                      <a:pPr algn="l"/>
                      <a:r>
                        <a:rPr lang="en-US" b="1" dirty="0">
                          <a:solidFill>
                            <a:srgbClr val="444444"/>
                          </a:solidFill>
                          <a:latin typeface="+mj-lt"/>
                        </a:rPr>
                        <a:t>Array accessing syntax:</a:t>
                      </a:r>
                      <a:br>
                        <a:rPr lang="en-US" dirty="0">
                          <a:solidFill>
                            <a:srgbClr val="444444"/>
                          </a:solidFill>
                          <a:latin typeface="+mj-lt"/>
                        </a:rPr>
                      </a:br>
                      <a:r>
                        <a:rPr lang="en-US" dirty="0" err="1">
                          <a:solidFill>
                            <a:srgbClr val="444444"/>
                          </a:solidFill>
                          <a:latin typeface="+mj-lt"/>
                        </a:rPr>
                        <a:t>arr_name</a:t>
                      </a:r>
                      <a:r>
                        <a:rPr lang="en-US" dirty="0">
                          <a:solidFill>
                            <a:srgbClr val="444444"/>
                          </a:solidFill>
                          <a:latin typeface="+mj-lt"/>
                        </a:rPr>
                        <a:t>[index];</a:t>
                      </a:r>
                      <a:endParaRPr lang="en-US" dirty="0">
                        <a:solidFill>
                          <a:srgbClr val="444444"/>
                        </a:solidFill>
                        <a:latin typeface="+mj-lt"/>
                      </a:endParaRPr>
                    </a:p>
                  </a:txBody>
                  <a:tcPr anchor="ctr"/>
                </a:tc>
                <a:tc>
                  <a:txBody>
                    <a:bodyPr/>
                    <a:lstStyle/>
                    <a:p>
                      <a:r>
                        <a:rPr lang="en-US" b="1">
                          <a:solidFill>
                            <a:srgbClr val="444444"/>
                          </a:solidFill>
                          <a:latin typeface="+mj-lt"/>
                        </a:rPr>
                        <a:t>Integer array example:</a:t>
                      </a:r>
                      <a:endParaRPr lang="en-US">
                        <a:solidFill>
                          <a:srgbClr val="444444"/>
                        </a:solidFill>
                        <a:latin typeface="+mj-lt"/>
                      </a:endParaRPr>
                    </a:p>
                    <a:p>
                      <a:r>
                        <a:rPr lang="en-US">
                          <a:solidFill>
                            <a:srgbClr val="444444"/>
                          </a:solidFill>
                          <a:latin typeface="+mj-lt"/>
                        </a:rPr>
                        <a:t>int age [5];</a:t>
                      </a:r>
                      <a:br>
                        <a:rPr lang="en-US">
                          <a:solidFill>
                            <a:srgbClr val="444444"/>
                          </a:solidFill>
                          <a:latin typeface="+mj-lt"/>
                        </a:rPr>
                      </a:br>
                      <a:r>
                        <a:rPr lang="en-US">
                          <a:solidFill>
                            <a:srgbClr val="444444"/>
                          </a:solidFill>
                          <a:latin typeface="+mj-lt"/>
                        </a:rPr>
                        <a:t>int age[5]={0, 1, 2, 3, 4};</a:t>
                      </a:r>
                      <a:endParaRPr lang="en-US">
                        <a:solidFill>
                          <a:srgbClr val="444444"/>
                        </a:solidFill>
                        <a:latin typeface="+mj-lt"/>
                      </a:endParaRPr>
                    </a:p>
                    <a:p>
                      <a:r>
                        <a:rPr lang="en-US">
                          <a:solidFill>
                            <a:srgbClr val="444444"/>
                          </a:solidFill>
                          <a:latin typeface="+mj-lt"/>
                        </a:rPr>
                        <a:t>age[0]; /*0 is accessed*/</a:t>
                      </a:r>
                      <a:br>
                        <a:rPr lang="en-US">
                          <a:solidFill>
                            <a:srgbClr val="444444"/>
                          </a:solidFill>
                          <a:latin typeface="+mj-lt"/>
                        </a:rPr>
                      </a:br>
                      <a:r>
                        <a:rPr lang="en-US">
                          <a:solidFill>
                            <a:srgbClr val="444444"/>
                          </a:solidFill>
                          <a:latin typeface="+mj-lt"/>
                        </a:rPr>
                        <a:t>age[1]; /*1 is accessed*/</a:t>
                      </a:r>
                      <a:br>
                        <a:rPr lang="en-US">
                          <a:solidFill>
                            <a:srgbClr val="444444"/>
                          </a:solidFill>
                          <a:latin typeface="+mj-lt"/>
                        </a:rPr>
                      </a:br>
                      <a:r>
                        <a:rPr lang="en-US">
                          <a:solidFill>
                            <a:srgbClr val="444444"/>
                          </a:solidFill>
                          <a:latin typeface="+mj-lt"/>
                        </a:rPr>
                        <a:t>age[2]; /*2 is accessed*/</a:t>
                      </a:r>
                      <a:endParaRPr lang="en-US">
                        <a:solidFill>
                          <a:srgbClr val="444444"/>
                        </a:solidFill>
                        <a:latin typeface="+mj-lt"/>
                      </a:endParaRPr>
                    </a:p>
                  </a:txBody>
                  <a:tcPr anchor="ctr"/>
                </a:tc>
              </a:tr>
              <a:tr h="3108180">
                <a:tc vMerge="1">
                  <a:tcPr/>
                </a:tc>
                <a:tc>
                  <a:txBody>
                    <a:bodyPr/>
                    <a:lstStyle/>
                    <a:p>
                      <a:r>
                        <a:rPr lang="en-US" b="1" dirty="0">
                          <a:solidFill>
                            <a:srgbClr val="444444"/>
                          </a:solidFill>
                          <a:latin typeface="+mj-lt"/>
                        </a:rPr>
                        <a:t>Character array example:</a:t>
                      </a:r>
                      <a:endParaRPr lang="en-US" dirty="0">
                        <a:solidFill>
                          <a:srgbClr val="444444"/>
                        </a:solidFill>
                        <a:latin typeface="+mj-lt"/>
                      </a:endParaRPr>
                    </a:p>
                    <a:p>
                      <a:r>
                        <a:rPr lang="en-US" dirty="0">
                          <a:solidFill>
                            <a:srgbClr val="444444"/>
                          </a:solidFill>
                          <a:latin typeface="+mj-lt"/>
                        </a:rPr>
                        <a:t>char </a:t>
                      </a:r>
                      <a:r>
                        <a:rPr lang="en-US" dirty="0" err="1">
                          <a:solidFill>
                            <a:srgbClr val="444444"/>
                          </a:solidFill>
                          <a:latin typeface="+mj-lt"/>
                        </a:rPr>
                        <a:t>str</a:t>
                      </a:r>
                      <a:r>
                        <a:rPr lang="en-US" dirty="0">
                          <a:solidFill>
                            <a:srgbClr val="444444"/>
                          </a:solidFill>
                          <a:latin typeface="+mj-lt"/>
                        </a:rPr>
                        <a:t>[10];</a:t>
                      </a:r>
                      <a:br>
                        <a:rPr lang="en-US" dirty="0">
                          <a:solidFill>
                            <a:srgbClr val="444444"/>
                          </a:solidFill>
                          <a:latin typeface="+mj-lt"/>
                        </a:rPr>
                      </a:br>
                      <a:r>
                        <a:rPr lang="en-US" dirty="0">
                          <a:solidFill>
                            <a:srgbClr val="444444"/>
                          </a:solidFill>
                          <a:latin typeface="+mj-lt"/>
                        </a:rPr>
                        <a:t>char </a:t>
                      </a:r>
                      <a:r>
                        <a:rPr lang="en-US" dirty="0" err="1">
                          <a:solidFill>
                            <a:srgbClr val="444444"/>
                          </a:solidFill>
                          <a:latin typeface="+mj-lt"/>
                        </a:rPr>
                        <a:t>str</a:t>
                      </a:r>
                      <a:r>
                        <a:rPr lang="en-US" dirty="0">
                          <a:solidFill>
                            <a:srgbClr val="444444"/>
                          </a:solidFill>
                          <a:latin typeface="+mj-lt"/>
                        </a:rPr>
                        <a:t>[10]={‘</a:t>
                      </a:r>
                      <a:r>
                        <a:rPr lang="en-US" dirty="0" err="1">
                          <a:solidFill>
                            <a:srgbClr val="444444"/>
                          </a:solidFill>
                          <a:latin typeface="+mj-lt"/>
                        </a:rPr>
                        <a:t>H’,‘a’,‘i</a:t>
                      </a:r>
                      <a:r>
                        <a:rPr lang="en-US" dirty="0">
                          <a:solidFill>
                            <a:srgbClr val="444444"/>
                          </a:solidFill>
                          <a:latin typeface="+mj-lt"/>
                        </a:rPr>
                        <a:t>’};</a:t>
                      </a:r>
                      <a:br>
                        <a:rPr lang="en-US" dirty="0">
                          <a:solidFill>
                            <a:srgbClr val="444444"/>
                          </a:solidFill>
                          <a:latin typeface="+mj-lt"/>
                        </a:rPr>
                      </a:br>
                      <a:r>
                        <a:rPr lang="en-US" dirty="0">
                          <a:solidFill>
                            <a:srgbClr val="444444"/>
                          </a:solidFill>
                          <a:latin typeface="+mj-lt"/>
                        </a:rPr>
                        <a:t>(or)</a:t>
                      </a:r>
                      <a:br>
                        <a:rPr lang="en-US" dirty="0">
                          <a:solidFill>
                            <a:srgbClr val="444444"/>
                          </a:solidFill>
                          <a:latin typeface="+mj-lt"/>
                        </a:rPr>
                      </a:br>
                      <a:r>
                        <a:rPr lang="en-US" dirty="0">
                          <a:solidFill>
                            <a:srgbClr val="444444"/>
                          </a:solidFill>
                          <a:latin typeface="+mj-lt"/>
                        </a:rPr>
                        <a:t>char </a:t>
                      </a:r>
                      <a:r>
                        <a:rPr lang="en-US" dirty="0" err="1">
                          <a:solidFill>
                            <a:srgbClr val="444444"/>
                          </a:solidFill>
                          <a:latin typeface="+mj-lt"/>
                        </a:rPr>
                        <a:t>str</a:t>
                      </a:r>
                      <a:r>
                        <a:rPr lang="en-US" dirty="0">
                          <a:solidFill>
                            <a:srgbClr val="444444"/>
                          </a:solidFill>
                          <a:latin typeface="+mj-lt"/>
                        </a:rPr>
                        <a:t>[0] = ‘H’;</a:t>
                      </a:r>
                      <a:br>
                        <a:rPr lang="en-US" dirty="0">
                          <a:solidFill>
                            <a:srgbClr val="444444"/>
                          </a:solidFill>
                          <a:latin typeface="+mj-lt"/>
                        </a:rPr>
                      </a:br>
                      <a:r>
                        <a:rPr lang="en-US" dirty="0">
                          <a:solidFill>
                            <a:srgbClr val="444444"/>
                          </a:solidFill>
                          <a:latin typeface="+mj-lt"/>
                        </a:rPr>
                        <a:t>char </a:t>
                      </a:r>
                      <a:r>
                        <a:rPr lang="en-US" dirty="0" err="1">
                          <a:solidFill>
                            <a:srgbClr val="444444"/>
                          </a:solidFill>
                          <a:latin typeface="+mj-lt"/>
                        </a:rPr>
                        <a:t>str</a:t>
                      </a:r>
                      <a:r>
                        <a:rPr lang="en-US" dirty="0">
                          <a:solidFill>
                            <a:srgbClr val="444444"/>
                          </a:solidFill>
                          <a:latin typeface="+mj-lt"/>
                        </a:rPr>
                        <a:t>[1] = ‘a’;</a:t>
                      </a:r>
                      <a:br>
                        <a:rPr lang="en-US" dirty="0">
                          <a:solidFill>
                            <a:srgbClr val="444444"/>
                          </a:solidFill>
                          <a:latin typeface="+mj-lt"/>
                        </a:rPr>
                      </a:br>
                      <a:r>
                        <a:rPr lang="en-US" dirty="0">
                          <a:solidFill>
                            <a:srgbClr val="444444"/>
                          </a:solidFill>
                          <a:latin typeface="+mj-lt"/>
                        </a:rPr>
                        <a:t>char </a:t>
                      </a:r>
                      <a:r>
                        <a:rPr lang="en-US" dirty="0" err="1">
                          <a:solidFill>
                            <a:srgbClr val="444444"/>
                          </a:solidFill>
                          <a:latin typeface="+mj-lt"/>
                        </a:rPr>
                        <a:t>str</a:t>
                      </a:r>
                      <a:r>
                        <a:rPr lang="en-US" dirty="0">
                          <a:solidFill>
                            <a:srgbClr val="444444"/>
                          </a:solidFill>
                          <a:latin typeface="+mj-lt"/>
                        </a:rPr>
                        <a:t>[2] = ‘</a:t>
                      </a:r>
                      <a:r>
                        <a:rPr lang="en-US" dirty="0" err="1">
                          <a:solidFill>
                            <a:srgbClr val="444444"/>
                          </a:solidFill>
                          <a:latin typeface="+mj-lt"/>
                        </a:rPr>
                        <a:t>i</a:t>
                      </a:r>
                      <a:r>
                        <a:rPr lang="en-US" dirty="0">
                          <a:solidFill>
                            <a:srgbClr val="444444"/>
                          </a:solidFill>
                          <a:latin typeface="+mj-lt"/>
                        </a:rPr>
                        <a:t>;</a:t>
                      </a:r>
                      <a:endParaRPr lang="en-US" dirty="0">
                        <a:solidFill>
                          <a:srgbClr val="444444"/>
                        </a:solidFill>
                        <a:latin typeface="+mj-lt"/>
                      </a:endParaRPr>
                    </a:p>
                    <a:p>
                      <a:r>
                        <a:rPr lang="en-US" dirty="0" err="1">
                          <a:solidFill>
                            <a:srgbClr val="444444"/>
                          </a:solidFill>
                          <a:latin typeface="+mj-lt"/>
                        </a:rPr>
                        <a:t>str</a:t>
                      </a:r>
                      <a:r>
                        <a:rPr lang="en-US" dirty="0">
                          <a:solidFill>
                            <a:srgbClr val="444444"/>
                          </a:solidFill>
                          <a:latin typeface="+mj-lt"/>
                        </a:rPr>
                        <a:t>[0]; /*H is accessed*/</a:t>
                      </a:r>
                      <a:br>
                        <a:rPr lang="en-US" dirty="0">
                          <a:solidFill>
                            <a:srgbClr val="444444"/>
                          </a:solidFill>
                          <a:latin typeface="+mj-lt"/>
                        </a:rPr>
                      </a:br>
                      <a:r>
                        <a:rPr lang="en-US" dirty="0" err="1">
                          <a:solidFill>
                            <a:srgbClr val="444444"/>
                          </a:solidFill>
                          <a:latin typeface="+mj-lt"/>
                        </a:rPr>
                        <a:t>str</a:t>
                      </a:r>
                      <a:r>
                        <a:rPr lang="en-US" dirty="0">
                          <a:solidFill>
                            <a:srgbClr val="444444"/>
                          </a:solidFill>
                          <a:latin typeface="+mj-lt"/>
                        </a:rPr>
                        <a:t>[1]; /*a is accessed*/</a:t>
                      </a:r>
                      <a:br>
                        <a:rPr lang="en-US" dirty="0">
                          <a:solidFill>
                            <a:srgbClr val="444444"/>
                          </a:solidFill>
                          <a:latin typeface="+mj-lt"/>
                        </a:rPr>
                      </a:br>
                      <a:r>
                        <a:rPr lang="en-US" dirty="0" err="1">
                          <a:solidFill>
                            <a:srgbClr val="444444"/>
                          </a:solidFill>
                          <a:latin typeface="+mj-lt"/>
                        </a:rPr>
                        <a:t>str</a:t>
                      </a:r>
                      <a:r>
                        <a:rPr lang="en-US" dirty="0">
                          <a:solidFill>
                            <a:srgbClr val="444444"/>
                          </a:solidFill>
                          <a:latin typeface="+mj-lt"/>
                        </a:rPr>
                        <a:t>[2]; /*</a:t>
                      </a:r>
                      <a:r>
                        <a:rPr lang="en-US" dirty="0" err="1">
                          <a:solidFill>
                            <a:srgbClr val="444444"/>
                          </a:solidFill>
                          <a:latin typeface="+mj-lt"/>
                        </a:rPr>
                        <a:t>i</a:t>
                      </a:r>
                      <a:r>
                        <a:rPr lang="en-US" dirty="0">
                          <a:solidFill>
                            <a:srgbClr val="444444"/>
                          </a:solidFill>
                          <a:latin typeface="+mj-lt"/>
                        </a:rPr>
                        <a:t> is accessed*/</a:t>
                      </a:r>
                      <a:endParaRPr lang="en-US" dirty="0">
                        <a:solidFill>
                          <a:srgbClr val="444444"/>
                        </a:solidFill>
                        <a:latin typeface="+mj-lt"/>
                      </a:endParaRPr>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example</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23554" name="Content Placeholder 2"/>
          <p:cNvSpPr>
            <a:spLocks noGrp="1"/>
          </p:cNvSpPr>
          <p:nvPr>
            <p:ph idx="1"/>
          </p:nvPr>
        </p:nvSpPr>
        <p:spPr>
          <a:xfrm>
            <a:off x="214313" y="1628775"/>
            <a:ext cx="5889625" cy="4187825"/>
          </a:xfrm>
          <a:ln>
            <a:solidFill>
              <a:srgbClr val="002060"/>
            </a:solidFill>
            <a:miter/>
          </a:ln>
        </p:spPr>
        <p:txBody>
          <a:bodyPr vert="horz" wrap="square" lIns="182880" tIns="91440" rIns="91440" bIns="45720" anchor="t" anchorCtr="0"/>
          <a:p>
            <a:pPr>
              <a:buNone/>
            </a:pPr>
            <a:r>
              <a:rPr lang="en-GB" altLang="zh-CN" sz="1800" dirty="0"/>
              <a:t>#include&lt;stdio.h&gt;</a:t>
            </a:r>
            <a:endParaRPr lang="en-GB" altLang="zh-CN" sz="1800" dirty="0"/>
          </a:p>
          <a:p>
            <a:pPr>
              <a:buNone/>
            </a:pPr>
            <a:r>
              <a:rPr lang="en-GB" altLang="zh-CN" sz="1800" dirty="0"/>
              <a:t> </a:t>
            </a:r>
            <a:endParaRPr lang="en-GB" altLang="zh-CN" sz="1800" dirty="0"/>
          </a:p>
          <a:p>
            <a:pPr>
              <a:buNone/>
            </a:pPr>
            <a:r>
              <a:rPr lang="en-GB" altLang="zh-CN" sz="1800" dirty="0"/>
              <a:t>int main()</a:t>
            </a:r>
            <a:endParaRPr lang="en-GB" altLang="zh-CN" sz="1800" dirty="0"/>
          </a:p>
          <a:p>
            <a:pPr>
              <a:buNone/>
            </a:pPr>
            <a:r>
              <a:rPr lang="en-GB" altLang="zh-CN" sz="1800" dirty="0"/>
              <a:t>{</a:t>
            </a:r>
            <a:endParaRPr lang="en-GB" altLang="zh-CN" sz="1800" dirty="0"/>
          </a:p>
          <a:p>
            <a:pPr>
              <a:buNone/>
            </a:pPr>
            <a:r>
              <a:rPr lang="en-GB" altLang="zh-CN" sz="1800" dirty="0"/>
              <a:t>   int i;</a:t>
            </a:r>
            <a:endParaRPr lang="en-GB" altLang="zh-CN" sz="1800" dirty="0"/>
          </a:p>
          <a:p>
            <a:pPr>
              <a:buNone/>
            </a:pPr>
            <a:r>
              <a:rPr lang="en-GB" altLang="zh-CN" sz="1800" dirty="0"/>
              <a:t>   int arr[5] = {10,20,30,40,50};</a:t>
            </a:r>
            <a:endParaRPr lang="en-GB" altLang="zh-CN" sz="1800" dirty="0"/>
          </a:p>
          <a:p>
            <a:pPr>
              <a:buNone/>
            </a:pPr>
            <a:r>
              <a:rPr lang="en-GB" altLang="zh-CN" sz="1800" dirty="0"/>
              <a:t>    for (i=0;i&lt;5;i++)</a:t>
            </a:r>
            <a:endParaRPr lang="en-GB" altLang="zh-CN" sz="1800" dirty="0"/>
          </a:p>
          <a:p>
            <a:pPr>
              <a:buNone/>
            </a:pPr>
            <a:r>
              <a:rPr lang="en-GB" altLang="zh-CN" sz="1800" dirty="0"/>
              <a:t>   {</a:t>
            </a:r>
            <a:endParaRPr lang="en-GB" altLang="zh-CN" sz="1800" dirty="0"/>
          </a:p>
          <a:p>
            <a:pPr>
              <a:buNone/>
            </a:pPr>
            <a:r>
              <a:rPr lang="en-GB" altLang="zh-CN" sz="1800" dirty="0"/>
              <a:t>      // Accessing each variable</a:t>
            </a:r>
            <a:endParaRPr lang="en-GB" altLang="zh-CN" sz="1800" dirty="0"/>
          </a:p>
          <a:p>
            <a:pPr>
              <a:buNone/>
            </a:pPr>
            <a:r>
              <a:rPr lang="en-GB" altLang="zh-CN" sz="1800" dirty="0"/>
              <a:t>      printf("value of arr[%d] is %d \n", i, arr[i]);</a:t>
            </a:r>
            <a:endParaRPr lang="en-GB" altLang="zh-CN" sz="1800" dirty="0"/>
          </a:p>
          <a:p>
            <a:pPr>
              <a:buNone/>
            </a:pPr>
            <a:r>
              <a:rPr lang="en-GB" altLang="zh-CN" sz="1800" dirty="0"/>
              <a:t>   }</a:t>
            </a:r>
            <a:endParaRPr lang="en-GB" altLang="zh-CN" sz="1800" dirty="0"/>
          </a:p>
          <a:p>
            <a:pPr>
              <a:buNone/>
            </a:pPr>
            <a:r>
              <a:rPr lang="en-GB" altLang="zh-CN" sz="1800" dirty="0"/>
              <a:t> </a:t>
            </a:r>
            <a:endParaRPr lang="en-GB" altLang="zh-CN" sz="1800" dirty="0"/>
          </a:p>
          <a:p>
            <a:pPr>
              <a:buNone/>
            </a:pPr>
            <a:r>
              <a:rPr lang="en-GB" altLang="zh-CN" sz="1800" dirty="0"/>
              <a:t>}</a:t>
            </a:r>
            <a:endParaRPr lang="en-GB" altLang="zh-CN" sz="1800" dirty="0"/>
          </a:p>
          <a:p>
            <a:endParaRPr lang="en-GB" altLang="zh-CN" dirty="0"/>
          </a:p>
        </p:txBody>
      </p:sp>
      <p:sp>
        <p:nvSpPr>
          <p:cNvPr id="5" name="Rectangle 4"/>
          <p:cNvSpPr/>
          <p:nvPr/>
        </p:nvSpPr>
        <p:spPr>
          <a:xfrm>
            <a:off x="6215063" y="1714500"/>
            <a:ext cx="2786063" cy="392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t>
            </a:r>
            <a:r>
              <a:rPr kumimoji="0" lang="en-US" sz="1800" b="1" i="0" u="none" strike="noStrike" kern="1200" cap="none" spc="0" normalizeH="0" baseline="0" noProof="0" dirty="0" err="1">
                <a:ln>
                  <a:noFill/>
                </a:ln>
                <a:solidFill>
                  <a:schemeClr val="lt1"/>
                </a:solidFill>
                <a:effectLst/>
                <a:uLnTx/>
                <a:uFillTx/>
                <a:latin typeface="+mn-lt"/>
                <a:ea typeface="+mn-ea"/>
                <a:cs typeface="+mn-cs"/>
              </a:rPr>
              <a:t>arr</a:t>
            </a:r>
            <a:r>
              <a:rPr kumimoji="0" lang="en-US" sz="1800" b="1" i="0" u="none" strike="noStrike" kern="1200" cap="none" spc="0" normalizeH="0" baseline="0" noProof="0" dirty="0">
                <a:ln>
                  <a:noFill/>
                </a:ln>
                <a:solidFill>
                  <a:schemeClr val="lt1"/>
                </a:solidFill>
                <a:effectLst/>
                <a:uLnTx/>
                <a:uFillTx/>
                <a:latin typeface="+mn-lt"/>
                <a:ea typeface="+mn-ea"/>
                <a:cs typeface="+mn-cs"/>
              </a:rPr>
              <a:t>[0] is 10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t>
            </a:r>
            <a:r>
              <a:rPr kumimoji="0" lang="en-US" sz="1800" b="1" i="0" u="none" strike="noStrike" kern="1200" cap="none" spc="0" normalizeH="0" baseline="0" noProof="0" dirty="0" err="1">
                <a:ln>
                  <a:noFill/>
                </a:ln>
                <a:solidFill>
                  <a:schemeClr val="lt1"/>
                </a:solidFill>
                <a:effectLst/>
                <a:uLnTx/>
                <a:uFillTx/>
                <a:latin typeface="+mn-lt"/>
                <a:ea typeface="+mn-ea"/>
                <a:cs typeface="+mn-cs"/>
              </a:rPr>
              <a:t>arr</a:t>
            </a:r>
            <a:r>
              <a:rPr kumimoji="0" lang="en-US" sz="1800" b="1" i="0" u="none" strike="noStrike" kern="1200" cap="none" spc="0" normalizeH="0" baseline="0" noProof="0" dirty="0">
                <a:ln>
                  <a:noFill/>
                </a:ln>
                <a:solidFill>
                  <a:schemeClr val="lt1"/>
                </a:solidFill>
                <a:effectLst/>
                <a:uLnTx/>
                <a:uFillTx/>
                <a:latin typeface="+mn-lt"/>
                <a:ea typeface="+mn-ea"/>
                <a:cs typeface="+mn-cs"/>
              </a:rPr>
              <a:t>[1] is 20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t>
            </a:r>
            <a:r>
              <a:rPr kumimoji="0" lang="en-US" sz="1800" b="1" i="0" u="none" strike="noStrike" kern="1200" cap="none" spc="0" normalizeH="0" baseline="0" noProof="0" dirty="0" err="1">
                <a:ln>
                  <a:noFill/>
                </a:ln>
                <a:solidFill>
                  <a:schemeClr val="lt1"/>
                </a:solidFill>
                <a:effectLst/>
                <a:uLnTx/>
                <a:uFillTx/>
                <a:latin typeface="+mn-lt"/>
                <a:ea typeface="+mn-ea"/>
                <a:cs typeface="+mn-cs"/>
              </a:rPr>
              <a:t>arr</a:t>
            </a:r>
            <a:r>
              <a:rPr kumimoji="0" lang="en-US" sz="1800" b="1" i="0" u="none" strike="noStrike" kern="1200" cap="none" spc="0" normalizeH="0" baseline="0" noProof="0" dirty="0">
                <a:ln>
                  <a:noFill/>
                </a:ln>
                <a:solidFill>
                  <a:schemeClr val="lt1"/>
                </a:solidFill>
                <a:effectLst/>
                <a:uLnTx/>
                <a:uFillTx/>
                <a:latin typeface="+mn-lt"/>
                <a:ea typeface="+mn-ea"/>
                <a:cs typeface="+mn-cs"/>
              </a:rPr>
              <a:t>[2] is 30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t>
            </a:r>
            <a:r>
              <a:rPr kumimoji="0" lang="en-US" sz="1800" b="1" i="0" u="none" strike="noStrike" kern="1200" cap="none" spc="0" normalizeH="0" baseline="0" noProof="0" dirty="0" err="1">
                <a:ln>
                  <a:noFill/>
                </a:ln>
                <a:solidFill>
                  <a:schemeClr val="lt1"/>
                </a:solidFill>
                <a:effectLst/>
                <a:uLnTx/>
                <a:uFillTx/>
                <a:latin typeface="+mn-lt"/>
                <a:ea typeface="+mn-ea"/>
                <a:cs typeface="+mn-cs"/>
              </a:rPr>
              <a:t>arr</a:t>
            </a:r>
            <a:r>
              <a:rPr kumimoji="0" lang="en-US" sz="1800" b="1" i="0" u="none" strike="noStrike" kern="1200" cap="none" spc="0" normalizeH="0" baseline="0" noProof="0" dirty="0">
                <a:ln>
                  <a:noFill/>
                </a:ln>
                <a:solidFill>
                  <a:schemeClr val="lt1"/>
                </a:solidFill>
                <a:effectLst/>
                <a:uLnTx/>
                <a:uFillTx/>
                <a:latin typeface="+mn-lt"/>
                <a:ea typeface="+mn-ea"/>
                <a:cs typeface="+mn-cs"/>
              </a:rPr>
              <a:t>[3] is 40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t>
            </a:r>
            <a:r>
              <a:rPr kumimoji="0" lang="en-US" sz="1800" b="1" i="0" u="none" strike="noStrike" kern="1200" cap="none" spc="0" normalizeH="0" baseline="0" noProof="0" dirty="0" err="1">
                <a:ln>
                  <a:noFill/>
                </a:ln>
                <a:solidFill>
                  <a:schemeClr val="lt1"/>
                </a:solidFill>
                <a:effectLst/>
                <a:uLnTx/>
                <a:uFillTx/>
                <a:latin typeface="+mn-lt"/>
                <a:ea typeface="+mn-ea"/>
                <a:cs typeface="+mn-cs"/>
              </a:rPr>
              <a:t>arr</a:t>
            </a:r>
            <a:r>
              <a:rPr kumimoji="0" lang="en-US" sz="1800" b="1" i="0" u="none" strike="noStrike" kern="1200" cap="none" spc="0" normalizeH="0" baseline="0" noProof="0" dirty="0">
                <a:ln>
                  <a:noFill/>
                </a:ln>
                <a:solidFill>
                  <a:schemeClr val="lt1"/>
                </a:solidFill>
                <a:effectLst/>
                <a:uLnTx/>
                <a:uFillTx/>
                <a:latin typeface="+mn-lt"/>
                <a:ea typeface="+mn-ea"/>
                <a:cs typeface="+mn-cs"/>
              </a:rPr>
              <a:t>[4] is 50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example</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24578" name="Content Placeholder 2"/>
          <p:cNvSpPr>
            <a:spLocks noGrp="1"/>
          </p:cNvSpPr>
          <p:nvPr>
            <p:ph idx="1"/>
          </p:nvPr>
        </p:nvSpPr>
        <p:spPr>
          <a:xfrm>
            <a:off x="611188" y="1628775"/>
            <a:ext cx="8183562" cy="2586038"/>
          </a:xfrm>
        </p:spPr>
        <p:txBody>
          <a:bodyPr vert="horz" wrap="square" lIns="182880" tIns="91440" rIns="91440" bIns="45720" anchor="t" anchorCtr="0"/>
          <a:p>
            <a:r>
              <a:rPr lang="fr-FR" altLang="x-none" sz="2000" dirty="0"/>
              <a:t>double balance[5] = {1000.0, 2.0, 3.4, 7.0, 50.0};</a:t>
            </a:r>
            <a:endParaRPr lang="fr-FR" altLang="x-none" sz="2000" dirty="0"/>
          </a:p>
          <a:p>
            <a:r>
              <a:rPr lang="fr-FR" altLang="x-none" sz="2000" dirty="0"/>
              <a:t>double balance[] = {1000.0, 2.0, 3.4, 7.0, 50.0};</a:t>
            </a:r>
            <a:endParaRPr lang="fr-FR" altLang="x-none" sz="2000" dirty="0"/>
          </a:p>
          <a:p>
            <a:r>
              <a:rPr lang="en-GB" altLang="zh-CN" sz="2000" dirty="0"/>
              <a:t>balance[4] = 50.0;</a:t>
            </a:r>
            <a:endParaRPr lang="en-GB" altLang="zh-CN" sz="2000" dirty="0"/>
          </a:p>
          <a:p>
            <a:endParaRPr lang="en-GB" altLang="zh-CN" sz="2000" dirty="0"/>
          </a:p>
          <a:p>
            <a:endParaRPr lang="fr-FR" altLang="x-none" sz="2000" dirty="0"/>
          </a:p>
          <a:p>
            <a:endParaRPr lang="en-GB" altLang="zh-CN" sz="20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graphicFrame>
        <p:nvGraphicFramePr>
          <p:cNvPr id="5" name="Table 4"/>
          <p:cNvGraphicFramePr>
            <a:graphicFrameLocks noGrp="1"/>
          </p:cNvGraphicFramePr>
          <p:nvPr/>
        </p:nvGraphicFramePr>
        <p:xfrm>
          <a:off x="1404938" y="3500438"/>
          <a:ext cx="6096000" cy="741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r>
              <a:tr h="370840">
                <a:tc>
                  <a:txBody>
                    <a:bodyPr/>
                    <a:lstStyle/>
                    <a:p>
                      <a:pPr algn="ctr"/>
                      <a:r>
                        <a:rPr lang="fr-FR" sz="1800" dirty="0" smtClean="0"/>
                        <a:t>1000.0</a:t>
                      </a:r>
                      <a:endParaRPr lang="en-US" dirty="0"/>
                    </a:p>
                  </a:txBody>
                  <a:tcPr/>
                </a:tc>
                <a:tc>
                  <a:txBody>
                    <a:bodyPr/>
                    <a:lstStyle/>
                    <a:p>
                      <a:pPr algn="ctr"/>
                      <a:r>
                        <a:rPr lang="en-US" dirty="0" smtClean="0"/>
                        <a:t>2.0</a:t>
                      </a:r>
                      <a:endParaRPr lang="en-US" dirty="0"/>
                    </a:p>
                  </a:txBody>
                  <a:tcPr/>
                </a:tc>
                <a:tc>
                  <a:txBody>
                    <a:bodyPr/>
                    <a:lstStyle/>
                    <a:p>
                      <a:pPr algn="ctr"/>
                      <a:r>
                        <a:rPr lang="en-US" dirty="0" smtClean="0"/>
                        <a:t>3.4</a:t>
                      </a:r>
                      <a:endParaRPr lang="en-US" dirty="0"/>
                    </a:p>
                  </a:txBody>
                  <a:tcPr/>
                </a:tc>
                <a:tc>
                  <a:txBody>
                    <a:bodyPr/>
                    <a:lstStyle/>
                    <a:p>
                      <a:pPr algn="ctr"/>
                      <a:r>
                        <a:rPr lang="en-US" dirty="0" smtClean="0"/>
                        <a:t>7.0</a:t>
                      </a:r>
                      <a:endParaRPr lang="en-US" dirty="0"/>
                    </a:p>
                  </a:txBody>
                  <a:tcPr/>
                </a:tc>
                <a:tc>
                  <a:txBody>
                    <a:bodyPr/>
                    <a:lstStyle/>
                    <a:p>
                      <a:pPr algn="ctr"/>
                      <a:r>
                        <a:rPr lang="en-US" dirty="0" smtClean="0"/>
                        <a:t>50.0</a:t>
                      </a:r>
                      <a:endParaRPr lang="en-US" dirty="0"/>
                    </a:p>
                  </a:txBody>
                  <a:tcPr/>
                </a:tc>
              </a:tr>
            </a:tbl>
          </a:graphicData>
        </a:graphic>
      </p:graphicFrame>
      <p:sp>
        <p:nvSpPr>
          <p:cNvPr id="24600" name="TextBox 5"/>
          <p:cNvSpPr txBox="1"/>
          <p:nvPr/>
        </p:nvSpPr>
        <p:spPr>
          <a:xfrm>
            <a:off x="1000125" y="4643438"/>
            <a:ext cx="7072313" cy="369887"/>
          </a:xfrm>
          <a:prstGeom prst="rect">
            <a:avLst/>
          </a:prstGeom>
          <a:noFill/>
          <a:ln w="9525">
            <a:noFill/>
          </a:ln>
        </p:spPr>
        <p:txBody>
          <a:bodyPr anchor="t" anchorCtr="0">
            <a:spAutoFit/>
          </a:bodyPr>
          <a:p>
            <a:r>
              <a:rPr lang="en-GB" altLang="zh-CN" dirty="0">
                <a:latin typeface="Franklin Gothic Medium" panose="020B0603020102020204" pitchFamily="34" charset="0"/>
              </a:rPr>
              <a:t>pictorial representation of the array we discussed above </a:t>
            </a:r>
            <a:endParaRPr lang="en-GB" altLang="zh-CN" dirty="0">
              <a:latin typeface="Franklin Gothic Medium" panose="020B0603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quarter" idx="2"/>
          </p:nvPr>
        </p:nvSpPr>
        <p:spPr>
          <a:xfrm>
            <a:off x="357188" y="500063"/>
            <a:ext cx="5929313" cy="5786438"/>
          </a:xfrm>
          <a:ln>
            <a:solidFill>
              <a:schemeClr val="accent2">
                <a:lumMod val="50000"/>
              </a:schemeClr>
            </a:solidFill>
          </a:ln>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#include &lt;</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stdio.h</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&gt;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main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n[ 10 ];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n is an array of 10 integers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i,j</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initialize elements of array n to 0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for (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0;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&lt; 10;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n[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+ 100;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set element at location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+ 100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output each array element's value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for (j = 0; j &lt; 10; j++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("Element[%d] = %d\n", j, n[j]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return 0;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6429375" y="500063"/>
            <a:ext cx="2500313" cy="4071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lt1"/>
                </a:solidFill>
                <a:effectLst/>
                <a:uLnTx/>
                <a:uFillTx/>
                <a:latin typeface="+mn-lt"/>
                <a:ea typeface="+mn-ea"/>
                <a:cs typeface="+mn-cs"/>
              </a:rPr>
              <a:t>Output</a:t>
            </a:r>
            <a:endParaRPr kumimoji="0" lang="fr-FR" sz="16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6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[0] = 100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[1] = 101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[2] = 102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[3] = 103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[4] = 104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[5] = 105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[6] = 106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[7] = 107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[8] = 108 </a:t>
            </a:r>
            <a:r>
              <a:rPr kumimoji="0" lang="fr-FR" sz="1800" b="0" i="0" u="none" strike="noStrike" kern="1200" cap="none" spc="0" normalizeH="0" baseline="0" noProof="0" dirty="0" err="1">
                <a:ln>
                  <a:noFill/>
                </a:ln>
                <a:solidFill>
                  <a:schemeClr val="lt1"/>
                </a:solidFill>
                <a:effectLst/>
                <a:uLnTx/>
                <a:uFillTx/>
                <a:latin typeface="+mn-lt"/>
                <a:ea typeface="+mn-ea"/>
                <a:cs typeface="+mn-cs"/>
              </a:rPr>
              <a:t>Element</a:t>
            </a:r>
            <a:r>
              <a:rPr kumimoji="0" lang="fr-FR" sz="1800" b="0" i="0" u="none" strike="noStrike" kern="1200" cap="none" spc="0" normalizeH="0" baseline="0" noProof="0" dirty="0">
                <a:ln>
                  <a:noFill/>
                </a:ln>
                <a:solidFill>
                  <a:schemeClr val="lt1"/>
                </a:solidFill>
                <a:effectLst/>
                <a:uLnTx/>
                <a:uFillTx/>
                <a:latin typeface="+mn-lt"/>
                <a:ea typeface="+mn-ea"/>
                <a:cs typeface="+mn-cs"/>
              </a:rPr>
              <a:t>[9] = 109 </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92150"/>
            <a:ext cx="8013700" cy="561975"/>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Accessing Array Elements</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a:xfrm>
            <a:off x="468313" y="1557338"/>
            <a:ext cx="8229600" cy="4418013"/>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x and y are similar arrays (i.e., of the same data type, dimensionality, and size), then assignment operations, comparison operations, etc., involving these two arrays must be carried out on an element-by-element basis.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sng"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000" b="0" i="0" u="sng" strike="noStrike" kern="1200" cap="none" spc="0" normalizeH="0" baseline="0" noProof="0" dirty="0" smtClean="0">
                <a:ln>
                  <a:noFill/>
                </a:ln>
                <a:solidFill>
                  <a:schemeClr val="tx1"/>
                </a:solidFill>
                <a:effectLst/>
                <a:uLnTx/>
                <a:uFillTx/>
                <a:latin typeface="+mn-lt"/>
                <a:ea typeface="+mn-ea"/>
                <a:cs typeface="+mn-cs"/>
              </a:rPr>
              <a:t>Determine total of all elements in a number  array</a:t>
            </a:r>
            <a:endParaRPr kumimoji="0" lang="en-IN" sz="2000" b="0" i="0" u="sng"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Examples using the elements of an array named ‘numbers’ are shown here:</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numbers [0] = 98;</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numbers [1] = numbers [0] – 11</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numbers [2] = 2 * (numbers [0] – 6);</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numbers [3] = 79;</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numbers [4] = (numbers [2] + numbers [3] – 3)/2;</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total = numbers[0] + numbers[1] + numbers[2] + numbers[3] + numbers[4];</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5604" name="Footer Placeholder 4"/>
          <p:cNvSpPr txBox="1">
            <a:spLocks noGrp="1"/>
          </p:cNvSpPr>
          <p:nvPr>
            <p:ph type="ftr" sz="quarter" idx="3"/>
          </p:nvPr>
        </p:nvSpPr>
        <p:spPr bwMode="auto">
          <a:xfrm>
            <a:off x="684213" y="6470650"/>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2313" y="1820863"/>
            <a:ext cx="7772400" cy="1828800"/>
          </a:xfrm>
        </p:spPr>
        <p:txBody>
          <a:bodyPr vert="horz" lIns="45720" rIns="45720" bIns="45720" anchor="b">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45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Arrays &amp; Strings</a:t>
            </a:r>
            <a:endParaRPr kumimoji="0" lang="en-IN"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Subtitle 2"/>
          <p:cNvSpPr>
            <a:spLocks noGrp="1"/>
          </p:cNvSpPr>
          <p:nvPr>
            <p:ph type="subTitle" idx="1"/>
          </p:nvPr>
        </p:nvSpPr>
        <p:spPr/>
        <p:txBody>
          <a:bodyPr vert="horz" wrap="square" lIns="182880" tIns="0" rIns="91440" bIns="45720" numCol="1" anchor="t" anchorCtr="0" compatLnSpc="1">
            <a:normAutofit/>
          </a:bodyPr>
          <a:lstStyle/>
          <a:p>
            <a:pPr marL="3683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endParaRPr kumimoji="0" lang="en-IN" sz="2000" b="0" i="0" u="none" strike="noStrike" kern="1200" cap="none" spc="0" normalizeH="0" baseline="0" noProof="0" dirty="0">
              <a:ln>
                <a:noFill/>
              </a:ln>
              <a:solidFill>
                <a:schemeClr val="bg2">
                  <a:shade val="2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C6E7FC">
                    <a:shade val="50000"/>
                  </a:srgbClr>
                </a:solidFill>
                <a:effectLst/>
                <a:uLnTx/>
                <a:uFillTx/>
                <a:latin typeface="+mn-lt"/>
                <a:ea typeface="+mn-ea"/>
                <a:cs typeface="+mn-cs"/>
              </a:rPr>
              <a:t>© Oxford University Press 2013. All rights reserved.</a:t>
            </a:r>
            <a:endParaRPr kumimoji="0" lang="en-IN" sz="1000" b="0" i="0" u="none" strike="noStrike" kern="1200" cap="none" spc="0" normalizeH="0" baseline="0" noProof="0" dirty="0">
              <a:ln>
                <a:noFill/>
              </a:ln>
              <a:solidFill>
                <a:srgbClr val="C6E7FC">
                  <a:shade val="50000"/>
                </a:srgbClr>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Accessing Array Elements</a:t>
            </a:r>
            <a:endParaRPr kumimoji="0" lang="en-IN"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26628" name="Footer Placeholder 4"/>
          <p:cNvSpPr txBox="1">
            <a:spLocks noGrp="1"/>
          </p:cNvSpPr>
          <p:nvPr>
            <p:ph type="ftr" sz="quarter" idx="3"/>
          </p:nvPr>
        </p:nvSpPr>
        <p:spPr bwMode="auto">
          <a:xfrm>
            <a:off x="684213" y="6489700"/>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3" name="Content Placeholder 2"/>
          <p:cNvSpPr>
            <a:spLocks noGrp="1"/>
          </p:cNvSpPr>
          <p:nvPr>
            <p:ph idx="1"/>
          </p:nvPr>
        </p:nvSpPr>
        <p:spPr>
          <a:xfrm>
            <a:off x="395288" y="1628775"/>
            <a:ext cx="8353425" cy="432117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This makes statements such as: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
              <a:defRPr/>
            </a:pPr>
            <a:r>
              <a:rPr kumimoji="0" lang="en-IN" sz="1800" b="0" i="0" u="none" strike="noStrike" kern="1200" cap="none" spc="0" normalizeH="0" baseline="0" noProof="0" dirty="0">
                <a:ln>
                  <a:noFill/>
                </a:ln>
                <a:solidFill>
                  <a:schemeClr val="tx1"/>
                </a:solidFill>
                <a:effectLst/>
                <a:uLnTx/>
                <a:uFillTx/>
                <a:latin typeface="+mn-lt"/>
                <a:ea typeface="+mn-ea"/>
                <a:cs typeface="+mn-cs"/>
              </a:rPr>
              <a:t>T</a:t>
            </a:r>
            <a:r>
              <a:rPr kumimoji="0" lang="en-IN" sz="1800" b="0" i="0" u="none" strike="noStrike" kern="1200" cap="none" spc="0" normalizeH="0" baseline="0" noProof="0" dirty="0" smtClean="0">
                <a:ln>
                  <a:noFill/>
                </a:ln>
                <a:solidFill>
                  <a:schemeClr val="tx1"/>
                </a:solidFill>
                <a:effectLst/>
                <a:uLnTx/>
                <a:uFillTx/>
                <a:latin typeface="+mn-lt"/>
                <a:ea typeface="+mn-ea"/>
                <a:cs typeface="+mn-cs"/>
              </a:rPr>
              <a:t>otal = numbers[0] + numbers[1] + numbers[2] + numbers[3] + numbers [4];</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347980" marR="0" lvl="1" indent="0"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One extremely important advantage of using integer expressions as subscripts is that it allows sequencing through an array using a for loop.</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IN" sz="2000" b="0" i="0" u="none" strike="noStrike" kern="1200" cap="none" spc="0" normalizeH="0" baseline="0" noProof="0" smtClean="0">
                <a:ln>
                  <a:noFill/>
                </a:ln>
                <a:solidFill>
                  <a:schemeClr val="tx1"/>
                </a:solidFill>
                <a:effectLst/>
                <a:uLnTx/>
                <a:uFillTx/>
                <a:latin typeface="+mn-lt"/>
                <a:ea typeface="+mn-ea"/>
                <a:cs typeface="+mn-cs"/>
              </a:rPr>
              <a:t>, using the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for loop statements,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total = 0; /*initialize total to zero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None/>
              <a:defRPr/>
            </a:pPr>
            <a:r>
              <a:rPr kumimoji="0" lang="nn-NO" sz="1800" b="0" i="0" u="none" strike="noStrike" kern="1200" cap="none" spc="0" normalizeH="0" baseline="0" noProof="0" dirty="0" smtClean="0">
                <a:ln>
                  <a:noFill/>
                </a:ln>
                <a:solidFill>
                  <a:schemeClr val="tx1"/>
                </a:solidFill>
                <a:effectLst/>
                <a:uLnTx/>
                <a:uFillTx/>
                <a:latin typeface="+mn-lt"/>
                <a:ea typeface="+mn-ea"/>
                <a:cs typeface="+mn-cs"/>
              </a:rPr>
              <a:t>for(i = 0; i &lt;5; ++i)</a:t>
            </a:r>
            <a:endParaRPr kumimoji="0" lang="nn-NO" sz="1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None/>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total = total + numbers[</a:t>
            </a:r>
            <a:r>
              <a:rPr kumimoji="0" lang="en-IN"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IN" sz="1800" b="0" i="0" u="none" strike="noStrike" kern="1200" cap="none" spc="0" normalizeH="0" baseline="0" noProof="0" dirty="0" smtClean="0">
                <a:ln>
                  <a:noFill/>
                </a:ln>
                <a:solidFill>
                  <a:schemeClr val="tx1"/>
                </a:solidFill>
                <a:effectLst/>
                <a:uLnTx/>
                <a:uFillTx/>
                <a:latin typeface="+mn-lt"/>
                <a:ea typeface="+mn-ea"/>
                <a:cs typeface="+mn-cs"/>
              </a:rPr>
              <a:t>]; /* add in a number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457200" y="1706563"/>
            <a:ext cx="8115300" cy="642938"/>
          </a:xfrm>
        </p:spPr>
        <p:txBody>
          <a:bodyPr vert="horz" wrap="square" lIns="146304" tIns="91440" rIns="91440" bIns="45720" numCol="1" anchor="ctr" anchorCtr="0" compatLnSpc="1">
            <a:normAutofit fontScale="85000" lnSpcReduction="20000"/>
          </a:bodyPr>
          <a:lstStyle/>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These operations include the following, for an array named ‘</a:t>
            </a:r>
            <a:r>
              <a:rPr kumimoji="0" lang="en-IN" sz="2400" b="1" i="0" u="none" strike="noStrike" kern="1200" cap="none" spc="0" normalizeH="0" baseline="0" noProof="0" dirty="0" err="1" smtClean="0">
                <a:ln>
                  <a:noFill/>
                </a:ln>
                <a:solidFill>
                  <a:schemeClr val="tx1"/>
                </a:solidFill>
                <a:effectLst/>
                <a:uLnTx/>
                <a:uFillTx/>
                <a:latin typeface="+mn-lt"/>
                <a:ea typeface="+mn-ea"/>
                <a:cs typeface="+mn-cs"/>
              </a:rPr>
              <a:t>ar</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28674" name="Content Placeholder 2"/>
          <p:cNvSpPr>
            <a:spLocks noGrp="1"/>
          </p:cNvSpPr>
          <p:nvPr>
            <p:ph sz="quarter" idx="2"/>
          </p:nvPr>
        </p:nvSpPr>
        <p:spPr>
          <a:xfrm>
            <a:off x="179388" y="2324100"/>
            <a:ext cx="8535987" cy="4391025"/>
          </a:xfrm>
        </p:spPr>
        <p:txBody>
          <a:bodyPr vert="horz" wrap="square" lIns="182880" tIns="91440" rIns="91440" bIns="45720" anchor="t" anchorCtr="0"/>
          <a:p>
            <a:pPr lvl="1" eaLnBrk="1" hangingPunct="1">
              <a:buSzPct val="100000"/>
            </a:pPr>
            <a:r>
              <a:rPr lang="en-IN" altLang="x-none" kern="1200" dirty="0">
                <a:latin typeface="+mn-lt"/>
                <a:ea typeface="+mn-ea"/>
                <a:cs typeface="+mn-cs"/>
              </a:rPr>
              <a:t>(a) To </a:t>
            </a:r>
            <a:r>
              <a:rPr lang="en-IN" altLang="x-none" b="1" kern="1200" dirty="0">
                <a:latin typeface="+mn-lt"/>
                <a:ea typeface="+mn-ea"/>
                <a:cs typeface="+mn-cs"/>
              </a:rPr>
              <a:t>increment the i</a:t>
            </a:r>
            <a:r>
              <a:rPr lang="en-IN" altLang="x-none" b="1" kern="1200" baseline="30000" dirty="0">
                <a:latin typeface="+mn-lt"/>
                <a:ea typeface="+mn-ea"/>
                <a:cs typeface="+mn-cs"/>
              </a:rPr>
              <a:t>th</a:t>
            </a:r>
            <a:r>
              <a:rPr lang="en-IN" altLang="x-none" b="1" kern="1200" dirty="0">
                <a:latin typeface="+mn-lt"/>
                <a:ea typeface="+mn-ea"/>
                <a:cs typeface="+mn-cs"/>
              </a:rPr>
              <a:t>  element</a:t>
            </a:r>
            <a:r>
              <a:rPr lang="en-IN" altLang="x-none" kern="1200" dirty="0">
                <a:latin typeface="+mn-lt"/>
                <a:ea typeface="+mn-ea"/>
                <a:cs typeface="+mn-cs"/>
              </a:rPr>
              <a:t>, the given statements can be used.</a:t>
            </a:r>
            <a:endParaRPr lang="en-IN" altLang="x-none"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ar[i]++;</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ar[i] += 1;</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ar[i] = ar[i] + 1;</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endParaRPr lang="en-IN" altLang="x-none" sz="2000" kern="1200" dirty="0">
              <a:latin typeface="+mn-lt"/>
              <a:ea typeface="+mn-ea"/>
              <a:cs typeface="+mn-cs"/>
            </a:endParaRPr>
          </a:p>
          <a:p>
            <a:pPr lvl="1" eaLnBrk="1" hangingPunct="1">
              <a:buSzPct val="100000"/>
            </a:pPr>
            <a:r>
              <a:rPr lang="en-IN" altLang="x-none" kern="1200" dirty="0">
                <a:latin typeface="+mn-lt"/>
                <a:ea typeface="+mn-ea"/>
                <a:cs typeface="+mn-cs"/>
              </a:rPr>
              <a:t>(b) To </a:t>
            </a:r>
            <a:r>
              <a:rPr lang="en-IN" altLang="x-none" b="1" kern="1200" dirty="0">
                <a:latin typeface="+mn-lt"/>
                <a:ea typeface="+mn-ea"/>
                <a:cs typeface="+mn-cs"/>
              </a:rPr>
              <a:t>add n to the i</a:t>
            </a:r>
            <a:r>
              <a:rPr lang="en-IN" altLang="x-none" b="1" kern="1200" baseline="30000" dirty="0">
                <a:latin typeface="+mn-lt"/>
                <a:ea typeface="+mn-ea"/>
                <a:cs typeface="+mn-cs"/>
              </a:rPr>
              <a:t>th</a:t>
            </a:r>
            <a:r>
              <a:rPr lang="en-IN" altLang="x-none" b="1" kern="1200" dirty="0">
                <a:latin typeface="+mn-lt"/>
                <a:ea typeface="+mn-ea"/>
                <a:cs typeface="+mn-cs"/>
              </a:rPr>
              <a:t>  element</a:t>
            </a:r>
            <a:r>
              <a:rPr lang="en-IN" altLang="x-none" kern="1200" dirty="0">
                <a:latin typeface="+mn-lt"/>
                <a:ea typeface="+mn-ea"/>
                <a:cs typeface="+mn-cs"/>
              </a:rPr>
              <a:t>, the following statements may be used,</a:t>
            </a:r>
            <a:endParaRPr lang="en-IN" altLang="x-none"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ar[i] += n;</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ar[i] = ar[i] + n;</a:t>
            </a:r>
            <a:endParaRPr lang="en-IN" altLang="x-none" sz="2000" kern="1200" dirty="0">
              <a:latin typeface="+mn-lt"/>
              <a:ea typeface="+mn-ea"/>
              <a:cs typeface="+mn-cs"/>
            </a:endParaRPr>
          </a:p>
          <a:p>
            <a:pPr lvl="1" eaLnBrk="1" hangingPunct="1">
              <a:buSzPct val="100000"/>
            </a:pPr>
            <a:endParaRPr lang="en-IN" altLang="x-none" kern="1200" dirty="0">
              <a:latin typeface="+mn-lt"/>
              <a:ea typeface="+mn-ea"/>
              <a:cs typeface="+mn-cs"/>
            </a:endParaRPr>
          </a:p>
          <a:p>
            <a:pPr lvl="2" eaLnBrk="1" hangingPunct="1">
              <a:buClr>
                <a:srgbClr val="2488FF"/>
              </a:buClr>
              <a:buSzPct val="100000"/>
              <a:buFont typeface="Wingdings" panose="05000000000000000000" pitchFamily="2" charset="2"/>
              <a:buNone/>
            </a:pPr>
            <a:endParaRPr lang="en-IN" altLang="x-none" sz="1200" kern="1200" dirty="0">
              <a:latin typeface="+mn-lt"/>
              <a:ea typeface="+mn-ea"/>
              <a:cs typeface="+mn-cs"/>
            </a:endParaRPr>
          </a:p>
        </p:txBody>
      </p:sp>
      <p:sp>
        <p:nvSpPr>
          <p:cNvPr id="27654" name="Footer Placeholder 6"/>
          <p:cNvSpPr txBox="1">
            <a:spLocks noGrp="1"/>
          </p:cNvSpPr>
          <p:nvPr>
            <p:ph type="ftr" sz="quarter" idx="11"/>
          </p:nvPr>
        </p:nvSpPr>
        <p:spPr bwMode="auto">
          <a:xfrm>
            <a:off x="323850" y="6489700"/>
            <a:ext cx="8569325"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Array : Other Allowed Operations </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457200" y="1706563"/>
            <a:ext cx="8115300" cy="642938"/>
          </a:xfrm>
        </p:spPr>
        <p:txBody>
          <a:bodyPr vert="horz" wrap="square" lIns="146304" tIns="91440" rIns="91440" bIns="45720" numCol="1" anchor="ctr" anchorCtr="0" compatLnSpc="1">
            <a:normAutofit fontScale="85000" lnSpcReduction="20000"/>
          </a:bodyPr>
          <a:lstStyle/>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These operations include the following, for an array named ‘</a:t>
            </a:r>
            <a:r>
              <a:rPr kumimoji="0" lang="en-IN" sz="2400" b="1" i="0" u="none" strike="noStrike" kern="1200" cap="none" spc="0" normalizeH="0" baseline="0" noProof="0" dirty="0" err="1" smtClean="0">
                <a:ln>
                  <a:noFill/>
                </a:ln>
                <a:solidFill>
                  <a:schemeClr val="tx1"/>
                </a:solidFill>
                <a:effectLst/>
                <a:uLnTx/>
                <a:uFillTx/>
                <a:latin typeface="+mn-lt"/>
                <a:ea typeface="+mn-ea"/>
                <a:cs typeface="+mn-cs"/>
              </a:rPr>
              <a:t>ar</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28674" name="Content Placeholder 2"/>
          <p:cNvSpPr>
            <a:spLocks noGrp="1"/>
          </p:cNvSpPr>
          <p:nvPr>
            <p:ph sz="quarter" idx="2"/>
          </p:nvPr>
        </p:nvSpPr>
        <p:spPr>
          <a:xfrm>
            <a:off x="179388" y="2324100"/>
            <a:ext cx="8535988" cy="4391025"/>
          </a:xfrm>
        </p:spPr>
        <p:txBody>
          <a:bodyPr vert="horz" wrap="square" lIns="182880" tIns="91440" rIns="91440" bIns="45720" anchor="t" anchorCtr="0"/>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pPr>
            <a:r>
              <a:rPr kumimoji="0" lang="en-IN" altLang="x-none" sz="2000" b="0" i="0" u="none" strike="noStrike" kern="1200" cap="none" spc="0" normalizeH="0" baseline="0" noProof="1" dirty="0">
                <a:solidFill>
                  <a:schemeClr val="tx1"/>
                </a:solidFill>
                <a:latin typeface="+mn-lt"/>
                <a:ea typeface="+mn-ea"/>
                <a:cs typeface="+mn-cs"/>
              </a:rPr>
              <a:t>(c) To </a:t>
            </a:r>
            <a:r>
              <a:rPr kumimoji="0" lang="en-IN" altLang="x-none" sz="2000" b="1" i="0" u="none" strike="noStrike" kern="1200" cap="none" spc="0" normalizeH="0" baseline="0" noProof="1" dirty="0">
                <a:solidFill>
                  <a:schemeClr val="tx1"/>
                </a:solidFill>
                <a:latin typeface="+mn-lt"/>
                <a:ea typeface="+mn-ea"/>
                <a:cs typeface="+mn-cs"/>
              </a:rPr>
              <a:t>copy the contents </a:t>
            </a:r>
            <a:r>
              <a:rPr kumimoji="0" lang="en-IN" altLang="x-none" sz="2000" b="0" i="0" u="none" strike="noStrike" kern="1200" cap="none" spc="0" normalizeH="0" baseline="0" noProof="1" dirty="0">
                <a:solidFill>
                  <a:schemeClr val="tx1"/>
                </a:solidFill>
                <a:latin typeface="+mn-lt"/>
                <a:ea typeface="+mn-ea"/>
                <a:cs typeface="+mn-cs"/>
              </a:rPr>
              <a:t>of the i</a:t>
            </a:r>
            <a:r>
              <a:rPr kumimoji="0" lang="en-IN" altLang="x-none" sz="2000" b="0" i="0" u="none" strike="noStrike" kern="1200" cap="none" spc="0" normalizeH="0" baseline="30000" noProof="1" dirty="0">
                <a:solidFill>
                  <a:schemeClr val="tx1"/>
                </a:solidFill>
                <a:latin typeface="+mn-lt"/>
                <a:ea typeface="+mn-ea"/>
                <a:cs typeface="+mn-cs"/>
              </a:rPr>
              <a:t>th</a:t>
            </a:r>
            <a:r>
              <a:rPr kumimoji="0" lang="en-IN" altLang="x-none" sz="2000" b="0" i="0" u="none" strike="noStrike" kern="1200" cap="none" spc="0" normalizeH="0" baseline="0" noProof="1" dirty="0">
                <a:solidFill>
                  <a:schemeClr val="tx1"/>
                </a:solidFill>
                <a:latin typeface="+mn-lt"/>
                <a:ea typeface="+mn-ea"/>
                <a:cs typeface="+mn-cs"/>
              </a:rPr>
              <a:t> element to the kth element, the following statement may be written.</a:t>
            </a:r>
            <a:endParaRPr kumimoji="0" lang="en-IN"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IN" altLang="x-none" sz="2000" b="0" i="0" u="none" strike="noStrike" kern="1200" cap="none" spc="0" normalizeH="0" baseline="0" noProof="1" dirty="0">
                <a:solidFill>
                  <a:schemeClr val="tx1"/>
                </a:solidFill>
                <a:latin typeface="+mn-lt"/>
                <a:ea typeface="+mn-ea"/>
                <a:cs typeface="+mn-cs"/>
              </a:rPr>
              <a:t>ar[k] = ar[i];</a:t>
            </a:r>
            <a:endParaRPr kumimoji="0" lang="en-IN"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IN" altLang="x-none" sz="1800" b="0" i="0" u="none" strike="noStrike" kern="1200" cap="none" spc="0" normalizeH="0" baseline="0" noProof="1" dirty="0">
                <a:solidFill>
                  <a:schemeClr val="tx1"/>
                </a:solidFill>
                <a:latin typeface="+mn-lt"/>
                <a:ea typeface="+mn-ea"/>
                <a:cs typeface="+mn-cs"/>
              </a:rPr>
              <a:t>(d) To copy the contents of one array ‘ar’ to another array ‘br’, it must again be done one by one.</a:t>
            </a:r>
            <a:endParaRPr kumimoji="0" lang="en-IN" altLang="x-none" sz="1800" b="0" i="0" u="none" strike="noStrike" kern="1200" cap="none" spc="0" normalizeH="0" baseline="0" noProof="1" dirty="0">
              <a:solidFill>
                <a:schemeClr val="tx1"/>
              </a:solidFill>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pPr>
            <a:endParaRPr kumimoji="0" lang="en-IN"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IN" altLang="x-none" sz="2000" b="0" i="0" u="none" strike="noStrike" kern="1200" cap="none" spc="0" normalizeH="0" baseline="0" noProof="1" dirty="0">
                <a:solidFill>
                  <a:schemeClr val="tx1"/>
                </a:solidFill>
                <a:latin typeface="+mn-lt"/>
                <a:ea typeface="+mn-ea"/>
                <a:cs typeface="+mn-cs"/>
              </a:rPr>
              <a:t>int ar[10],br[10];</a:t>
            </a:r>
            <a:endParaRPr kumimoji="0" lang="en-IN" altLang="x-none" sz="2000" b="0" i="0" u="none" strike="noStrike" kern="1200" cap="none" spc="0" normalizeH="0" baseline="0" noProof="1" dirty="0">
              <a:solidFill>
                <a:schemeClr val="tx1"/>
              </a:solidFill>
              <a:latin typeface="+mn-lt"/>
              <a:ea typeface="+mn-ea"/>
              <a:cs typeface="+mn-cs"/>
            </a:endParaRPr>
          </a:p>
          <a:p>
            <a:pPr marL="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US" altLang="en-IN" sz="2000" b="0" i="0" u="none" strike="noStrike" kern="1200" cap="none" spc="0" normalizeH="0" baseline="0" noProof="1" dirty="0">
                <a:solidFill>
                  <a:schemeClr val="tx1"/>
                </a:solidFill>
                <a:latin typeface="+mn-lt"/>
                <a:ea typeface="+mn-ea"/>
                <a:cs typeface="+mn-cs"/>
                <a:sym typeface="+mn-ea"/>
              </a:rPr>
              <a:t>       ar</a:t>
            </a:r>
            <a:r>
              <a:rPr kumimoji="0" lang="en-IN" altLang="x-none" sz="2000" b="0" i="0" u="none" strike="noStrike" kern="1200" cap="none" spc="0" normalizeH="0" baseline="0" noProof="1" dirty="0">
                <a:solidFill>
                  <a:schemeClr val="tx1"/>
                </a:solidFill>
                <a:latin typeface="+mn-lt"/>
                <a:ea typeface="+mn-ea"/>
                <a:cs typeface="+mn-cs"/>
                <a:sym typeface="+mn-ea"/>
              </a:rPr>
              <a:t>[10] = {9, 8, 7, 6, 5, 4, 3, 2, 1, 0};</a:t>
            </a:r>
            <a:endParaRPr kumimoji="0" lang="nn-NO"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nn-NO" altLang="x-none" sz="2000" b="0" i="0" u="none" strike="noStrike" kern="1200" cap="none" spc="0" normalizeH="0" baseline="0" noProof="1" dirty="0">
                <a:solidFill>
                  <a:schemeClr val="tx1"/>
                </a:solidFill>
                <a:latin typeface="+mn-lt"/>
                <a:ea typeface="+mn-ea"/>
                <a:cs typeface="+mn-cs"/>
              </a:rPr>
              <a:t>for(i = 0; i &lt; 10; i = i + 1)</a:t>
            </a:r>
            <a:endParaRPr kumimoji="0" lang="nn-NO"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US" altLang="en-IN" sz="2000" b="0" i="0" u="none" strike="noStrike" kern="1200" cap="none" spc="0" normalizeH="0" baseline="0" noProof="1" dirty="0">
                <a:solidFill>
                  <a:schemeClr val="tx1"/>
                </a:solidFill>
                <a:latin typeface="+mn-lt"/>
                <a:ea typeface="+mn-ea"/>
                <a:cs typeface="+mn-cs"/>
              </a:rPr>
              <a:t>{</a:t>
            </a:r>
            <a:endParaRPr kumimoji="0" lang="en-US" altLang="en-IN"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IN" altLang="x-none" sz="2000" b="0" i="0" u="none" strike="noStrike" kern="1200" cap="none" spc="0" normalizeH="0" baseline="0" noProof="1" dirty="0">
                <a:solidFill>
                  <a:schemeClr val="tx1"/>
                </a:solidFill>
                <a:latin typeface="+mn-lt"/>
                <a:ea typeface="+mn-ea"/>
                <a:cs typeface="+mn-cs"/>
              </a:rPr>
              <a:t>br[i] = ar[i];</a:t>
            </a:r>
            <a:endParaRPr kumimoji="0" lang="en-IN"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r>
              <a:rPr kumimoji="0" lang="en-US" altLang="en-IN" sz="2000" b="0" i="0" u="none" strike="noStrike" kern="1200" cap="none" spc="0" normalizeH="0" baseline="0" noProof="1" dirty="0">
                <a:solidFill>
                  <a:schemeClr val="tx1"/>
                </a:solidFill>
                <a:latin typeface="+mn-lt"/>
                <a:ea typeface="+mn-ea"/>
                <a:cs typeface="+mn-cs"/>
              </a:rPr>
              <a:t>}</a:t>
            </a:r>
            <a:endParaRPr kumimoji="0" lang="en-IN" altLang="x-none" sz="2000" b="0" i="0" u="none" strike="noStrike" kern="1200" cap="none" spc="0" normalizeH="0" baseline="0" noProof="1" dirty="0">
              <a:solidFill>
                <a:schemeClr val="tx1"/>
              </a:solidFill>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pPr>
            <a:endParaRPr kumimoji="0" lang="en-IN" altLang="x-none" sz="2000" b="0" i="0" u="none" strike="noStrike" kern="1200" cap="none" spc="0" normalizeH="0" baseline="0" noProof="1" dirty="0">
              <a:solidFill>
                <a:schemeClr val="tx1"/>
              </a:solidFill>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panose="05000000000000000000" pitchFamily="2" charset="2"/>
              <a:buNone/>
            </a:pPr>
            <a:endParaRPr kumimoji="0" lang="en-IN" altLang="x-none" sz="1200" b="0" i="0" u="none" strike="noStrike" kern="1200" cap="none" spc="0" normalizeH="0" baseline="0" noProof="1" dirty="0">
              <a:solidFill>
                <a:schemeClr val="tx1"/>
              </a:solidFill>
              <a:latin typeface="+mn-lt"/>
              <a:ea typeface="+mn-ea"/>
              <a:cs typeface="+mn-cs"/>
            </a:endParaRPr>
          </a:p>
        </p:txBody>
      </p:sp>
      <p:sp>
        <p:nvSpPr>
          <p:cNvPr id="27654" name="Footer Placeholder 6"/>
          <p:cNvSpPr txBox="1">
            <a:spLocks noGrp="1"/>
          </p:cNvSpPr>
          <p:nvPr>
            <p:ph type="ftr" sz="quarter" idx="11"/>
          </p:nvPr>
        </p:nvSpPr>
        <p:spPr bwMode="auto">
          <a:xfrm>
            <a:off x="323850" y="6489700"/>
            <a:ext cx="8569325"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Array : Other Allowed Operations </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457200" y="1706563"/>
            <a:ext cx="8115300" cy="642938"/>
          </a:xfrm>
        </p:spPr>
        <p:txBody>
          <a:bodyPr vert="horz" wrap="square" lIns="146304" tIns="91440" rIns="91440" bIns="45720" numCol="1" anchor="ctr" anchorCtr="0" compatLnSpc="1">
            <a:normAutofit fontScale="85000" lnSpcReduction="20000"/>
          </a:bodyPr>
          <a:lstStyle/>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These operations include the following, for an array named ‘</a:t>
            </a:r>
            <a:r>
              <a:rPr kumimoji="0" lang="en-IN" sz="2400" b="1" i="0" u="none" strike="noStrike" kern="1200" cap="none" spc="0" normalizeH="0" baseline="0" noProof="0" dirty="0" err="1" smtClean="0">
                <a:ln>
                  <a:noFill/>
                </a:ln>
                <a:solidFill>
                  <a:schemeClr val="tx1"/>
                </a:solidFill>
                <a:effectLst/>
                <a:uLnTx/>
                <a:uFillTx/>
                <a:latin typeface="+mn-lt"/>
                <a:ea typeface="+mn-ea"/>
                <a:cs typeface="+mn-cs"/>
              </a:rPr>
              <a:t>ar</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30722" name="Content Placeholder 3"/>
          <p:cNvSpPr>
            <a:spLocks noGrp="1"/>
          </p:cNvSpPr>
          <p:nvPr>
            <p:ph sz="quarter" idx="4"/>
          </p:nvPr>
        </p:nvSpPr>
        <p:spPr>
          <a:xfrm>
            <a:off x="571500" y="2133600"/>
            <a:ext cx="8042275" cy="4281488"/>
          </a:xfrm>
        </p:spPr>
        <p:txBody>
          <a:bodyPr vert="horz" wrap="square" lIns="182880" tIns="91440" rIns="91440" bIns="45720" anchor="t" anchorCtr="0"/>
          <a:p>
            <a:pPr lvl="1" eaLnBrk="1" hangingPunct="1">
              <a:buSzPct val="100000"/>
            </a:pPr>
            <a:r>
              <a:rPr lang="en-IN" altLang="x-none" kern="1200" dirty="0">
                <a:latin typeface="+mn-lt"/>
                <a:ea typeface="+mn-ea"/>
                <a:cs typeface="+mn-cs"/>
              </a:rPr>
              <a:t>(e) To exchange the values in ar[i] and ar[k], a ‘temporary’ variable must be declared to hold one value, and it should be the same data type as the array elements being swapped. </a:t>
            </a:r>
            <a:endParaRPr lang="en-IN" altLang="x-none"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int temp;</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temp = ar[i]; </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 save a copy of value in ar[i] */</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pt-BR" altLang="x-none" sz="2000" kern="1200" dirty="0">
                <a:latin typeface="+mn-lt"/>
                <a:ea typeface="+mn-ea"/>
                <a:cs typeface="+mn-cs"/>
              </a:rPr>
              <a:t>ar[i] = ar[j]; </a:t>
            </a:r>
            <a:endParaRPr lang="pt-BR"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pt-BR" altLang="x-none" sz="2000" kern="1200" dirty="0">
                <a:latin typeface="+mn-lt"/>
                <a:ea typeface="+mn-ea"/>
                <a:cs typeface="+mn-cs"/>
              </a:rPr>
              <a:t>/* copy value from ar[j] to ar[i] */</a:t>
            </a:r>
            <a:endParaRPr lang="pt-BR"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ar[j] = temp;</a:t>
            </a:r>
            <a:endParaRPr lang="en-IN" altLang="x-none" sz="2000" kern="1200" dirty="0">
              <a:latin typeface="+mn-lt"/>
              <a:ea typeface="+mn-ea"/>
              <a:cs typeface="+mn-cs"/>
            </a:endParaRPr>
          </a:p>
          <a:p>
            <a:pPr lvl="2" eaLnBrk="1" hangingPunct="1">
              <a:buClr>
                <a:srgbClr val="2488FF"/>
              </a:buClr>
              <a:buSzPct val="100000"/>
              <a:buFont typeface="Wingdings" panose="05000000000000000000" pitchFamily="2" charset="2"/>
              <a:buNone/>
            </a:pPr>
            <a:r>
              <a:rPr lang="en-IN" altLang="x-none" sz="2000" kern="1200" dirty="0">
                <a:latin typeface="+mn-lt"/>
                <a:ea typeface="+mn-ea"/>
                <a:cs typeface="+mn-cs"/>
              </a:rPr>
              <a:t> /* copy saved value of ar[i] to ar[j] */</a:t>
            </a:r>
            <a:endParaRPr lang="en-IN" altLang="x-none" sz="2000" kern="1200" dirty="0">
              <a:latin typeface="+mn-lt"/>
              <a:ea typeface="+mn-ea"/>
              <a:cs typeface="+mn-cs"/>
            </a:endParaRPr>
          </a:p>
          <a:p>
            <a:pPr eaLnBrk="1" hangingPunct="1">
              <a:buSzPct val="80000"/>
            </a:pPr>
            <a:endParaRPr lang="en-IN" altLang="x-none" sz="1800" kern="1200" dirty="0">
              <a:latin typeface="+mn-lt"/>
              <a:ea typeface="+mn-ea"/>
              <a:cs typeface="+mn-cs"/>
            </a:endParaRPr>
          </a:p>
        </p:txBody>
      </p:sp>
      <p:sp>
        <p:nvSpPr>
          <p:cNvPr id="27654" name="Footer Placeholder 6"/>
          <p:cNvSpPr txBox="1">
            <a:spLocks noGrp="1"/>
          </p:cNvSpPr>
          <p:nvPr>
            <p:ph type="ftr" sz="quarter" idx="11"/>
          </p:nvPr>
        </p:nvSpPr>
        <p:spPr bwMode="auto">
          <a:xfrm>
            <a:off x="323850" y="6489700"/>
            <a:ext cx="8569325"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Array : Other Allowed Operations </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064500" cy="100806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8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Storing values given by the user in an array </a:t>
            </a:r>
            <a:endParaRPr kumimoji="0" lang="en-IN"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1746" name="Content Placeholder 2"/>
          <p:cNvSpPr>
            <a:spLocks noGrp="1"/>
          </p:cNvSpPr>
          <p:nvPr>
            <p:ph idx="1"/>
          </p:nvPr>
        </p:nvSpPr>
        <p:spPr>
          <a:xfrm>
            <a:off x="468313" y="1628775"/>
            <a:ext cx="8229600" cy="4408488"/>
          </a:xfrm>
        </p:spPr>
        <p:txBody>
          <a:bodyPr vert="horz" wrap="square" lIns="182880" tIns="91440" rIns="91440" bIns="45720" anchor="t" anchorCtr="0"/>
          <a:p>
            <a:pPr eaLnBrk="1" hangingPunct="1">
              <a:buFont typeface="Wingdings" panose="05000000000000000000" pitchFamily="2" charset="2"/>
              <a:buChar char="§"/>
            </a:pPr>
            <a:r>
              <a:rPr lang="en-IN" altLang="x-none" sz="2400" b="1" i="1" dirty="0"/>
              <a:t>Reading the </a:t>
            </a:r>
            <a:r>
              <a:rPr lang="en-IN" altLang="x-none" sz="2400" dirty="0"/>
              <a:t>input into an array is done as shown. int a[10]; /* an array with 10 “int” elements */</a:t>
            </a:r>
            <a:endParaRPr lang="en-IN" altLang="x-none" sz="2400" dirty="0"/>
          </a:p>
          <a:p>
            <a:pPr lvl="1" eaLnBrk="1" hangingPunct="1">
              <a:buFont typeface="Wingdings" panose="05000000000000000000" pitchFamily="2" charset="2"/>
              <a:buNone/>
            </a:pPr>
            <a:r>
              <a:rPr lang="en-IN" altLang="x-none" sz="2000" dirty="0"/>
              <a:t>int i;</a:t>
            </a:r>
            <a:endParaRPr lang="en-IN" altLang="x-none" sz="2000" dirty="0"/>
          </a:p>
          <a:p>
            <a:pPr lvl="1" eaLnBrk="1" hangingPunct="1">
              <a:buFont typeface="Wingdings" panose="05000000000000000000" pitchFamily="2" charset="2"/>
              <a:buNone/>
            </a:pPr>
            <a:r>
              <a:rPr lang="en-IN" altLang="x-none" sz="2000" dirty="0"/>
              <a:t>for(i=0 ; i&lt; 10; i++)</a:t>
            </a:r>
            <a:endParaRPr lang="en-IN" altLang="x-none" sz="2000" dirty="0"/>
          </a:p>
          <a:p>
            <a:pPr lvl="1" eaLnBrk="1" hangingPunct="1">
              <a:buFont typeface="Wingdings" panose="05000000000000000000" pitchFamily="2" charset="2"/>
              <a:buNone/>
            </a:pPr>
            <a:r>
              <a:rPr lang="en-IN" altLang="x-none" sz="2000" dirty="0"/>
              <a:t>scanf(“%d”, &amp;a[i]);</a:t>
            </a:r>
            <a:endParaRPr lang="en-IN" altLang="x-none" sz="2000" dirty="0"/>
          </a:p>
          <a:p>
            <a:pPr lvl="1" eaLnBrk="1" hangingPunct="1">
              <a:buFont typeface="Wingdings" panose="05000000000000000000" pitchFamily="2" charset="2"/>
              <a:buNone/>
            </a:pPr>
            <a:endParaRPr lang="en-IN" altLang="x-none" sz="2000" dirty="0"/>
          </a:p>
          <a:p>
            <a:pPr eaLnBrk="1" hangingPunct="1">
              <a:buFont typeface="Wingdings" panose="05000000000000000000" pitchFamily="2" charset="2"/>
              <a:buChar char="§"/>
            </a:pPr>
            <a:r>
              <a:rPr lang="en-IN" altLang="x-none" sz="2400" dirty="0"/>
              <a:t>The idea is that first a value must be read and copied into a[0], then another value read and copied into a[1], and so on, until all the input values have been read.</a:t>
            </a:r>
            <a:endParaRPr lang="en-IN" altLang="x-none" sz="2400" dirty="0"/>
          </a:p>
        </p:txBody>
      </p:sp>
      <p:sp>
        <p:nvSpPr>
          <p:cNvPr id="28676"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142875" y="214313"/>
            <a:ext cx="9001125" cy="6357938"/>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#include &lt;</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stdio.h</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&gt;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chemeClr val="bg2">
                    <a:lumMod val="10000"/>
                  </a:schemeClr>
                </a:solidFill>
                <a:effectLst/>
                <a:uLnTx/>
                <a:uFillTx/>
                <a:latin typeface="+mn-lt"/>
                <a:ea typeface="+mn-ea"/>
                <a:cs typeface="+mn-cs"/>
              </a:rPr>
              <a:t>int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main(</a:t>
            </a: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void</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chemeClr val="bg2">
                    <a:lumMod val="10000"/>
                  </a:schemeClr>
                </a:solidFill>
                <a:effectLst/>
                <a:uLnTx/>
                <a:uFillTx/>
                <a:latin typeface="+mn-lt"/>
                <a:ea typeface="+mn-ea"/>
                <a:cs typeface="+mn-cs"/>
              </a:rPr>
              <a:t>int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numbers[10];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chemeClr val="bg2">
                    <a:lumMod val="10000"/>
                  </a:schemeClr>
                </a:solidFill>
                <a:effectLst/>
                <a:uLnTx/>
                <a:uFillTx/>
                <a:latin typeface="+mn-lt"/>
                <a:ea typeface="+mn-ea"/>
                <a:cs typeface="+mn-cs"/>
              </a:rPr>
              <a:t>int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count = 10;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int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sum = 0;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float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average = 0.0f;</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printf</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nEnter</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the 10 numbers:\n");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chemeClr val="bg2">
                    <a:lumMod val="10000"/>
                  </a:schemeClr>
                </a:solidFill>
                <a:effectLst/>
                <a:uLnTx/>
                <a:uFillTx/>
                <a:latin typeface="+mn-lt"/>
                <a:ea typeface="+mn-ea"/>
                <a:cs typeface="+mn-cs"/>
              </a:rPr>
              <a:t>int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for</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 0; </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&lt; count; </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printf</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("%d&gt; ",i+1);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scanf</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("%d", &amp;numbers[</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sum += numbers[</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i</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printf("\nsum of the ten numbers entered is: %d\n", sum);</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average = (</a:t>
            </a: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float</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)sum/count;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printf</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a:t>
            </a:r>
            <a:r>
              <a:rPr kumimoji="0" lang="en-US" sz="2000" b="0" i="0" u="none" strike="noStrike" kern="1200" cap="none" spc="0" normalizeH="0" baseline="0" noProof="0" dirty="0" err="1">
                <a:ln>
                  <a:noFill/>
                </a:ln>
                <a:solidFill>
                  <a:schemeClr val="bg2">
                    <a:lumMod val="10000"/>
                  </a:schemeClr>
                </a:solidFill>
                <a:effectLst/>
                <a:uLnTx/>
                <a:uFillTx/>
                <a:latin typeface="+mn-lt"/>
                <a:ea typeface="+mn-ea"/>
                <a:cs typeface="+mn-cs"/>
              </a:rPr>
              <a:t>nAverage</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of the ten numbers entered is: %f\n", average);</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2">
                    <a:lumMod val="10000"/>
                  </a:schemeClr>
                </a:solidFill>
                <a:effectLst/>
                <a:uLnTx/>
                <a:uFillTx/>
                <a:latin typeface="+mn-lt"/>
                <a:ea typeface="+mn-ea"/>
                <a:cs typeface="+mn-cs"/>
              </a:rPr>
              <a:t>return</a:t>
            </a:r>
            <a:r>
              <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rPr>
              <a:t> 0; } </a:t>
            </a:r>
            <a:endParaRPr kumimoji="0" lang="en-US" sz="20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6" name="Rectangle 5"/>
          <p:cNvSpPr/>
          <p:nvPr/>
        </p:nvSpPr>
        <p:spPr>
          <a:xfrm>
            <a:off x="5286375" y="285750"/>
            <a:ext cx="3643313" cy="4071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Enter the 10 numbers: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1&gt; 2</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2&gt; 3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3&gt; 1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4&gt; 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5&gt; 1</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6&gt; 1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7&gt; 1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8&gt; 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9&gt; 1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10&gt; 1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Average of the ten numbers entered is: 1.500000</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Content Placeholder 2"/>
          <p:cNvSpPr>
            <a:spLocks noGrp="1"/>
          </p:cNvSpPr>
          <p:nvPr>
            <p:ph sz="half" idx="1"/>
          </p:nvPr>
        </p:nvSpPr>
        <p:spPr>
          <a:xfrm>
            <a:off x="457200" y="1398588"/>
            <a:ext cx="8186738" cy="5126037"/>
          </a:xfrm>
        </p:spPr>
        <p:txBody>
          <a:bodyPr vert="horz" wrap="square" lIns="182880" tIns="91440" rIns="91440" bIns="45720" anchor="t" anchorCtr="0"/>
          <a:p>
            <a:pPr eaLnBrk="1" hangingPunct="1">
              <a:buSzPct val="80000"/>
              <a:buFont typeface="Wingdings" panose="05000000000000000000" pitchFamily="2" charset="2"/>
              <a:buChar char="§"/>
            </a:pPr>
            <a:r>
              <a:rPr lang="en-IN" altLang="x-none" sz="2000" kern="1200" dirty="0">
                <a:latin typeface="+mn-lt"/>
                <a:ea typeface="+mn-ea"/>
                <a:cs typeface="+mn-cs"/>
              </a:rPr>
              <a:t>The following code segment prints the elements of an array, a[10].</a:t>
            </a:r>
            <a:br>
              <a:rPr lang="en-IN" altLang="x-none" sz="2000" kern="1200" dirty="0">
                <a:latin typeface="+mn-lt"/>
                <a:ea typeface="+mn-ea"/>
                <a:cs typeface="+mn-cs"/>
              </a:rPr>
            </a:br>
            <a:endParaRPr lang="en-IN" altLang="x-none" sz="2000" kern="1200" dirty="0">
              <a:latin typeface="+mn-lt"/>
              <a:ea typeface="+mn-ea"/>
              <a:cs typeface="+mn-cs"/>
            </a:endParaRPr>
          </a:p>
          <a:p>
            <a:pPr lvl="1" eaLnBrk="1" hangingPunct="1">
              <a:buSzPct val="100000"/>
              <a:buFont typeface="Wingdings" panose="05000000000000000000" pitchFamily="2" charset="2"/>
              <a:buNone/>
            </a:pPr>
            <a:r>
              <a:rPr lang="en-IN" altLang="x-none" sz="2000" kern="1200" dirty="0">
                <a:latin typeface="+mn-lt"/>
                <a:ea typeface="+mn-ea"/>
                <a:cs typeface="+mn-cs"/>
              </a:rPr>
              <a:t>for(i=0 ; i&lt; 10; i++)</a:t>
            </a:r>
            <a:endParaRPr lang="en-IN" altLang="x-none" sz="2000" kern="1200" dirty="0">
              <a:latin typeface="+mn-lt"/>
              <a:ea typeface="+mn-ea"/>
              <a:cs typeface="+mn-cs"/>
            </a:endParaRPr>
          </a:p>
          <a:p>
            <a:pPr lvl="1" eaLnBrk="1" hangingPunct="1">
              <a:buSzPct val="100000"/>
              <a:buFont typeface="Wingdings" panose="05000000000000000000" pitchFamily="2" charset="2"/>
              <a:buNone/>
            </a:pPr>
            <a:r>
              <a:rPr lang="en-IN" altLang="x-none" sz="2000" kern="1200" dirty="0">
                <a:latin typeface="+mn-lt"/>
                <a:ea typeface="+mn-ea"/>
                <a:cs typeface="+mn-cs"/>
              </a:rPr>
              <a:t>printf(“%d”, a[i]);</a:t>
            </a:r>
            <a:br>
              <a:rPr lang="en-IN" altLang="x-none" sz="2000" kern="1200" dirty="0">
                <a:latin typeface="+mn-lt"/>
                <a:ea typeface="+mn-ea"/>
                <a:cs typeface="+mn-cs"/>
              </a:rPr>
            </a:br>
            <a:br>
              <a:rPr lang="en-IN" altLang="x-none" sz="2000" kern="1200" dirty="0">
                <a:latin typeface="+mn-lt"/>
                <a:ea typeface="+mn-ea"/>
                <a:cs typeface="+mn-cs"/>
              </a:rPr>
            </a:br>
            <a:endParaRPr lang="en-IN" altLang="x-none" sz="2000" kern="1200" dirty="0">
              <a:latin typeface="+mn-lt"/>
              <a:ea typeface="+mn-ea"/>
              <a:cs typeface="+mn-cs"/>
            </a:endParaRPr>
          </a:p>
          <a:p>
            <a:pPr eaLnBrk="1" hangingPunct="1">
              <a:buSzPct val="80000"/>
              <a:buFont typeface="Wingdings" panose="05000000000000000000" pitchFamily="2" charset="2"/>
              <a:buChar char="§"/>
            </a:pPr>
            <a:r>
              <a:rPr lang="en-IN" altLang="x-none" sz="2000" kern="1200" dirty="0">
                <a:latin typeface="+mn-lt"/>
                <a:ea typeface="+mn-ea"/>
                <a:cs typeface="+mn-cs"/>
              </a:rPr>
              <a:t>For printing of numbers entered by the user in the reverse order, the program will be as follows</a:t>
            </a:r>
            <a:endParaRPr lang="en-IN" altLang="x-none" sz="2000" kern="1200" dirty="0">
              <a:latin typeface="+mn-lt"/>
              <a:ea typeface="+mn-ea"/>
              <a:cs typeface="+mn-cs"/>
            </a:endParaRPr>
          </a:p>
        </p:txBody>
      </p:sp>
      <p:sp>
        <p:nvSpPr>
          <p:cNvPr id="8" name="Title 1"/>
          <p:cNvSpPr txBox="1"/>
          <p:nvPr/>
        </p:nvSpPr>
        <p:spPr>
          <a:xfrm>
            <a:off x="611188" y="361950"/>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Printing an Array</a:t>
            </a:r>
            <a:endParaRPr kumimoji="0" lang="en-US" sz="40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4818" name="Content Placeholder 2"/>
          <p:cNvSpPr>
            <a:spLocks noGrp="1"/>
          </p:cNvSpPr>
          <p:nvPr>
            <p:ph sz="half" idx="1"/>
          </p:nvPr>
        </p:nvSpPr>
        <p:spPr>
          <a:xfrm>
            <a:off x="514350" y="530225"/>
            <a:ext cx="3932238" cy="4389438"/>
          </a:xfrm>
        </p:spPr>
        <p:txBody>
          <a:bodyPr vert="horz" wrap="square" lIns="182880" tIns="91440" rIns="91440" bIns="45720" anchor="t" anchorCtr="0"/>
          <a:p>
            <a:pPr>
              <a:buSzPct val="80000"/>
            </a:pPr>
            <a:endParaRPr lang="en-GB" altLang="zh-CN" kern="1200" dirty="0">
              <a:latin typeface="+mn-lt"/>
              <a:ea typeface="+mn-ea"/>
              <a:cs typeface="+mn-cs"/>
            </a:endParaRPr>
          </a:p>
        </p:txBody>
      </p:sp>
      <p:sp>
        <p:nvSpPr>
          <p:cNvPr id="34819" name="Content Placeholder 3"/>
          <p:cNvSpPr>
            <a:spLocks noGrp="1"/>
          </p:cNvSpPr>
          <p:nvPr>
            <p:ph sz="half" idx="2"/>
          </p:nvPr>
        </p:nvSpPr>
        <p:spPr>
          <a:xfrm>
            <a:off x="4756150" y="530225"/>
            <a:ext cx="3930650" cy="4389438"/>
          </a:xfrm>
        </p:spPr>
        <p:txBody>
          <a:bodyPr vert="horz" wrap="square" lIns="182880" tIns="91440" rIns="91440" bIns="45720" anchor="t" anchorCtr="0"/>
          <a:p>
            <a:pPr>
              <a:buSzPct val="80000"/>
            </a:pPr>
            <a:endParaRPr lang="en-GB" altLang="zh-CN" kern="1200" dirty="0">
              <a:latin typeface="+mn-lt"/>
              <a:ea typeface="+mn-ea"/>
              <a:cs typeface="+mn-cs"/>
            </a:endParaRPr>
          </a:p>
        </p:txBody>
      </p:sp>
      <p:sp>
        <p:nvSpPr>
          <p:cNvPr id="5" name="Footer Placeholder 4"/>
          <p:cNvSpPr txBox="1">
            <a:spLocks noGrp="1"/>
          </p:cNvSpPr>
          <p:nvPr>
            <p:ph type="ftr" sz="quarter" idx="11"/>
          </p:nvPr>
        </p:nvSpPr>
        <p:spPr>
          <a:noFill/>
        </p:spPr>
        <p:txBody>
          <a:bodyPr vert="horz"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7" name="Picture 2"/>
          <p:cNvPicPr>
            <a:picLocks noChangeAspect="1" noChangeArrowheads="1"/>
          </p:cNvPicPr>
          <p:nvPr/>
        </p:nvPicPr>
        <p:blipFill>
          <a:blip r:embed="rId1"/>
          <a:srcRect/>
          <a:stretch>
            <a:fillRect/>
          </a:stretch>
        </p:blipFill>
        <p:spPr bwMode="auto">
          <a:xfrm>
            <a:off x="285750" y="180975"/>
            <a:ext cx="8572500" cy="65341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Content Placeholder 2"/>
          <p:cNvSpPr>
            <a:spLocks noGrp="1"/>
          </p:cNvSpPr>
          <p:nvPr>
            <p:ph sz="half" idx="1"/>
          </p:nvPr>
        </p:nvSpPr>
        <p:spPr>
          <a:xfrm>
            <a:off x="5076825" y="260350"/>
            <a:ext cx="3930650" cy="4389438"/>
          </a:xfrm>
        </p:spPr>
        <p:txBody>
          <a:bodyPr lIns="182880" tIns="91440" anchor="t" anchorCtr="0"/>
          <a:p>
            <a:pPr>
              <a:buSzPct val="80000"/>
            </a:pPr>
            <a:r>
              <a:rPr lang="en-US" altLang="zh-CN" kern="1200">
                <a:latin typeface="+mn-lt"/>
                <a:ea typeface="+mn-ea"/>
                <a:cs typeface="+mn-cs"/>
              </a:rPr>
              <a:t>Print odd numbers in an array</a:t>
            </a:r>
            <a:endParaRPr lang="en-US" altLang="zh-CN" kern="1200">
              <a:latin typeface="+mn-lt"/>
              <a:ea typeface="+mn-ea"/>
              <a:cs typeface="+mn-cs"/>
            </a:endParaRPr>
          </a:p>
        </p:txBody>
      </p:sp>
      <p:sp>
        <p:nvSpPr>
          <p:cNvPr id="35842" name="Content Placeholder 3"/>
          <p:cNvSpPr>
            <a:spLocks noGrp="1"/>
          </p:cNvSpPr>
          <p:nvPr>
            <p:ph sz="half" idx="2"/>
          </p:nvPr>
        </p:nvSpPr>
        <p:spPr>
          <a:xfrm>
            <a:off x="611188" y="549275"/>
            <a:ext cx="6238875" cy="4387850"/>
          </a:xfrm>
        </p:spPr>
        <p:txBody>
          <a:bodyPr lIns="182880" tIns="91440" anchor="t" anchorCtr="0"/>
          <a:p>
            <a:pPr marL="0" indent="0">
              <a:buSzPct val="80000"/>
              <a:buFont typeface="Wingdings 2" panose="05020102010507070707" pitchFamily="18" charset="2"/>
              <a:buNone/>
            </a:pPr>
            <a:r>
              <a:rPr lang="en-US" altLang="zh-CN" sz="1800" kern="1200">
                <a:latin typeface="+mn-lt"/>
                <a:ea typeface="+mn-ea"/>
                <a:cs typeface="+mn-cs"/>
              </a:rPr>
              <a:t>#include &lt;stdio.h&gt;</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int main()</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int a[5],i;</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printf("Enter 5 Numbers:\n");</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/*For accepting 5-integer numbers from user*/</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for(i=0;i&lt;5;i++)</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scanf("%d",&amp;a[i]);</a:t>
            </a:r>
            <a:endParaRPr lang="en-US" altLang="zh-CN" sz="1800" kern="1200">
              <a:latin typeface="+mn-lt"/>
              <a:ea typeface="+mn-ea"/>
              <a:cs typeface="+mn-cs"/>
            </a:endParaRPr>
          </a:p>
          <a:p>
            <a:pPr marL="0" indent="0">
              <a:buSzPct val="80000"/>
              <a:buFont typeface="Wingdings 2" panose="05020102010507070707" pitchFamily="18" charset="2"/>
              <a:buNone/>
            </a:pP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printf("Odd Numbers in Array are:\n");</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for(i=0;i&lt;5;i++)</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if(a[i]%2!=0) //Check number is odd</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               </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printf("%d ",a[i]);</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     return 0;</a:t>
            </a:r>
            <a:endParaRPr lang="en-US" altLang="zh-CN" sz="1800" kern="1200">
              <a:latin typeface="+mn-lt"/>
              <a:ea typeface="+mn-ea"/>
              <a:cs typeface="+mn-cs"/>
            </a:endParaRPr>
          </a:p>
          <a:p>
            <a:pPr marL="0" indent="0">
              <a:buSzPct val="80000"/>
              <a:buFont typeface="Wingdings 2" panose="05020102010507070707" pitchFamily="18" charset="2"/>
              <a:buNone/>
            </a:pPr>
            <a:r>
              <a:rPr lang="en-US" altLang="zh-CN" sz="1800" kern="1200">
                <a:latin typeface="+mn-lt"/>
                <a:ea typeface="+mn-ea"/>
                <a:cs typeface="+mn-cs"/>
              </a:rPr>
              <a:t>}</a:t>
            </a:r>
            <a:endParaRPr lang="en-US" altLang="zh-CN" sz="1800" kern="1200">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fontAlgn="base"/>
            <a:endParaRPr lang="en-US" strike="noStrike" noProof="1"/>
          </a:p>
        </p:txBody>
      </p:sp>
      <p:pic>
        <p:nvPicPr>
          <p:cNvPr id="36866" name="Content Placeholder 4"/>
          <p:cNvPicPr>
            <a:picLocks noGrp="1" noChangeAspect="1"/>
          </p:cNvPicPr>
          <p:nvPr>
            <p:ph sz="half" idx="1"/>
          </p:nvPr>
        </p:nvPicPr>
        <p:blipFill>
          <a:blip r:embed="rId1"/>
          <a:srcRect l="6532" t="15579" r="37280" b="9477"/>
          <a:stretch>
            <a:fillRect/>
          </a:stretch>
        </p:blipFill>
        <p:spPr>
          <a:xfrm>
            <a:off x="463550" y="157163"/>
            <a:ext cx="7802563" cy="58547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Objective</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0242" name="Content Placeholder 2"/>
          <p:cNvSpPr>
            <a:spLocks noGrp="1"/>
          </p:cNvSpPr>
          <p:nvPr>
            <p:ph idx="1"/>
          </p:nvPr>
        </p:nvSpPr>
        <p:spPr>
          <a:xfrm>
            <a:off x="468313" y="1628775"/>
            <a:ext cx="8407400" cy="4406900"/>
          </a:xfrm>
        </p:spPr>
        <p:txBody>
          <a:bodyPr vert="horz" wrap="square" lIns="182880" tIns="91440" rIns="91440" bIns="45720" anchor="t" anchorCtr="0"/>
          <a:p>
            <a:pPr eaLnBrk="1" hangingPunct="1">
              <a:buFont typeface="Wingdings" panose="05000000000000000000" pitchFamily="2" charset="2"/>
              <a:buChar char="§"/>
            </a:pPr>
            <a:r>
              <a:rPr lang="en-IN" altLang="x-none" sz="1800" dirty="0"/>
              <a:t> Understand what an array is</a:t>
            </a:r>
            <a:endParaRPr lang="en-IN" altLang="x-none" sz="1800" dirty="0"/>
          </a:p>
          <a:p>
            <a:pPr eaLnBrk="1" hangingPunct="1">
              <a:buFont typeface="Wingdings" panose="05000000000000000000" pitchFamily="2" charset="2"/>
              <a:buChar char="§"/>
            </a:pPr>
            <a:r>
              <a:rPr lang="en-IN" altLang="x-none" sz="1800" dirty="0"/>
              <a:t> Learn about one-dimensional array, their declaration, initialization, ways to access individual array elements, representation of array elements in memory, and other possible operations</a:t>
            </a:r>
            <a:endParaRPr lang="en-IN" altLang="x-none" sz="1800" dirty="0"/>
          </a:p>
          <a:p>
            <a:pPr eaLnBrk="1" hangingPunct="1">
              <a:buFont typeface="Wingdings" panose="05000000000000000000" pitchFamily="2" charset="2"/>
              <a:buChar char="§"/>
            </a:pPr>
            <a:r>
              <a:rPr lang="en-IN" altLang="x-none" sz="1800" dirty="0"/>
              <a:t>Learn about one-dimensional strings and the way they are declared, initialized, manipulated, inputted, and displayed</a:t>
            </a:r>
            <a:endParaRPr lang="en-IN" altLang="x-none" sz="1800" dirty="0"/>
          </a:p>
          <a:p>
            <a:pPr eaLnBrk="1" hangingPunct="1">
              <a:buFont typeface="Wingdings" panose="05000000000000000000" pitchFamily="2" charset="2"/>
              <a:buChar char="§"/>
            </a:pPr>
            <a:r>
              <a:rPr lang="en-IN" altLang="x-none" sz="1800" dirty="0"/>
              <a:t>Learn about two-dimensional arrays, initialization of sized and unsized two-dimensional</a:t>
            </a:r>
            <a:endParaRPr lang="en-IN" altLang="x-none" sz="1800" dirty="0"/>
          </a:p>
          <a:p>
            <a:pPr eaLnBrk="1" hangingPunct="1">
              <a:buFont typeface="Wingdings" panose="05000000000000000000" pitchFamily="2" charset="2"/>
              <a:buChar char="§"/>
            </a:pPr>
            <a:r>
              <a:rPr lang="en-IN" altLang="x-none" sz="1800" dirty="0"/>
              <a:t>Arrays, accessing elements in such arrays, and how this kind of an array can be used</a:t>
            </a:r>
            <a:endParaRPr lang="en-IN" altLang="x-none" sz="1800" dirty="0"/>
          </a:p>
          <a:p>
            <a:pPr eaLnBrk="1" hangingPunct="1">
              <a:buFont typeface="Wingdings" panose="05000000000000000000" pitchFamily="2" charset="2"/>
              <a:buChar char="§"/>
            </a:pPr>
            <a:r>
              <a:rPr lang="en-IN" altLang="x-none" sz="1800" dirty="0"/>
              <a:t>Know about array of strings, its declaration, initialization, other operations, manipulations, and uses</a:t>
            </a:r>
            <a:endParaRPr lang="en-IN" altLang="x-none" sz="1800" dirty="0"/>
          </a:p>
          <a:p>
            <a:pPr eaLnBrk="1" hangingPunct="1">
              <a:buFont typeface="Wingdings" panose="05000000000000000000" pitchFamily="2" charset="2"/>
              <a:buChar char="§"/>
            </a:pPr>
            <a:r>
              <a:rPr lang="en-IN" altLang="x-none" sz="1800" dirty="0"/>
              <a:t>Get a brief idea of three-dimensional arrays or even larger ones</a:t>
            </a:r>
            <a:endParaRPr lang="en-IN" altLang="x-none" sz="1800" dirty="0"/>
          </a:p>
        </p:txBody>
      </p:sp>
      <p:sp>
        <p:nvSpPr>
          <p:cNvPr id="15364" name="Footer Placeholder 4"/>
          <p:cNvSpPr txBox="1">
            <a:spLocks noGrp="1"/>
          </p:cNvSpPr>
          <p:nvPr>
            <p:ph type="ftr" sz="quarter" idx="3"/>
          </p:nvPr>
        </p:nvSpPr>
        <p:spPr bwMode="auto">
          <a:xfrm>
            <a:off x="611188"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fontAlgn="base"/>
            <a:endParaRPr lang="en-US" strike="noStrike" noProof="1"/>
          </a:p>
        </p:txBody>
      </p:sp>
      <p:sp>
        <p:nvSpPr>
          <p:cNvPr id="37890" name="Content Placeholder 2"/>
          <p:cNvSpPr>
            <a:spLocks noGrp="1"/>
          </p:cNvSpPr>
          <p:nvPr>
            <p:ph sz="half" idx="1"/>
          </p:nvPr>
        </p:nvSpPr>
        <p:spPr>
          <a:xfrm>
            <a:off x="514350" y="530225"/>
            <a:ext cx="7808913" cy="4389438"/>
          </a:xfrm>
        </p:spPr>
        <p:txBody>
          <a:bodyPr lIns="182880" tIns="91440" anchor="t" anchorCtr="0"/>
          <a:p>
            <a:pPr>
              <a:buSzPct val="80000"/>
            </a:pPr>
            <a:r>
              <a:rPr lang="en-US" altLang="zh-CN" kern="1200">
                <a:latin typeface="+mn-lt"/>
                <a:ea typeface="+mn-ea"/>
                <a:cs typeface="+mn-cs"/>
              </a:rPr>
              <a:t>Write a program to find largest element stored in an array.</a:t>
            </a:r>
            <a:endParaRPr lang="en-US" altLang="zh-CN" kern="1200">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Content Placeholder 2"/>
          <p:cNvSpPr>
            <a:spLocks noGrp="1"/>
          </p:cNvSpPr>
          <p:nvPr>
            <p:ph sz="half" idx="1"/>
          </p:nvPr>
        </p:nvSpPr>
        <p:spPr>
          <a:xfrm>
            <a:off x="539750" y="549275"/>
            <a:ext cx="8064500" cy="4387850"/>
          </a:xfrm>
        </p:spPr>
        <p:txBody>
          <a:bodyPr lIns="182880" tIns="91440" anchor="t" anchorCtr="0"/>
          <a:p>
            <a:pPr marL="0" indent="0">
              <a:buSzPct val="80000"/>
              <a:buFont typeface="Wingdings 2" panose="05020102010507070707" pitchFamily="18" charset="2"/>
              <a:buNone/>
            </a:pPr>
            <a:r>
              <a:rPr lang="en-US" altLang="zh-CN" sz="1600" kern="1200">
                <a:latin typeface="+mn-lt"/>
                <a:ea typeface="+mn-ea"/>
                <a:cs typeface="+mn-cs"/>
              </a:rPr>
              <a:t>#include &lt;stdio.h&gt;</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int main()</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int a[50],i,n, large;</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printf(“\nEnter how many numbers :”);</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scanf(“%d”,&amp;n);</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printf(“\nEnter values for the array: ”);</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for(i=0; i&lt;n; i++) /* Stores number entered by user. */</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	scanf("%d",&amp;a[i]);</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/*code to find largest element in an array*/</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large=a[0];</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for(i=1; i&lt;n; i++)</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a:t>
            </a:r>
            <a:endParaRPr lang="en-US" altLang="zh-CN" sz="1600" kern="1200">
              <a:latin typeface="+mn-lt"/>
              <a:ea typeface="+mn-ea"/>
              <a:cs typeface="+mn-cs"/>
            </a:endParaRPr>
          </a:p>
          <a:p>
            <a:pPr marL="457200" lvl="1" indent="0">
              <a:buSzPct val="80000"/>
              <a:buFont typeface="Wingdings 2" panose="05020102010507070707" pitchFamily="18" charset="2"/>
              <a:buNone/>
            </a:pPr>
            <a:r>
              <a:rPr lang="en-US" altLang="zh-CN" sz="1350" kern="1200">
                <a:latin typeface="+mn-lt"/>
                <a:ea typeface="+mn-ea"/>
                <a:cs typeface="+mn-cs"/>
              </a:rPr>
              <a:t>if(a[i]&gt;large)</a:t>
            </a:r>
            <a:endParaRPr lang="en-US" altLang="zh-CN" sz="1350" kern="1200">
              <a:latin typeface="+mn-lt"/>
              <a:ea typeface="+mn-ea"/>
              <a:cs typeface="+mn-cs"/>
            </a:endParaRPr>
          </a:p>
          <a:p>
            <a:pPr marL="457200" lvl="1" indent="0">
              <a:buSzPct val="80000"/>
              <a:buFont typeface="Wingdings 2" panose="05020102010507070707" pitchFamily="18" charset="2"/>
              <a:buNone/>
            </a:pPr>
            <a:r>
              <a:rPr lang="en-US" altLang="zh-CN" sz="1350" kern="1200">
                <a:latin typeface="+mn-lt"/>
                <a:ea typeface="+mn-ea"/>
                <a:cs typeface="+mn-cs"/>
              </a:rPr>
              <a:t>large=a[i];</a:t>
            </a:r>
            <a:endParaRPr lang="en-US" altLang="zh-CN" sz="135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printf(“\nThe largest element stored in array a is %d”, large);</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return 0;</a:t>
            </a:r>
            <a:endParaRPr lang="en-US" altLang="zh-CN" sz="1600" kern="1200">
              <a:latin typeface="+mn-lt"/>
              <a:ea typeface="+mn-ea"/>
              <a:cs typeface="+mn-cs"/>
            </a:endParaRPr>
          </a:p>
          <a:p>
            <a:pPr marL="0" indent="0">
              <a:buSzPct val="80000"/>
              <a:buFont typeface="Wingdings 2" panose="05020102010507070707" pitchFamily="18" charset="2"/>
              <a:buNone/>
            </a:pPr>
            <a:r>
              <a:rPr lang="en-US" altLang="zh-CN" sz="1600" kern="1200">
                <a:latin typeface="+mn-lt"/>
                <a:ea typeface="+mn-ea"/>
                <a:cs typeface="+mn-cs"/>
              </a:rPr>
              <a:t>}</a:t>
            </a:r>
            <a:endParaRPr lang="en-US" altLang="zh-CN" sz="1600" kern="1200">
              <a:latin typeface="+mn-lt"/>
              <a:ea typeface="+mn-ea"/>
              <a:cs typeface="+mn-cs"/>
            </a:endParaRPr>
          </a:p>
        </p:txBody>
      </p:sp>
      <p:sp>
        <p:nvSpPr>
          <p:cNvPr id="38914" name="Text Box 1"/>
          <p:cNvSpPr txBox="1"/>
          <p:nvPr/>
        </p:nvSpPr>
        <p:spPr>
          <a:xfrm>
            <a:off x="955675" y="5945188"/>
            <a:ext cx="7561263" cy="368300"/>
          </a:xfrm>
          <a:prstGeom prst="rect">
            <a:avLst/>
          </a:prstGeom>
          <a:noFill/>
          <a:ln w="9525">
            <a:noFill/>
          </a:ln>
        </p:spPr>
        <p:txBody>
          <a:bodyPr wrap="square" anchor="t" anchorCtr="0">
            <a:spAutoFit/>
          </a:bodyPr>
          <a:p>
            <a:r>
              <a:rPr lang="en-US" altLang="zh-CN">
                <a:latin typeface="Franklin Gothic Medium" panose="020B0603020102020204" pitchFamily="34" charset="0"/>
              </a:rPr>
              <a:t>Now , you find out the min of an array</a:t>
            </a:r>
            <a:endParaRPr lang="en-US" altLang="zh-CN">
              <a:latin typeface="Franklin Gothic Medium" panose="020B0603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fontAlgn="base"/>
            <a:endParaRPr lang="en-US" strike="noStrike" noProof="1"/>
          </a:p>
        </p:txBody>
      </p:sp>
      <p:sp>
        <p:nvSpPr>
          <p:cNvPr id="39938" name="Content Placeholder 2"/>
          <p:cNvSpPr>
            <a:spLocks noGrp="1"/>
          </p:cNvSpPr>
          <p:nvPr>
            <p:ph sz="half" idx="1"/>
          </p:nvPr>
        </p:nvSpPr>
        <p:spPr>
          <a:xfrm>
            <a:off x="514350" y="530225"/>
            <a:ext cx="7486650" cy="4389438"/>
          </a:xfrm>
        </p:spPr>
        <p:txBody>
          <a:bodyPr lIns="182880" tIns="91440" anchor="t" anchorCtr="0"/>
          <a:p>
            <a:pPr>
              <a:buSzPct val="80000"/>
            </a:pPr>
            <a:r>
              <a:rPr lang="en-US" altLang="zh-CN" kern="1200">
                <a:latin typeface="+mn-lt"/>
                <a:ea typeface="+mn-ea"/>
                <a:cs typeface="+mn-cs"/>
              </a:rPr>
              <a:t>How to find second largest element in an array</a:t>
            </a:r>
            <a:endParaRPr lang="en-US" altLang="zh-CN" kern="1200">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5"/>
          <p:cNvSpPr txBox="1"/>
          <p:nvPr/>
        </p:nvSpPr>
        <p:spPr>
          <a:xfrm>
            <a:off x="395288" y="404813"/>
            <a:ext cx="7643812" cy="645160"/>
          </a:xfrm>
          <a:prstGeom prst="rect">
            <a:avLst/>
          </a:prstGeom>
          <a:noFill/>
          <a:ln w="9525">
            <a:noFill/>
          </a:ln>
        </p:spPr>
        <p:txBody>
          <a:bodyPr wrap="square" anchor="t" anchorCtr="0">
            <a:spAutoFit/>
          </a:bodyPr>
          <a:p>
            <a:r>
              <a:rPr lang="en-US" altLang="zh-CN" sz="3600">
                <a:latin typeface="Franklin Gothic Medium" panose="020B0603020102020204" pitchFamily="34" charset="0"/>
              </a:rPr>
              <a:t>Second largest array element in C</a:t>
            </a:r>
            <a:endParaRPr lang="en-US" altLang="zh-CN" sz="3600">
              <a:latin typeface="Franklin Gothic Medium" panose="020B0603020102020204" pitchFamily="34" charset="0"/>
            </a:endParaRPr>
          </a:p>
        </p:txBody>
      </p:sp>
      <p:sp>
        <p:nvSpPr>
          <p:cNvPr id="2" name="Content Placeholder 1"/>
          <p:cNvSpPr/>
          <p:nvPr>
            <p:ph sz="half" idx="1"/>
          </p:nvPr>
        </p:nvSpPr>
        <p:spPr>
          <a:xfrm>
            <a:off x="514350" y="1288415"/>
            <a:ext cx="3931920" cy="3630930"/>
          </a:xfrm>
        </p:spPr>
        <p:txBody>
          <a:bodyPr/>
          <a:p>
            <a:r>
              <a:rPr lang="en-US"/>
              <a:t>Max 1 = a[0]</a:t>
            </a:r>
            <a:endParaRPr lang="en-US"/>
          </a:p>
          <a:p>
            <a:r>
              <a:rPr lang="en-US"/>
              <a:t>Max 2 =0</a:t>
            </a:r>
            <a:endParaRPr lang="en-US"/>
          </a:p>
          <a:p>
            <a:endParaRPr lang="en-US"/>
          </a:p>
          <a:p>
            <a:r>
              <a:rPr lang="en-US"/>
              <a:t>if a[i] &gt; Max1</a:t>
            </a:r>
            <a:endParaRPr lang="en-US"/>
          </a:p>
          <a:p>
            <a:endParaRPr lang="en-US">
              <a:sym typeface="+mn-ea"/>
            </a:endParaRPr>
          </a:p>
          <a:p>
            <a:r>
              <a:rPr lang="en-US">
                <a:sym typeface="+mn-ea"/>
              </a:rPr>
              <a:t>Max2= Max1</a:t>
            </a:r>
            <a:endParaRPr lang="en-US"/>
          </a:p>
          <a:p>
            <a:r>
              <a:rPr lang="en-US"/>
              <a:t>Max 1=a[i]</a:t>
            </a:r>
            <a:endParaRPr lang="en-US"/>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20713"/>
            <a:ext cx="8075613" cy="868363"/>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Internal Representation of Arrays in C</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1986" name="Content Placeholder 2"/>
          <p:cNvSpPr>
            <a:spLocks noGrp="1"/>
          </p:cNvSpPr>
          <p:nvPr>
            <p:ph idx="1"/>
          </p:nvPr>
        </p:nvSpPr>
        <p:spPr>
          <a:xfrm>
            <a:off x="468313" y="1628775"/>
            <a:ext cx="8229600" cy="4321175"/>
          </a:xfrm>
        </p:spPr>
        <p:txBody>
          <a:bodyPr vert="horz" wrap="square" lIns="182880" tIns="91440" rIns="91440" bIns="45720" anchor="t" anchorCtr="0"/>
          <a:p>
            <a:pPr eaLnBrk="1" hangingPunct="1"/>
            <a:r>
              <a:rPr lang="en-IN" altLang="x-none" sz="1800" b="1" i="1" dirty="0"/>
              <a:t>References to elements outside of the array bounds It is </a:t>
            </a:r>
            <a:r>
              <a:rPr lang="en-IN" altLang="x-none" sz="1800" dirty="0"/>
              <a:t>important to realize that there is no array bound checking in C.</a:t>
            </a:r>
            <a:br>
              <a:rPr lang="en-IN" altLang="x-none" sz="1800" dirty="0"/>
            </a:br>
            <a:endParaRPr lang="en-IN" altLang="x-none" sz="1800" dirty="0"/>
          </a:p>
          <a:p>
            <a:pPr eaLnBrk="1" hangingPunct="1"/>
            <a:r>
              <a:rPr lang="en-IN" altLang="x-none" sz="1800" b="1" i="1" dirty="0"/>
              <a:t>A bit of memory allocation It has been seen how arrays </a:t>
            </a:r>
            <a:r>
              <a:rPr lang="en-IN" altLang="x-none" sz="1800" dirty="0"/>
              <a:t>can be defined and manipulated. It is important to learn how to do this because in more advanced C programs it is necessary to deal with something known as dynamic memory management.</a:t>
            </a:r>
            <a:endParaRPr lang="en-IN" altLang="x-none" sz="1800" dirty="0"/>
          </a:p>
          <a:p>
            <a:pPr lvl="1" eaLnBrk="1" hangingPunct="1"/>
            <a:r>
              <a:rPr lang="en-IN" altLang="x-none" sz="1600" dirty="0"/>
              <a:t>It is given a small area of the computer’s memory to use. This memory, which is known as the </a:t>
            </a:r>
            <a:r>
              <a:rPr lang="en-IN" altLang="x-none" sz="1600" i="1" dirty="0"/>
              <a:t>stack, is used by variables in the </a:t>
            </a:r>
            <a:r>
              <a:rPr lang="en-IN" altLang="x-none" sz="1600" dirty="0"/>
              <a:t>program</a:t>
            </a:r>
            <a:endParaRPr lang="en-IN" altLang="x-none" sz="1600" dirty="0"/>
          </a:p>
          <a:p>
            <a:pPr lvl="2" eaLnBrk="1" hangingPunct="1">
              <a:buFont typeface="Wingdings" panose="05000000000000000000" pitchFamily="2" charset="2"/>
              <a:buNone/>
            </a:pPr>
            <a:r>
              <a:rPr lang="en-IN" altLang="x-none" sz="1800" dirty="0"/>
              <a:t>int a = 10;</a:t>
            </a:r>
            <a:endParaRPr lang="en-IN" altLang="x-none" sz="1800" dirty="0"/>
          </a:p>
          <a:p>
            <a:pPr lvl="2" eaLnBrk="1" hangingPunct="1">
              <a:buFont typeface="Wingdings" panose="05000000000000000000" pitchFamily="2" charset="2"/>
              <a:buNone/>
            </a:pPr>
            <a:r>
              <a:rPr lang="en-IN" altLang="x-none" sz="1800" dirty="0"/>
              <a:t>fl oat values[100];</a:t>
            </a:r>
            <a:endParaRPr lang="en-IN" altLang="x-none" sz="1800" dirty="0"/>
          </a:p>
        </p:txBody>
      </p:sp>
      <p:sp>
        <p:nvSpPr>
          <p:cNvPr id="30724"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Content Placeholder 2"/>
          <p:cNvSpPr>
            <a:spLocks noGrp="1"/>
          </p:cNvSpPr>
          <p:nvPr>
            <p:ph sz="half" idx="1"/>
          </p:nvPr>
        </p:nvSpPr>
        <p:spPr>
          <a:xfrm>
            <a:off x="323850" y="534988"/>
            <a:ext cx="3813175" cy="5788025"/>
          </a:xfrm>
          <a:ln>
            <a:solidFill>
              <a:srgbClr val="002060"/>
            </a:solidFill>
            <a:miter/>
          </a:ln>
        </p:spPr>
        <p:txBody>
          <a:bodyPr lIns="182880" tIns="91440" anchor="t" anchorCtr="0"/>
          <a:p>
            <a:pPr marL="0" indent="0">
              <a:buSzPct val="80000"/>
              <a:buFont typeface="Wingdings 2" panose="05020102010507070707" pitchFamily="18" charset="2"/>
              <a:buNone/>
            </a:pPr>
            <a:r>
              <a:rPr lang="en-US" altLang="zh-CN" sz="2000" kern="1200">
                <a:latin typeface="+mn-lt"/>
                <a:ea typeface="+mn-ea"/>
                <a:cs typeface="+mn-cs"/>
              </a:rPr>
              <a:t>#include &lt;stdio.h&gt;</a:t>
            </a:r>
            <a:endParaRPr lang="en-US" altLang="zh-CN" sz="2000" kern="1200">
              <a:latin typeface="+mn-lt"/>
              <a:ea typeface="+mn-ea"/>
              <a:cs typeface="+mn-cs"/>
            </a:endParaRPr>
          </a:p>
          <a:p>
            <a:pPr marL="0" indent="0">
              <a:buSzPct val="80000"/>
              <a:buFont typeface="Wingdings 2" panose="05020102010507070707" pitchFamily="18" charset="2"/>
              <a:buNone/>
            </a:pP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int main() {</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int array[10] = {101, 11, 3, 4, 50, 69, 7, 8, 9, 0};</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int loop, largest, second;</a:t>
            </a:r>
            <a:endParaRPr lang="en-US" altLang="zh-CN" sz="2000" kern="1200">
              <a:latin typeface="+mn-lt"/>
              <a:ea typeface="+mn-ea"/>
              <a:cs typeface="+mn-cs"/>
            </a:endParaRPr>
          </a:p>
          <a:p>
            <a:pPr marL="0" indent="0">
              <a:buSzPct val="80000"/>
              <a:buFont typeface="Wingdings 2" panose="05020102010507070707" pitchFamily="18" charset="2"/>
              <a:buNone/>
            </a:pP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if(array[0] &gt; array[1]) </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largest = array[0];</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second  = array[1];</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 </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else </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largest = array[1];</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second  = array[0];</a:t>
            </a:r>
            <a:endParaRPr lang="en-US" altLang="zh-CN" sz="2000" kern="1200">
              <a:latin typeface="+mn-lt"/>
              <a:ea typeface="+mn-ea"/>
              <a:cs typeface="+mn-cs"/>
            </a:endParaRPr>
          </a:p>
          <a:p>
            <a:pPr marL="0" indent="0">
              <a:buSzPct val="80000"/>
              <a:buFont typeface="Wingdings 2" panose="05020102010507070707" pitchFamily="18" charset="2"/>
              <a:buNone/>
            </a:pPr>
            <a:r>
              <a:rPr lang="en-US" altLang="zh-CN" sz="2000" kern="1200">
                <a:latin typeface="+mn-lt"/>
                <a:ea typeface="+mn-ea"/>
                <a:cs typeface="+mn-cs"/>
              </a:rPr>
              <a:t>   }</a:t>
            </a:r>
            <a:endParaRPr lang="en-US" altLang="zh-CN" sz="2000" kern="1200">
              <a:latin typeface="+mn-lt"/>
              <a:ea typeface="+mn-ea"/>
              <a:cs typeface="+mn-cs"/>
            </a:endParaRPr>
          </a:p>
        </p:txBody>
      </p:sp>
      <p:sp>
        <p:nvSpPr>
          <p:cNvPr id="43010" name="Text Box 4"/>
          <p:cNvSpPr txBox="1"/>
          <p:nvPr/>
        </p:nvSpPr>
        <p:spPr>
          <a:xfrm>
            <a:off x="4211638" y="404813"/>
            <a:ext cx="4729162" cy="5740400"/>
          </a:xfrm>
          <a:prstGeom prst="rect">
            <a:avLst/>
          </a:prstGeom>
          <a:noFill/>
          <a:ln w="9525" cap="flat" cmpd="sng">
            <a:solidFill>
              <a:srgbClr val="002060"/>
            </a:solidFill>
            <a:prstDash val="solid"/>
            <a:round/>
            <a:headEnd type="none" w="med" len="med"/>
            <a:tailEnd type="none" w="med" len="med"/>
          </a:ln>
        </p:spPr>
        <p:txBody>
          <a:bodyPr wrap="square" anchor="t" anchorCtr="0">
            <a:spAutoFit/>
          </a:bodyPr>
          <a:p>
            <a:pPr eaLnBrk="0" hangingPunct="0">
              <a:spcBef>
                <a:spcPts val="250"/>
              </a:spcBef>
              <a:buClr>
                <a:schemeClr val="accent1"/>
              </a:buClr>
              <a:buSzPct val="80000"/>
            </a:pPr>
            <a:r>
              <a:rPr lang="en-US" altLang="zh-CN" sz="2000">
                <a:latin typeface="Verdana" panose="020B0604030504040204" pitchFamily="34" charset="0"/>
              </a:rPr>
              <a:t> for(loop = 2; loop &lt; 10; loop++) {</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if( largest &lt; array[loop] ) {</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second = largest;</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largest = array[loop];</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 </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else if( second &lt; array[loop] )     {</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second =  array[loop];</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a:t>
            </a:r>
            <a:endParaRPr lang="en-US" altLang="zh-CN" sz="2000">
              <a:latin typeface="Verdana" panose="020B0604030504040204" pitchFamily="34" charset="0"/>
            </a:endParaRPr>
          </a:p>
          <a:p>
            <a:pPr eaLnBrk="0" hangingPunct="0">
              <a:spcBef>
                <a:spcPts val="250"/>
              </a:spcBef>
              <a:buClr>
                <a:schemeClr val="accent1"/>
              </a:buClr>
              <a:buSzPct val="80000"/>
            </a:pP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printf("Largest - %d \nSecond - %d \n", largest, second);   </a:t>
            </a:r>
            <a:endParaRPr lang="en-US" altLang="zh-CN" sz="2000">
              <a:latin typeface="Verdana" panose="020B0604030504040204" pitchFamily="34" charset="0"/>
            </a:endParaRPr>
          </a:p>
          <a:p>
            <a:pPr eaLnBrk="0" hangingPunct="0">
              <a:spcBef>
                <a:spcPts val="250"/>
              </a:spcBef>
              <a:buClr>
                <a:schemeClr val="accent1"/>
              </a:buClr>
              <a:buSzPct val="80000"/>
            </a:pP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   return 0;</a:t>
            </a:r>
            <a:endParaRPr lang="en-US" altLang="zh-CN" sz="2000">
              <a:latin typeface="Verdana" panose="020B0604030504040204" pitchFamily="34" charset="0"/>
            </a:endParaRPr>
          </a:p>
          <a:p>
            <a:pPr eaLnBrk="0" hangingPunct="0">
              <a:spcBef>
                <a:spcPts val="250"/>
              </a:spcBef>
              <a:buClr>
                <a:schemeClr val="accent1"/>
              </a:buClr>
              <a:buSzPct val="80000"/>
            </a:pPr>
            <a:r>
              <a:rPr lang="en-US" altLang="zh-CN" sz="2000">
                <a:latin typeface="Verdana" panose="020B0604030504040204" pitchFamily="34" charset="0"/>
              </a:rPr>
              <a:t>}</a:t>
            </a:r>
            <a:endParaRPr lang="en-US" altLang="zh-CN" sz="2000">
              <a:latin typeface="Verdan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fontAlgn="base"/>
            <a:endParaRPr lang="en-US" strike="noStrike" noProof="1"/>
          </a:p>
        </p:txBody>
      </p:sp>
      <p:sp>
        <p:nvSpPr>
          <p:cNvPr id="44034" name="Content Placeholder 2"/>
          <p:cNvSpPr>
            <a:spLocks noGrp="1"/>
          </p:cNvSpPr>
          <p:nvPr>
            <p:ph sz="half" idx="1"/>
          </p:nvPr>
        </p:nvSpPr>
        <p:spPr>
          <a:xfrm>
            <a:off x="514350" y="530225"/>
            <a:ext cx="3932238" cy="4389438"/>
          </a:xfrm>
        </p:spPr>
        <p:txBody>
          <a:bodyPr lIns="182880" tIns="91440" anchor="t" anchorCtr="0"/>
          <a:p>
            <a:pPr>
              <a:buSzPct val="80000"/>
            </a:pPr>
            <a:endParaRPr lang="en-US" altLang="zh-CN" kern="1200">
              <a:latin typeface="+mn-lt"/>
              <a:ea typeface="+mn-ea"/>
              <a:cs typeface="+mn-cs"/>
            </a:endParaRPr>
          </a:p>
        </p:txBody>
      </p:sp>
      <p:pic>
        <p:nvPicPr>
          <p:cNvPr id="44035" name="Content Placeholder 4"/>
          <p:cNvPicPr>
            <a:picLocks noGrp="1" noChangeAspect="1"/>
          </p:cNvPicPr>
          <p:nvPr>
            <p:ph sz="half" idx="2"/>
          </p:nvPr>
        </p:nvPicPr>
        <p:blipFill>
          <a:blip r:embed="rId1"/>
          <a:srcRect l="26549" t="17078" r="25824" b="15698"/>
          <a:stretch>
            <a:fillRect/>
          </a:stretch>
        </p:blipFill>
        <p:spPr>
          <a:xfrm>
            <a:off x="995363" y="392113"/>
            <a:ext cx="7323137" cy="5813425"/>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064500" cy="1085850"/>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Variable Length Arrays and the C99 changes</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5058" name="Content Placeholder 2"/>
          <p:cNvSpPr>
            <a:spLocks noGrp="1"/>
          </p:cNvSpPr>
          <p:nvPr>
            <p:ph idx="1"/>
          </p:nvPr>
        </p:nvSpPr>
        <p:spPr>
          <a:xfrm>
            <a:off x="468313" y="1844675"/>
            <a:ext cx="8229600" cy="4230688"/>
          </a:xfrm>
        </p:spPr>
        <p:txBody>
          <a:bodyPr vert="horz" wrap="square" lIns="182880" tIns="91440" rIns="91440" bIns="45720" anchor="t" anchorCtr="0"/>
          <a:p>
            <a:pPr eaLnBrk="1" hangingPunct="1">
              <a:buFont typeface="Wingdings" panose="05000000000000000000" pitchFamily="2" charset="2"/>
              <a:buChar char="§"/>
            </a:pPr>
            <a:r>
              <a:rPr lang="en-IN" altLang="x-none" sz="2000" dirty="0"/>
              <a:t>With the earlier version of C(C89) compilers, an array’s size must be a </a:t>
            </a:r>
            <a:r>
              <a:rPr lang="en-IN" altLang="x-none" sz="2000" i="1" dirty="0"/>
              <a:t>constant integral expression so that it can </a:t>
            </a:r>
            <a:r>
              <a:rPr lang="en-IN" altLang="x-none" sz="2000" dirty="0"/>
              <a:t>be calculated at compile-time. </a:t>
            </a:r>
            <a:endParaRPr lang="en-IN" altLang="x-none" sz="2000" dirty="0"/>
          </a:p>
          <a:p>
            <a:pPr lvl="1" eaLnBrk="1" hangingPunct="1">
              <a:buFont typeface="Wingdings" panose="05000000000000000000" pitchFamily="2" charset="2"/>
              <a:buChar char="§"/>
            </a:pPr>
            <a:r>
              <a:rPr lang="en-IN" altLang="x-none" sz="1800" dirty="0"/>
              <a:t>This has already been mentioned in earlier sections.</a:t>
            </a:r>
            <a:endParaRPr lang="en-IN" altLang="x-none" sz="1800" dirty="0"/>
          </a:p>
          <a:p>
            <a:pPr eaLnBrk="1" hangingPunct="1">
              <a:buFont typeface="Wingdings" panose="05000000000000000000" pitchFamily="2" charset="2"/>
              <a:buChar char="§"/>
            </a:pPr>
            <a:r>
              <a:rPr lang="en-IN" altLang="x-none" sz="2000" dirty="0"/>
              <a:t> But in the C99 compilers, an array size can be an </a:t>
            </a:r>
            <a:r>
              <a:rPr lang="en-IN" altLang="x-none" sz="2000" i="1" dirty="0"/>
              <a:t>integral expression and not </a:t>
            </a:r>
            <a:r>
              <a:rPr lang="en-IN" altLang="x-none" sz="2000" dirty="0"/>
              <a:t>necessarily a constant one.</a:t>
            </a:r>
            <a:endParaRPr lang="en-IN" altLang="x-none" sz="2000" dirty="0"/>
          </a:p>
          <a:p>
            <a:pPr lvl="1" eaLnBrk="1" hangingPunct="1">
              <a:buFont typeface="Wingdings" panose="05000000000000000000" pitchFamily="2" charset="2"/>
              <a:buChar char="§"/>
            </a:pPr>
            <a:r>
              <a:rPr lang="en-IN" altLang="x-none" sz="1800" dirty="0"/>
              <a:t> This allows the programmer to declare a </a:t>
            </a:r>
            <a:r>
              <a:rPr lang="en-IN" altLang="x-none" sz="1800" i="1" dirty="0"/>
              <a:t>variable-length array or an array whose size </a:t>
            </a:r>
            <a:r>
              <a:rPr lang="en-IN" altLang="x-none" sz="1800" dirty="0"/>
              <a:t>is determined at runtime.</a:t>
            </a:r>
            <a:endParaRPr lang="en-IN" altLang="x-none" sz="1800" dirty="0"/>
          </a:p>
          <a:p>
            <a:pPr eaLnBrk="1" hangingPunct="1">
              <a:buFont typeface="Wingdings" panose="05000000000000000000" pitchFamily="2" charset="2"/>
              <a:buChar char="§"/>
            </a:pPr>
            <a:r>
              <a:rPr lang="en-GB" altLang="zh-CN" sz="2000" dirty="0"/>
              <a:t>In next slide ,the</a:t>
            </a:r>
            <a:r>
              <a:rPr lang="en-IN" altLang="x-none" sz="2000" dirty="0"/>
              <a:t> following program illustrates the concept:</a:t>
            </a:r>
            <a:endParaRPr lang="en-IN" altLang="x-none" sz="2000" dirty="0"/>
          </a:p>
          <a:p>
            <a:pPr lvl="1" eaLnBrk="1" hangingPunct="1">
              <a:buFont typeface="Wingdings" panose="05000000000000000000" pitchFamily="2" charset="2"/>
              <a:buChar char="§"/>
            </a:pPr>
            <a:r>
              <a:rPr lang="en-IN" altLang="x-none" sz="1800" dirty="0"/>
              <a:t>Some changes in initializing an array has been made in C99.</a:t>
            </a:r>
            <a:endParaRPr lang="en-IN" altLang="x-none" sz="1800" dirty="0"/>
          </a:p>
          <a:p>
            <a:pPr lvl="1" eaLnBrk="1" hangingPunct="1">
              <a:buFont typeface="Wingdings" panose="05000000000000000000" pitchFamily="2" charset="2"/>
              <a:buChar char="§"/>
            </a:pPr>
            <a:r>
              <a:rPr lang="en-IN" altLang="x-none" sz="1800" dirty="0"/>
              <a:t>In C99, initial values can be set only for certain elements, with uninitialized elements being initialized as 0.</a:t>
            </a:r>
            <a:endParaRPr lang="en-IN" altLang="x-none" sz="1800" dirty="0"/>
          </a:p>
        </p:txBody>
      </p:sp>
      <p:sp>
        <p:nvSpPr>
          <p:cNvPr id="31748"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1500" y="0"/>
            <a:ext cx="8183563" cy="10525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2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size </a:t>
            </a:r>
            <a:r>
              <a:rPr kumimoji="0" lang="en-IN" sz="32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is determined at runtime</a:t>
            </a:r>
            <a:r>
              <a:rPr kumimoji="0" lang="en-IN" sz="32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t>
            </a:r>
            <a:endParaRPr kumimoji="0" lang="en-IN" sz="32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2771" name="Footer Placeholder 4"/>
          <p:cNvSpPr txBox="1">
            <a:spLocks noGrp="1"/>
          </p:cNvSpPr>
          <p:nvPr>
            <p:ph type="ftr" sz="quarter" idx="3"/>
          </p:nvPr>
        </p:nvSpPr>
        <p:spPr bwMode="auto">
          <a:xfrm>
            <a:off x="755650"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33796" name="Picture 2"/>
          <p:cNvPicPr>
            <a:picLocks noChangeAspect="1" noChangeArrowheads="1"/>
          </p:cNvPicPr>
          <p:nvPr/>
        </p:nvPicPr>
        <p:blipFill>
          <a:blip r:embed="rId1"/>
          <a:srcRect/>
          <a:stretch>
            <a:fillRect/>
          </a:stretch>
        </p:blipFill>
        <p:spPr bwMode="auto">
          <a:xfrm>
            <a:off x="785813" y="1103313"/>
            <a:ext cx="7715250" cy="54403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7106"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47108" name="Picture 2"/>
          <p:cNvPicPr>
            <a:picLocks noChangeAspect="1"/>
          </p:cNvPicPr>
          <p:nvPr/>
        </p:nvPicPr>
        <p:blipFill>
          <a:blip r:embed="rId1"/>
          <a:stretch>
            <a:fillRect/>
          </a:stretch>
        </p:blipFill>
        <p:spPr>
          <a:xfrm>
            <a:off x="71438" y="357188"/>
            <a:ext cx="9072562" cy="61436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11188" y="908050"/>
            <a:ext cx="8137525" cy="5826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Introduction</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1266" name="Content Placeholder 2"/>
          <p:cNvSpPr>
            <a:spLocks noGrp="1"/>
          </p:cNvSpPr>
          <p:nvPr>
            <p:ph idx="1"/>
          </p:nvPr>
        </p:nvSpPr>
        <p:spPr>
          <a:xfrm>
            <a:off x="457200" y="1470025"/>
            <a:ext cx="8229600" cy="4479925"/>
          </a:xfrm>
        </p:spPr>
        <p:txBody>
          <a:bodyPr vert="horz" wrap="square" lIns="182880" tIns="91440" rIns="91440" bIns="45720" anchor="t" anchorCtr="0"/>
          <a:p>
            <a:pPr eaLnBrk="1" hangingPunct="1">
              <a:buFont typeface="Wingdings" panose="05000000000000000000" pitchFamily="2" charset="2"/>
              <a:buChar char="§"/>
            </a:pPr>
            <a:r>
              <a:rPr lang="en-IN" altLang="x-none" sz="1800" i="1" dirty="0"/>
              <a:t> A scalar variable is </a:t>
            </a:r>
            <a:r>
              <a:rPr lang="en-IN" altLang="x-none" sz="1800" dirty="0"/>
              <a:t>a single variable whose stored value is an atomic type.</a:t>
            </a:r>
            <a:endParaRPr lang="en-IN" altLang="x-none" sz="1800" dirty="0"/>
          </a:p>
          <a:p>
            <a:pPr lvl="1" eaLnBrk="1" hangingPunct="1">
              <a:buFont typeface="Wingdings" panose="05000000000000000000" pitchFamily="2" charset="2"/>
              <a:buChar char="§"/>
            </a:pPr>
            <a:r>
              <a:rPr lang="en-IN" altLang="x-none" sz="1600" dirty="0"/>
              <a:t> For example, each of the variables ch, n, and price declared in the statements</a:t>
            </a:r>
            <a:endParaRPr lang="en-IN" altLang="x-none" sz="1600" dirty="0"/>
          </a:p>
          <a:p>
            <a:pPr lvl="2" eaLnBrk="1" hangingPunct="1">
              <a:buFont typeface="Wingdings" panose="05000000000000000000" pitchFamily="2" charset="2"/>
              <a:buChar char="§"/>
            </a:pPr>
            <a:r>
              <a:rPr lang="en-IN" altLang="x-none" sz="1600" dirty="0"/>
              <a:t>char ch;</a:t>
            </a:r>
            <a:endParaRPr lang="en-IN" altLang="x-none" sz="1600" dirty="0"/>
          </a:p>
          <a:p>
            <a:pPr lvl="2" eaLnBrk="1" hangingPunct="1">
              <a:buFont typeface="Wingdings" panose="05000000000000000000" pitchFamily="2" charset="2"/>
              <a:buChar char="§"/>
            </a:pPr>
            <a:r>
              <a:rPr lang="en-IN" altLang="x-none" sz="1600" dirty="0"/>
              <a:t>int n;</a:t>
            </a:r>
            <a:endParaRPr lang="en-IN" altLang="x-none" sz="1600" dirty="0"/>
          </a:p>
          <a:p>
            <a:pPr lvl="2" eaLnBrk="1" hangingPunct="1">
              <a:buFont typeface="Wingdings" panose="05000000000000000000" pitchFamily="2" charset="2"/>
              <a:buChar char="§"/>
            </a:pPr>
            <a:r>
              <a:rPr lang="en-IN" altLang="x-none" sz="1600" dirty="0"/>
              <a:t>float price;</a:t>
            </a:r>
            <a:endParaRPr lang="en-IN" altLang="x-none" sz="1600" dirty="0"/>
          </a:p>
          <a:p>
            <a:pPr lvl="1" eaLnBrk="1" hangingPunct="1">
              <a:buFont typeface="Wingdings" panose="05000000000000000000" pitchFamily="2" charset="2"/>
              <a:buChar char="§"/>
            </a:pPr>
            <a:r>
              <a:rPr lang="en-IN" altLang="x-none" sz="1600" dirty="0"/>
              <a:t>Are of different data types and each variable can only store one value of the declared data type. These types of variables are called </a:t>
            </a:r>
            <a:r>
              <a:rPr lang="en-IN" altLang="x-none" sz="1600" i="1" dirty="0"/>
              <a:t>scalar variables.</a:t>
            </a:r>
            <a:endParaRPr lang="en-IN" altLang="x-none" sz="1600" dirty="0"/>
          </a:p>
          <a:p>
            <a:pPr lvl="1" eaLnBrk="1" hangingPunct="1">
              <a:buFont typeface="Wingdings" panose="05000000000000000000" pitchFamily="2" charset="2"/>
              <a:buChar char="§"/>
            </a:pPr>
            <a:r>
              <a:rPr lang="en-IN" altLang="x-none" sz="1600" dirty="0"/>
              <a:t>This means that the value cannot be further subdivided or separated into a legitimate data type.</a:t>
            </a:r>
            <a:endParaRPr lang="en-IN" altLang="x-none" sz="1600" dirty="0"/>
          </a:p>
          <a:p>
            <a:pPr lvl="1" eaLnBrk="1" hangingPunct="1">
              <a:buFont typeface="Wingdings" panose="05000000000000000000" pitchFamily="2" charset="2"/>
              <a:buChar char="§"/>
            </a:pPr>
            <a:r>
              <a:rPr lang="en-IN" altLang="x-none" sz="1600" dirty="0"/>
              <a:t>An aggregate type, which is referred to as both a </a:t>
            </a:r>
            <a:r>
              <a:rPr lang="en-IN" altLang="x-none" sz="1600" i="1" dirty="0"/>
              <a:t>structured type and a data structure, is any type whose values can </a:t>
            </a:r>
            <a:r>
              <a:rPr lang="en-IN" altLang="x-none" sz="1600" dirty="0"/>
              <a:t>be decomposed and are related by some defined structure.</a:t>
            </a:r>
            <a:endParaRPr lang="en-IN" altLang="x-none" sz="1600" dirty="0"/>
          </a:p>
          <a:p>
            <a:pPr lvl="1" eaLnBrk="1" hangingPunct="1">
              <a:buFont typeface="Wingdings" panose="05000000000000000000" pitchFamily="2" charset="2"/>
              <a:buChar char="§"/>
            </a:pPr>
            <a:endParaRPr lang="en-IN" altLang="x-none" sz="1600" dirty="0"/>
          </a:p>
        </p:txBody>
      </p:sp>
      <p:sp>
        <p:nvSpPr>
          <p:cNvPr id="16388"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385763"/>
            <a:ext cx="7832725" cy="1185863"/>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APPLICATION : </a:t>
            </a:r>
            <a:b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b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One-Dimensional Array</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8130" name="Content Placeholder 2"/>
          <p:cNvSpPr>
            <a:spLocks noGrp="1"/>
          </p:cNvSpPr>
          <p:nvPr>
            <p:ph idx="1"/>
          </p:nvPr>
        </p:nvSpPr>
        <p:spPr>
          <a:xfrm>
            <a:off x="323850" y="1860550"/>
            <a:ext cx="8177213" cy="4089400"/>
          </a:xfrm>
        </p:spPr>
        <p:txBody>
          <a:bodyPr vert="horz" wrap="square" lIns="182880" tIns="91440" rIns="91440" bIns="45720" anchor="t" anchorCtr="0"/>
          <a:p>
            <a:pPr eaLnBrk="1" hangingPunct="1"/>
            <a:r>
              <a:rPr lang="en-IN" altLang="x-none" sz="2000" b="1" i="1" dirty="0"/>
              <a:t>Printing binary equivalent of a decimal number using array </a:t>
            </a:r>
            <a:endParaRPr lang="en-IN" altLang="x-none" sz="2000" b="1" i="1" dirty="0"/>
          </a:p>
          <a:p>
            <a:pPr eaLnBrk="1" hangingPunct="1"/>
            <a:r>
              <a:rPr lang="en-IN" altLang="x-none" sz="2000" b="1" i="1" dirty="0"/>
              <a:t>Here the remainders of the integer division of a </a:t>
            </a:r>
            <a:r>
              <a:rPr lang="en-IN" altLang="x-none" sz="2000" dirty="0"/>
              <a:t>decimal number by 2 are stored as consecutive array elements.</a:t>
            </a:r>
            <a:endParaRPr lang="en-IN" altLang="x-none" sz="2000" dirty="0"/>
          </a:p>
          <a:p>
            <a:pPr eaLnBrk="1" hangingPunct="1"/>
            <a:r>
              <a:rPr lang="en-IN" altLang="x-none" sz="2000" b="1" i="1" dirty="0"/>
              <a:t>The division procedure is repeated until the number becomes 0.</a:t>
            </a:r>
            <a:endParaRPr lang="en-IN" altLang="x-none" sz="2000" b="1" i="1" dirty="0"/>
          </a:p>
        </p:txBody>
      </p:sp>
      <p:sp>
        <p:nvSpPr>
          <p:cNvPr id="33796" name="Footer Placeholder 5"/>
          <p:cNvSpPr txBox="1">
            <a:spLocks noGrp="1"/>
          </p:cNvSpPr>
          <p:nvPr>
            <p:ph type="ftr" sz="quarter" idx="3"/>
          </p:nvPr>
        </p:nvSpPr>
        <p:spPr bwMode="auto">
          <a:xfrm>
            <a:off x="611188"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5" name="Picture 2"/>
          <p:cNvPicPr>
            <a:picLocks noGrp="1" noChangeAspect="1" noChangeArrowheads="1"/>
          </p:cNvPicPr>
          <p:nvPr>
            <p:ph idx="1"/>
          </p:nvPr>
        </p:nvPicPr>
        <p:blipFill>
          <a:blip r:embed="rId1"/>
          <a:srcRect/>
          <a:stretch>
            <a:fillRect/>
          </a:stretch>
        </p:blipFill>
        <p:spPr>
          <a:xfrm>
            <a:off x="714375" y="428625"/>
            <a:ext cx="7858125" cy="6072188"/>
          </a:xfrm>
          <a:ln w="38100" cap="sq">
            <a:solidFill>
              <a:srgbClr val="000000"/>
            </a:solidFill>
          </a:ln>
          <a:effectLst>
            <a:outerShdw blurRad="50800" dist="38100" dir="2700000" algn="tl" rotWithShape="0">
              <a:srgbClr val="000000">
                <a:alpha val="43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Footer Placeholder 5"/>
          <p:cNvSpPr txBox="1">
            <a:spLocks noGrp="1"/>
          </p:cNvSpPr>
          <p:nvPr>
            <p:ph type="ftr" sz="quarter" idx="11"/>
          </p:nvPr>
        </p:nvSpPr>
        <p:spPr bwMode="auto">
          <a:xfrm>
            <a:off x="323850" y="6492875"/>
            <a:ext cx="8496300"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37891" name="Picture 2"/>
          <p:cNvPicPr>
            <a:picLocks noChangeAspect="1" noChangeArrowheads="1"/>
          </p:cNvPicPr>
          <p:nvPr/>
        </p:nvPicPr>
        <p:blipFill>
          <a:blip r:embed="rId1"/>
          <a:srcRect/>
          <a:stretch>
            <a:fillRect/>
          </a:stretch>
        </p:blipFill>
        <p:spPr bwMode="auto">
          <a:xfrm>
            <a:off x="206375" y="1084263"/>
            <a:ext cx="4722813" cy="57023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7892" name="Picture 3"/>
          <p:cNvPicPr>
            <a:picLocks noChangeAspect="1" noChangeArrowheads="1"/>
          </p:cNvPicPr>
          <p:nvPr/>
        </p:nvPicPr>
        <p:blipFill>
          <a:blip r:embed="rId2"/>
          <a:srcRect/>
          <a:stretch>
            <a:fillRect/>
          </a:stretch>
        </p:blipFill>
        <p:spPr bwMode="auto">
          <a:xfrm>
            <a:off x="6000750" y="1346200"/>
            <a:ext cx="2000250" cy="515461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Title 1"/>
          <p:cNvSpPr txBox="1"/>
          <p:nvPr/>
        </p:nvSpPr>
        <p:spPr>
          <a:xfrm>
            <a:off x="571500" y="0"/>
            <a:ext cx="8077200" cy="95726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Fibonacci Series Using Array</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0075" y="476250"/>
            <a:ext cx="8075613" cy="95250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36868" name="Picture 2"/>
          <p:cNvPicPr>
            <a:picLocks noChangeAspect="1" noChangeArrowheads="1"/>
          </p:cNvPicPr>
          <p:nvPr/>
        </p:nvPicPr>
        <p:blipFill>
          <a:blip r:embed="rId1"/>
          <a:srcRect/>
          <a:stretch>
            <a:fillRect/>
          </a:stretch>
        </p:blipFill>
        <p:spPr bwMode="auto">
          <a:xfrm>
            <a:off x="214313" y="357188"/>
            <a:ext cx="5440363" cy="617378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6869" name="Picture 3"/>
          <p:cNvPicPr>
            <a:picLocks noChangeAspect="1" noChangeArrowheads="1"/>
          </p:cNvPicPr>
          <p:nvPr/>
        </p:nvPicPr>
        <p:blipFill>
          <a:blip r:embed="rId2"/>
          <a:srcRect/>
          <a:stretch>
            <a:fillRect/>
          </a:stretch>
        </p:blipFill>
        <p:spPr bwMode="auto">
          <a:xfrm>
            <a:off x="5275263" y="2286000"/>
            <a:ext cx="3868738" cy="29289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Rounded Rectangle 5"/>
          <p:cNvSpPr/>
          <p:nvPr/>
        </p:nvSpPr>
        <p:spPr>
          <a:xfrm>
            <a:off x="5429250" y="357188"/>
            <a:ext cx="3571875" cy="185737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400" b="1" i="1" u="none" strike="noStrike" kern="1200" cap="none" spc="0" normalizeH="0" baseline="0" noProof="0" dirty="0">
                <a:ln>
                  <a:noFill/>
                </a:ln>
                <a:solidFill>
                  <a:schemeClr val="bg1"/>
                </a:solidFill>
                <a:effectLst/>
                <a:uLnTx/>
                <a:uFillTx/>
                <a:latin typeface="+mn-lt"/>
                <a:ea typeface="+mn-ea"/>
                <a:cs typeface="+mn-cs"/>
              </a:rPr>
              <a:t>Searching an element within an array</a:t>
            </a:r>
            <a:endParaRPr kumimoji="0" lang="en-US" sz="24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ight Brace 6"/>
          <p:cNvSpPr/>
          <p:nvPr/>
        </p:nvSpPr>
        <p:spPr>
          <a:xfrm>
            <a:off x="5429250" y="3571875"/>
            <a:ext cx="285750" cy="357188"/>
          </a:xfrm>
          <a:prstGeom prst="rightBrace">
            <a:avLst/>
          </a:prstGeom>
          <a:ln w="76200"/>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Left Brace 7"/>
          <p:cNvSpPr/>
          <p:nvPr/>
        </p:nvSpPr>
        <p:spPr>
          <a:xfrm>
            <a:off x="5214938" y="2143125"/>
            <a:ext cx="214313" cy="428625"/>
          </a:xfrm>
          <a:prstGeom prst="leftBrace">
            <a:avLst/>
          </a:prstGeom>
          <a:ln w="57150"/>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2231" name="TextBox 8"/>
          <p:cNvSpPr txBox="1"/>
          <p:nvPr/>
        </p:nvSpPr>
        <p:spPr>
          <a:xfrm>
            <a:off x="3786188" y="2428875"/>
            <a:ext cx="1357312" cy="369888"/>
          </a:xfrm>
          <a:prstGeom prst="rect">
            <a:avLst/>
          </a:prstGeom>
          <a:noFill/>
          <a:ln w="9525">
            <a:noFill/>
          </a:ln>
        </p:spPr>
        <p:txBody>
          <a:bodyPr anchor="t" anchorCtr="0">
            <a:spAutoFit/>
          </a:bodyPr>
          <a:p>
            <a:r>
              <a:rPr lang="en-GB" altLang="zh-CN" b="1" i="1" dirty="0">
                <a:latin typeface="Franklin Gothic Medium" panose="020B0603020102020204" pitchFamily="34" charset="0"/>
              </a:rPr>
              <a:t>For loop </a:t>
            </a:r>
            <a:endParaRPr lang="en-GB" altLang="zh-CN" b="1" i="1" dirty="0">
              <a:latin typeface="Franklin Gothic Medium" panose="020B0603020102020204" pitchFamily="34" charset="0"/>
            </a:endParaRPr>
          </a:p>
        </p:txBody>
      </p:sp>
      <p:sp>
        <p:nvSpPr>
          <p:cNvPr id="10" name="Right Arrow 9"/>
          <p:cNvSpPr/>
          <p:nvPr/>
        </p:nvSpPr>
        <p:spPr>
          <a:xfrm>
            <a:off x="4786313" y="2571750"/>
            <a:ext cx="357188"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3132138" y="2105025"/>
            <a:ext cx="5832475" cy="1828800"/>
          </a:xfrm>
        </p:spPr>
        <p:txBody>
          <a:bodyPr vert="horz" lIns="45720" rIns="45720" bIns="45720" anchor="b">
            <a:normAutofit/>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IN" sz="4500" b="1" i="1"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Sorting an array</a:t>
            </a:r>
            <a:endParaRPr kumimoji="0" lang="en-IN"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6867" name="Footer Placeholder 6"/>
          <p:cNvSpPr txBox="1">
            <a:spLocks noGrp="1"/>
          </p:cNvSpPr>
          <p:nvPr>
            <p:ph type="ftr" sz="quarter" idx="3"/>
          </p:nvPr>
        </p:nvSpPr>
        <p:spPr bwMode="auto">
          <a:noFill/>
          <a:ln>
            <a:noFill/>
            <a:miter lim="800000"/>
          </a:ln>
        </p:spPr>
        <p:txBody>
          <a:bodyPr wrap="square"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Franklin Gothic Medium" panose="020B06030201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Franklin Gothic Medium" panose="020B0603020102020204" pitchFamily="34" charset="0"/>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4213" y="692150"/>
            <a:ext cx="7920038" cy="79216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4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Bubble sort </a:t>
            </a:r>
            <a:endParaRPr kumimoji="0" lang="en-IN" sz="44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54274" name="Content Placeholder 2"/>
          <p:cNvSpPr>
            <a:spLocks noGrp="1"/>
          </p:cNvSpPr>
          <p:nvPr>
            <p:ph idx="1"/>
          </p:nvPr>
        </p:nvSpPr>
        <p:spPr>
          <a:xfrm>
            <a:off x="468313" y="1628775"/>
            <a:ext cx="8229600" cy="2468563"/>
          </a:xfrm>
        </p:spPr>
        <p:txBody>
          <a:bodyPr vert="horz" wrap="square" lIns="182880" tIns="91440" rIns="91440" bIns="45720" anchor="t" anchorCtr="0"/>
          <a:p>
            <a:pPr eaLnBrk="1" hangingPunct="1">
              <a:buFont typeface="Wingdings" panose="05000000000000000000" pitchFamily="2" charset="2"/>
              <a:buChar char="§"/>
            </a:pPr>
            <a:r>
              <a:rPr lang="en-IN" altLang="x-none" sz="2000" b="1" i="1" dirty="0"/>
              <a:t>A bubble sort compares adjacent array elements </a:t>
            </a:r>
            <a:r>
              <a:rPr lang="en-IN" altLang="x-none" sz="2000" dirty="0"/>
              <a:t>and exchanges their values if they are out of order.</a:t>
            </a:r>
            <a:endParaRPr lang="en-IN" altLang="x-none" sz="2000" dirty="0"/>
          </a:p>
          <a:p>
            <a:pPr eaLnBrk="1" hangingPunct="1">
              <a:buFont typeface="Wingdings" panose="05000000000000000000" pitchFamily="2" charset="2"/>
              <a:buChar char="§"/>
            </a:pPr>
            <a:r>
              <a:rPr lang="en-GB" altLang="zh-CN" sz="2000" dirty="0"/>
              <a:t>Bubble sort is a simple sorting algorithm. </a:t>
            </a:r>
            <a:r>
              <a:rPr lang="en-GB" altLang="zh-CN" sz="2000" b="1" dirty="0"/>
              <a:t>This sorting algorithm is comparison-based algorithm in which each pair of adjacent elements is compared and the elements are swapped if they are not in order.</a:t>
            </a:r>
            <a:endParaRPr lang="en-IN" altLang="x-none" sz="2000" b="1" dirty="0"/>
          </a:p>
          <a:p>
            <a:pPr eaLnBrk="1" hangingPunct="1">
              <a:buFont typeface="Wingdings" panose="05000000000000000000" pitchFamily="2" charset="2"/>
              <a:buChar char="§"/>
            </a:pPr>
            <a:r>
              <a:rPr lang="en-IN" altLang="x-none" sz="2000" dirty="0"/>
              <a:t>In this way, the smaller values ‘bubble’ to the top of the array (towards element 0), while the larger values sink to the bottom of the array.</a:t>
            </a:r>
            <a:endParaRPr lang="en-IN" altLang="x-none" sz="2000" dirty="0"/>
          </a:p>
          <a:p>
            <a:pPr eaLnBrk="1" hangingPunct="1">
              <a:buFont typeface="Wingdings" panose="05000000000000000000" pitchFamily="2" charset="2"/>
              <a:buChar char="§"/>
            </a:pPr>
            <a:r>
              <a:rPr lang="en-IN" altLang="x-none" sz="2000" dirty="0"/>
              <a:t> This sort continues until no exchanges are performed in a pass.</a:t>
            </a:r>
            <a:endParaRPr lang="en-IN" altLang="x-none" sz="2000" dirty="0"/>
          </a:p>
          <a:p>
            <a:pPr eaLnBrk="1" hangingPunct="1">
              <a:buFont typeface="Wingdings" panose="05000000000000000000" pitchFamily="2" charset="2"/>
              <a:buChar char="§"/>
            </a:pPr>
            <a:r>
              <a:rPr lang="en-GB" altLang="zh-CN" sz="2000" dirty="0"/>
              <a:t>This algorithm is not suitable for large data sets</a:t>
            </a:r>
            <a:endParaRPr lang="en-IN" altLang="x-none" sz="2000" dirty="0"/>
          </a:p>
        </p:txBody>
      </p:sp>
      <p:sp>
        <p:nvSpPr>
          <p:cNvPr id="37892" name="Footer Placeholder 5"/>
          <p:cNvSpPr txBox="1">
            <a:spLocks noGrp="1"/>
          </p:cNvSpPr>
          <p:nvPr>
            <p:ph type="ftr" sz="quarter" idx="3"/>
          </p:nvPr>
        </p:nvSpPr>
        <p:spPr bwMode="auto">
          <a:xfrm>
            <a:off x="684213" y="647382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5298"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571500" y="500063"/>
            <a:ext cx="8572500" cy="635793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5301" name="Picture 2" descr="Bubble Sort"/>
          <p:cNvPicPr>
            <a:picLocks noChangeAspect="1"/>
          </p:cNvPicPr>
          <p:nvPr/>
        </p:nvPicPr>
        <p:blipFill>
          <a:blip r:embed="rId1"/>
          <a:stretch>
            <a:fillRect/>
          </a:stretch>
        </p:blipFill>
        <p:spPr>
          <a:xfrm>
            <a:off x="571500" y="928688"/>
            <a:ext cx="3286125" cy="727075"/>
          </a:xfrm>
          <a:prstGeom prst="rect">
            <a:avLst/>
          </a:prstGeom>
          <a:noFill/>
          <a:ln w="9525">
            <a:noFill/>
          </a:ln>
        </p:spPr>
      </p:pic>
      <p:pic>
        <p:nvPicPr>
          <p:cNvPr id="55302" name="Picture 4" descr="Bubble Sort"/>
          <p:cNvPicPr>
            <a:picLocks noChangeAspect="1"/>
          </p:cNvPicPr>
          <p:nvPr/>
        </p:nvPicPr>
        <p:blipFill>
          <a:blip r:embed="rId2"/>
          <a:stretch>
            <a:fillRect/>
          </a:stretch>
        </p:blipFill>
        <p:spPr>
          <a:xfrm>
            <a:off x="571500" y="2155825"/>
            <a:ext cx="3378200" cy="747713"/>
          </a:xfrm>
          <a:prstGeom prst="rect">
            <a:avLst/>
          </a:prstGeom>
          <a:noFill/>
          <a:ln w="9525">
            <a:noFill/>
          </a:ln>
        </p:spPr>
      </p:pic>
      <p:pic>
        <p:nvPicPr>
          <p:cNvPr id="55303" name="Picture 6" descr="Bubble Sort"/>
          <p:cNvPicPr>
            <a:picLocks noChangeAspect="1"/>
          </p:cNvPicPr>
          <p:nvPr/>
        </p:nvPicPr>
        <p:blipFill>
          <a:blip r:embed="rId3"/>
          <a:stretch>
            <a:fillRect/>
          </a:stretch>
        </p:blipFill>
        <p:spPr>
          <a:xfrm>
            <a:off x="504825" y="3382963"/>
            <a:ext cx="3495675" cy="773112"/>
          </a:xfrm>
          <a:prstGeom prst="rect">
            <a:avLst/>
          </a:prstGeom>
          <a:noFill/>
          <a:ln w="9525">
            <a:noFill/>
          </a:ln>
        </p:spPr>
      </p:pic>
      <p:pic>
        <p:nvPicPr>
          <p:cNvPr id="55304" name="Picture 8" descr="Bubble Sort"/>
          <p:cNvPicPr>
            <a:picLocks noChangeAspect="1"/>
          </p:cNvPicPr>
          <p:nvPr/>
        </p:nvPicPr>
        <p:blipFill>
          <a:blip r:embed="rId4"/>
          <a:stretch>
            <a:fillRect/>
          </a:stretch>
        </p:blipFill>
        <p:spPr>
          <a:xfrm>
            <a:off x="571500" y="4656138"/>
            <a:ext cx="3378200" cy="747712"/>
          </a:xfrm>
          <a:prstGeom prst="rect">
            <a:avLst/>
          </a:prstGeom>
          <a:noFill/>
          <a:ln w="9525">
            <a:noFill/>
          </a:ln>
        </p:spPr>
      </p:pic>
      <p:pic>
        <p:nvPicPr>
          <p:cNvPr id="55305" name="Picture 10" descr="Bubble Sort"/>
          <p:cNvPicPr>
            <a:picLocks noChangeAspect="1"/>
          </p:cNvPicPr>
          <p:nvPr/>
        </p:nvPicPr>
        <p:blipFill>
          <a:blip r:embed="rId5"/>
          <a:stretch>
            <a:fillRect/>
          </a:stretch>
        </p:blipFill>
        <p:spPr>
          <a:xfrm>
            <a:off x="571500" y="5870575"/>
            <a:ext cx="3378200" cy="747713"/>
          </a:xfrm>
          <a:prstGeom prst="rect">
            <a:avLst/>
          </a:prstGeom>
          <a:noFill/>
          <a:ln w="9525">
            <a:noFill/>
          </a:ln>
        </p:spPr>
      </p:pic>
      <p:pic>
        <p:nvPicPr>
          <p:cNvPr id="55306" name="Picture 12" descr="Bubble Sort"/>
          <p:cNvPicPr>
            <a:picLocks noChangeAspect="1"/>
          </p:cNvPicPr>
          <p:nvPr/>
        </p:nvPicPr>
        <p:blipFill>
          <a:blip r:embed="rId6"/>
          <a:stretch>
            <a:fillRect/>
          </a:stretch>
        </p:blipFill>
        <p:spPr>
          <a:xfrm>
            <a:off x="5000625" y="5837238"/>
            <a:ext cx="3700463" cy="819150"/>
          </a:xfrm>
          <a:prstGeom prst="rect">
            <a:avLst/>
          </a:prstGeom>
          <a:noFill/>
          <a:ln w="9525">
            <a:noFill/>
          </a:ln>
        </p:spPr>
      </p:pic>
      <p:pic>
        <p:nvPicPr>
          <p:cNvPr id="55307" name="Picture 14" descr="Bubble Sort"/>
          <p:cNvPicPr>
            <a:picLocks noChangeAspect="1"/>
          </p:cNvPicPr>
          <p:nvPr/>
        </p:nvPicPr>
        <p:blipFill>
          <a:blip r:embed="rId7"/>
          <a:stretch>
            <a:fillRect/>
          </a:stretch>
        </p:blipFill>
        <p:spPr>
          <a:xfrm>
            <a:off x="5072063" y="4656138"/>
            <a:ext cx="3429000" cy="758825"/>
          </a:xfrm>
          <a:prstGeom prst="rect">
            <a:avLst/>
          </a:prstGeom>
          <a:noFill/>
          <a:ln w="9525">
            <a:noFill/>
          </a:ln>
        </p:spPr>
      </p:pic>
      <p:pic>
        <p:nvPicPr>
          <p:cNvPr id="55308" name="Picture 16" descr="Bubble Sort"/>
          <p:cNvPicPr>
            <a:picLocks noChangeAspect="1"/>
          </p:cNvPicPr>
          <p:nvPr/>
        </p:nvPicPr>
        <p:blipFill>
          <a:blip r:embed="rId8"/>
          <a:stretch>
            <a:fillRect/>
          </a:stretch>
        </p:blipFill>
        <p:spPr>
          <a:xfrm>
            <a:off x="5072063" y="3397250"/>
            <a:ext cx="3429000" cy="758825"/>
          </a:xfrm>
          <a:prstGeom prst="rect">
            <a:avLst/>
          </a:prstGeom>
          <a:noFill/>
          <a:ln w="9525">
            <a:noFill/>
          </a:ln>
        </p:spPr>
      </p:pic>
      <p:sp>
        <p:nvSpPr>
          <p:cNvPr id="14" name="Down Arrow 13"/>
          <p:cNvSpPr/>
          <p:nvPr/>
        </p:nvSpPr>
        <p:spPr>
          <a:xfrm>
            <a:off x="2214563" y="1727200"/>
            <a:ext cx="2857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Down Arrow 14"/>
          <p:cNvSpPr/>
          <p:nvPr/>
        </p:nvSpPr>
        <p:spPr>
          <a:xfrm>
            <a:off x="2143125" y="2870200"/>
            <a:ext cx="2857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Down Arrow 15"/>
          <p:cNvSpPr/>
          <p:nvPr/>
        </p:nvSpPr>
        <p:spPr>
          <a:xfrm>
            <a:off x="2143125" y="4214813"/>
            <a:ext cx="2857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Down Arrow 16"/>
          <p:cNvSpPr/>
          <p:nvPr/>
        </p:nvSpPr>
        <p:spPr>
          <a:xfrm>
            <a:off x="2143125" y="5370513"/>
            <a:ext cx="2857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Right Arrow 17"/>
          <p:cNvSpPr/>
          <p:nvPr/>
        </p:nvSpPr>
        <p:spPr>
          <a:xfrm>
            <a:off x="4143375" y="6072188"/>
            <a:ext cx="5715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Down Arrow 18"/>
          <p:cNvSpPr/>
          <p:nvPr/>
        </p:nvSpPr>
        <p:spPr>
          <a:xfrm flipV="1">
            <a:off x="6715125" y="5370513"/>
            <a:ext cx="214313"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Down Arrow 19"/>
          <p:cNvSpPr/>
          <p:nvPr/>
        </p:nvSpPr>
        <p:spPr>
          <a:xfrm flipV="1">
            <a:off x="6715125" y="4298950"/>
            <a:ext cx="214313"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5316" name="Picture 18" descr="Bubble Sort"/>
          <p:cNvPicPr>
            <a:picLocks noChangeAspect="1"/>
          </p:cNvPicPr>
          <p:nvPr/>
        </p:nvPicPr>
        <p:blipFill>
          <a:blip r:embed="rId9"/>
          <a:stretch>
            <a:fillRect/>
          </a:stretch>
        </p:blipFill>
        <p:spPr>
          <a:xfrm>
            <a:off x="5000625" y="2209800"/>
            <a:ext cx="3571875" cy="790575"/>
          </a:xfrm>
          <a:prstGeom prst="rect">
            <a:avLst/>
          </a:prstGeom>
          <a:noFill/>
          <a:ln w="9525">
            <a:noFill/>
          </a:ln>
        </p:spPr>
      </p:pic>
      <p:pic>
        <p:nvPicPr>
          <p:cNvPr id="55317" name="Picture 20" descr="Bubble Sort"/>
          <p:cNvPicPr>
            <a:picLocks noChangeAspect="1"/>
          </p:cNvPicPr>
          <p:nvPr/>
        </p:nvPicPr>
        <p:blipFill>
          <a:blip r:embed="rId10"/>
          <a:stretch>
            <a:fillRect/>
          </a:stretch>
        </p:blipFill>
        <p:spPr>
          <a:xfrm>
            <a:off x="5000625" y="1163638"/>
            <a:ext cx="3457575" cy="765175"/>
          </a:xfrm>
          <a:prstGeom prst="rect">
            <a:avLst/>
          </a:prstGeom>
          <a:noFill/>
          <a:ln w="9525">
            <a:noFill/>
          </a:ln>
        </p:spPr>
      </p:pic>
      <p:pic>
        <p:nvPicPr>
          <p:cNvPr id="79894" name="Picture 22" descr="Bubble Sort"/>
          <p:cNvPicPr>
            <a:picLocks noChangeAspect="1" noChangeArrowheads="1"/>
          </p:cNvPicPr>
          <p:nvPr/>
        </p:nvPicPr>
        <p:blipFill>
          <a:blip r:embed="rId11"/>
          <a:srcRect/>
          <a:stretch>
            <a:fillRect/>
          </a:stretch>
        </p:blipFill>
        <p:spPr bwMode="auto">
          <a:xfrm>
            <a:off x="4929190" y="82427"/>
            <a:ext cx="3500462" cy="774805"/>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24" name="Down Arrow 23"/>
          <p:cNvSpPr/>
          <p:nvPr/>
        </p:nvSpPr>
        <p:spPr>
          <a:xfrm flipV="1">
            <a:off x="7286625" y="2928938"/>
            <a:ext cx="214313"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Down Arrow 24"/>
          <p:cNvSpPr/>
          <p:nvPr/>
        </p:nvSpPr>
        <p:spPr>
          <a:xfrm flipV="1">
            <a:off x="7286625" y="1857375"/>
            <a:ext cx="214313"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Down Arrow 25"/>
          <p:cNvSpPr/>
          <p:nvPr/>
        </p:nvSpPr>
        <p:spPr>
          <a:xfrm flipV="1">
            <a:off x="6643688" y="714375"/>
            <a:ext cx="214313"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5-Point Star 27"/>
          <p:cNvSpPr/>
          <p:nvPr/>
        </p:nvSpPr>
        <p:spPr>
          <a:xfrm>
            <a:off x="4357688" y="3071813"/>
            <a:ext cx="428625" cy="357188"/>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323" name="TextBox 28"/>
          <p:cNvSpPr txBox="1"/>
          <p:nvPr/>
        </p:nvSpPr>
        <p:spPr>
          <a:xfrm>
            <a:off x="4786313" y="3000375"/>
            <a:ext cx="5357812" cy="369888"/>
          </a:xfrm>
          <a:prstGeom prst="rect">
            <a:avLst/>
          </a:prstGeom>
          <a:noFill/>
          <a:ln w="9525">
            <a:noFill/>
          </a:ln>
        </p:spPr>
        <p:txBody>
          <a:bodyPr anchor="t" anchorCtr="0">
            <a:spAutoFit/>
          </a:bodyPr>
          <a:p>
            <a:r>
              <a:rPr lang="en-GB" altLang="zh-CN" dirty="0">
                <a:latin typeface="Franklin Gothic Medium" panose="020B0603020102020204" pitchFamily="34" charset="0"/>
              </a:rPr>
              <a:t>After one iteration</a:t>
            </a:r>
            <a:endParaRPr lang="en-GB" altLang="zh-CN" dirty="0">
              <a:latin typeface="Franklin Gothic Medium" panose="020B0603020102020204" pitchFamily="34" charset="0"/>
            </a:endParaRPr>
          </a:p>
        </p:txBody>
      </p:sp>
      <p:sp>
        <p:nvSpPr>
          <p:cNvPr id="55324" name="TextBox 29"/>
          <p:cNvSpPr txBox="1"/>
          <p:nvPr/>
        </p:nvSpPr>
        <p:spPr>
          <a:xfrm>
            <a:off x="4786313" y="1857375"/>
            <a:ext cx="5357812" cy="369888"/>
          </a:xfrm>
          <a:prstGeom prst="rect">
            <a:avLst/>
          </a:prstGeom>
          <a:noFill/>
          <a:ln w="9525">
            <a:noFill/>
          </a:ln>
        </p:spPr>
        <p:txBody>
          <a:bodyPr anchor="t" anchorCtr="0">
            <a:spAutoFit/>
          </a:bodyPr>
          <a:p>
            <a:r>
              <a:rPr lang="en-GB" altLang="zh-CN" dirty="0">
                <a:latin typeface="Franklin Gothic Medium" panose="020B0603020102020204" pitchFamily="34" charset="0"/>
              </a:rPr>
              <a:t>After second iteration</a:t>
            </a:r>
            <a:endParaRPr lang="en-GB" altLang="zh-CN" dirty="0">
              <a:latin typeface="Franklin Gothic Medium" panose="020B0603020102020204" pitchFamily="34" charset="0"/>
            </a:endParaRPr>
          </a:p>
        </p:txBody>
      </p:sp>
      <p:sp>
        <p:nvSpPr>
          <p:cNvPr id="31" name="5-Point Star 30"/>
          <p:cNvSpPr/>
          <p:nvPr/>
        </p:nvSpPr>
        <p:spPr>
          <a:xfrm>
            <a:off x="4357688" y="2000250"/>
            <a:ext cx="428625" cy="357188"/>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algorithm</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6322" name="Content Placeholder 2"/>
          <p:cNvSpPr>
            <a:spLocks noGrp="1"/>
          </p:cNvSpPr>
          <p:nvPr>
            <p:ph idx="1"/>
          </p:nvPr>
        </p:nvSpPr>
        <p:spPr>
          <a:xfrm>
            <a:off x="611188" y="1628775"/>
            <a:ext cx="8183562" cy="4187825"/>
          </a:xfrm>
        </p:spPr>
        <p:txBody>
          <a:bodyPr vert="horz" wrap="square" lIns="182880" tIns="91440" rIns="91440" bIns="45720" anchor="t" anchorCtr="0"/>
          <a:p>
            <a:pPr>
              <a:buNone/>
            </a:pPr>
            <a:r>
              <a:rPr lang="en-GB" altLang="zh-CN" sz="2400" dirty="0"/>
              <a:t>for all elements of list (outer for)</a:t>
            </a:r>
            <a:endParaRPr lang="en-GB" altLang="zh-CN" sz="2400" dirty="0"/>
          </a:p>
          <a:p>
            <a:pPr>
              <a:buNone/>
            </a:pPr>
            <a:r>
              <a:rPr lang="en-GB" altLang="zh-CN" sz="2400" dirty="0"/>
              <a:t>	for each element in the list (inner for)</a:t>
            </a:r>
            <a:endParaRPr lang="en-GB" altLang="zh-CN" sz="2400" dirty="0"/>
          </a:p>
          <a:p>
            <a:pPr>
              <a:buNone/>
            </a:pPr>
            <a:r>
              <a:rPr lang="en-GB" altLang="zh-CN" sz="2400" dirty="0"/>
              <a:t>		if list[i] &gt; list[i+1] </a:t>
            </a:r>
            <a:endParaRPr lang="en-GB" altLang="zh-CN" sz="2400" dirty="0"/>
          </a:p>
          <a:p>
            <a:pPr>
              <a:buNone/>
            </a:pPr>
            <a:r>
              <a:rPr lang="en-GB" altLang="zh-CN" sz="2400" dirty="0"/>
              <a:t>		swap(list[i], list[i+1]) </a:t>
            </a:r>
            <a:endParaRPr lang="en-GB" altLang="zh-CN" sz="2400" dirty="0"/>
          </a:p>
          <a:p>
            <a:pPr>
              <a:buNone/>
            </a:pPr>
            <a:r>
              <a:rPr lang="en-GB" altLang="zh-CN" sz="2400" dirty="0"/>
              <a:t>		end if </a:t>
            </a:r>
            <a:endParaRPr lang="en-GB" altLang="zh-CN" sz="2400" dirty="0"/>
          </a:p>
          <a:p>
            <a:pPr>
              <a:buNone/>
            </a:pPr>
            <a:r>
              <a:rPr lang="en-GB" altLang="zh-CN" sz="2400" dirty="0"/>
              <a:t>	end for </a:t>
            </a:r>
            <a:endParaRPr lang="en-GB" altLang="zh-CN" sz="2400" dirty="0"/>
          </a:p>
          <a:p>
            <a:pPr>
              <a:buNone/>
            </a:pPr>
            <a:r>
              <a:rPr lang="en-GB" altLang="zh-CN" sz="2400" dirty="0"/>
              <a:t>End for</a:t>
            </a:r>
            <a:endParaRPr lang="en-GB" altLang="zh-CN" sz="2400" dirty="0"/>
          </a:p>
          <a:p>
            <a:pPr>
              <a:buNone/>
            </a:pPr>
            <a:r>
              <a:rPr lang="en-GB" altLang="zh-CN" sz="2400" dirty="0"/>
              <a:t>return list</a:t>
            </a:r>
            <a:endParaRPr lang="en-GB" altLang="zh-CN" sz="2400" dirty="0"/>
          </a:p>
          <a:p>
            <a:pPr>
              <a:buNone/>
            </a:pPr>
            <a:r>
              <a:rPr lang="en-GB" altLang="zh-CN" sz="2400" dirty="0"/>
              <a:t>Also , keep a swapped flag so that you know that there is no more swapping in the process. Array is sorted</a:t>
            </a:r>
            <a:r>
              <a:rPr lang="en-GB" altLang="zh-CN" dirty="0"/>
              <a:t>.</a:t>
            </a:r>
            <a:endParaRPr lang="en-GB"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5003800" y="260350"/>
            <a:ext cx="4176713" cy="6265863"/>
          </a:xfrm>
          <a:prstGeom prst="rect">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GB" altLang="en-US" strike="noStrike" noProof="1"/>
          </a:p>
        </p:txBody>
      </p:sp>
      <p:sp>
        <p:nvSpPr>
          <p:cNvPr id="3" name="Title 2"/>
          <p:cNvSpPr>
            <a:spLocks noGrp="1"/>
          </p:cNvSpPr>
          <p:nvPr>
            <p:ph type="title"/>
          </p:nvPr>
        </p:nvSpPr>
        <p:spPr>
          <a:xfrm>
            <a:off x="611188" y="476250"/>
            <a:ext cx="8183563" cy="1052513"/>
          </a:xfrm>
        </p:spPr>
        <p:txBody>
          <a:bodyPr/>
          <a:p>
            <a:pPr fontAlgn="base"/>
            <a:endParaRPr lang="en-GB" altLang="en-US" strike="noStrike" noProof="1"/>
          </a:p>
        </p:txBody>
      </p:sp>
      <p:sp>
        <p:nvSpPr>
          <p:cNvPr id="38915" name="Footer Placeholder 5"/>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39940" name="Picture 2"/>
          <p:cNvPicPr>
            <a:picLocks noChangeAspect="1" noChangeArrowheads="1"/>
          </p:cNvPicPr>
          <p:nvPr/>
        </p:nvPicPr>
        <p:blipFill>
          <a:blip r:embed="rId1"/>
          <a:srcRect b="6091"/>
          <a:stretch>
            <a:fillRect/>
          </a:stretch>
        </p:blipFill>
        <p:spPr bwMode="auto">
          <a:xfrm>
            <a:off x="0" y="285750"/>
            <a:ext cx="4929188" cy="590391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9941" name="Picture 3"/>
          <p:cNvPicPr>
            <a:picLocks noChangeAspect="1" noChangeArrowheads="1"/>
          </p:cNvPicPr>
          <p:nvPr/>
        </p:nvPicPr>
        <p:blipFill>
          <a:blip r:embed="rId2"/>
          <a:srcRect/>
          <a:stretch>
            <a:fillRect/>
          </a:stretch>
        </p:blipFill>
        <p:spPr bwMode="auto">
          <a:xfrm>
            <a:off x="5000625" y="833438"/>
            <a:ext cx="4143375" cy="5643563"/>
          </a:xfrm>
          <a:prstGeom prst="rect">
            <a:avLst/>
          </a:prstGeom>
          <a:ln w="38100" cap="sq">
            <a:noFill/>
            <a:prstDash val="solid"/>
            <a:miter lim="800000"/>
            <a:headEnd/>
            <a:tailEnd/>
          </a:ln>
          <a:effectLst>
            <a:outerShdw blurRad="50800" dist="38100" dir="2700000" algn="tl" rotWithShape="0">
              <a:srgbClr val="000000">
                <a:alpha val="43000"/>
              </a:srgbClr>
            </a:outerShdw>
          </a:effectLst>
        </p:spPr>
      </p:pic>
      <p:sp>
        <p:nvSpPr>
          <p:cNvPr id="7" name="Rectangle 6"/>
          <p:cNvSpPr/>
          <p:nvPr/>
        </p:nvSpPr>
        <p:spPr>
          <a:xfrm>
            <a:off x="428625" y="6189663"/>
            <a:ext cx="4500563"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lt1"/>
                </a:solidFill>
                <a:effectLst/>
                <a:uLnTx/>
                <a:uFillTx/>
                <a:latin typeface="+mn-lt"/>
                <a:ea typeface="+mn-ea"/>
                <a:cs typeface="+mn-cs"/>
              </a:rPr>
              <a:t>Bubble sort</a:t>
            </a:r>
            <a:endParaRPr kumimoji="0" lang="en-US" sz="24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TextBox 7"/>
          <p:cNvSpPr txBox="1"/>
          <p:nvPr/>
        </p:nvSpPr>
        <p:spPr>
          <a:xfrm>
            <a:off x="7072313" y="2357438"/>
            <a:ext cx="2071688" cy="20716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mn-lt"/>
                <a:ea typeface="+mn-ea"/>
                <a:cs typeface="+mn-cs"/>
              </a:rPr>
              <a:t>/*if no number was swapped that means array is sorted now (sorted =1, break the loop.*/</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2"/>
          <p:cNvPicPr>
            <a:picLocks noChangeAspect="1" noChangeArrowheads="1"/>
          </p:cNvPicPr>
          <p:nvPr>
            <p:ph idx="1"/>
          </p:nvPr>
        </p:nvPicPr>
        <p:blipFill>
          <a:blip r:embed="rId1"/>
          <a:srcRect t="92808"/>
          <a:stretch>
            <a:fillRect/>
          </a:stretch>
        </p:blipFill>
        <p:spPr bwMode="auto">
          <a:xfrm>
            <a:off x="5000625" y="285750"/>
            <a:ext cx="4143375" cy="547688"/>
          </a:xfrm>
          <a:ln w="38100" cap="sq">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214313"/>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		Binary Search</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8370" name="Content Placeholder 2"/>
          <p:cNvSpPr>
            <a:spLocks noGrp="1"/>
          </p:cNvSpPr>
          <p:nvPr>
            <p:ph idx="1"/>
          </p:nvPr>
        </p:nvSpPr>
        <p:spPr>
          <a:xfrm>
            <a:off x="611188" y="1628775"/>
            <a:ext cx="8183562" cy="4187825"/>
          </a:xfrm>
        </p:spPr>
        <p:txBody>
          <a:bodyPr vert="horz" wrap="square" lIns="182880" tIns="91440" rIns="91440" bIns="45720" anchor="t" anchorCtr="0"/>
          <a:p>
            <a:r>
              <a:rPr lang="en-GB" altLang="zh-CN" sz="2200" dirty="0"/>
              <a:t>This search algorithm works on the principle of divide and conquer. For this algorithm to work properly, the data collection should be in the sorted form.</a:t>
            </a:r>
            <a:endParaRPr lang="en-GB" altLang="zh-CN" sz="2200" dirty="0"/>
          </a:p>
          <a:p>
            <a:r>
              <a:rPr lang="en-GB" altLang="zh-CN" sz="2200" dirty="0"/>
              <a:t>Binary search looks for a particular item by comparing the middle most item of the collection. If a match occurs, then the index of item is returned.</a:t>
            </a:r>
            <a:endParaRPr lang="en-GB" altLang="zh-CN" sz="2200" dirty="0"/>
          </a:p>
          <a:p>
            <a:r>
              <a:rPr lang="en-GB" altLang="zh-CN" sz="2200" dirty="0"/>
              <a:t>If the middle item is greater than the item, then the item is searched in the sub-array to the left of the middle item. </a:t>
            </a:r>
            <a:endParaRPr lang="en-GB" altLang="zh-CN" sz="2200" dirty="0"/>
          </a:p>
          <a:p>
            <a:r>
              <a:rPr lang="en-GB" altLang="zh-CN" sz="2200" dirty="0"/>
              <a:t>Otherwise, the item is searched for in the sub-array to the right of the middle item. This process continues on the sub-array as well until the size of the subarray reduces to zero.</a:t>
            </a:r>
            <a:endParaRPr lang="en-GB" altLang="zh-C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20713"/>
            <a:ext cx="8064500" cy="796925"/>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Key Words</a:t>
            </a:r>
            <a:endParaRPr kumimoji="0" lang="en-IN" sz="44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a:xfrm>
            <a:off x="539750" y="1628775"/>
            <a:ext cx="8147050" cy="4321175"/>
          </a:xfrm>
        </p:spPr>
        <p:txBody>
          <a:bodyPr vert="horz" wrap="square" lIns="182880" tIns="91440" rIns="91440" bIns="45720" numCol="1" anchor="t" anchorCtr="0" compatLnSpc="1">
            <a:noAutofit/>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Aggregate data type:</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 It is an agglomeration of data, of any data type, that is identified with a single name and can be decomposed and related by some defined structure.</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Array identifier: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A name assigned to an array.</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Array initialization: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The procedure of assigning numerical value or character to each element of an array.</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Array of strings: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An array that contains strings as its elements.</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Array: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It is a collection of individual data elements that is ordered, fixed in size and homogeneous.</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Concatenation of strings: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A kind of string manipulation where one string is appended to another string.</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412" name="Footer Placeholder 4"/>
          <p:cNvSpPr txBox="1">
            <a:spLocks noGrp="1"/>
          </p:cNvSpPr>
          <p:nvPr>
            <p:ph type="ftr" sz="quarter" idx="3"/>
          </p:nvPr>
        </p:nvSpPr>
        <p:spPr bwMode="auto">
          <a:xfrm>
            <a:off x="684213"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Footer Placeholder 5"/>
          <p:cNvSpPr txBox="1">
            <a:spLocks noGrp="1"/>
          </p:cNvSpPr>
          <p:nvPr>
            <p:ph type="ftr" sz="quarter" idx="11"/>
          </p:nvPr>
        </p:nvSpPr>
        <p:spPr bwMode="auto">
          <a:xfrm>
            <a:off x="323850" y="6492875"/>
            <a:ext cx="8496300"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59394" name="Picture 2" descr="Binary search"/>
          <p:cNvPicPr>
            <a:picLocks noChangeAspect="1"/>
          </p:cNvPicPr>
          <p:nvPr/>
        </p:nvPicPr>
        <p:blipFill>
          <a:blip r:embed="rId1"/>
          <a:stretch>
            <a:fillRect/>
          </a:stretch>
        </p:blipFill>
        <p:spPr>
          <a:xfrm>
            <a:off x="2786063" y="1000125"/>
            <a:ext cx="6357937" cy="1071563"/>
          </a:xfrm>
          <a:prstGeom prst="rect">
            <a:avLst/>
          </a:prstGeom>
          <a:noFill/>
          <a:ln w="9525">
            <a:noFill/>
          </a:ln>
        </p:spPr>
      </p:pic>
      <p:sp>
        <p:nvSpPr>
          <p:cNvPr id="59395" name="TextBox 7"/>
          <p:cNvSpPr txBox="1"/>
          <p:nvPr/>
        </p:nvSpPr>
        <p:spPr>
          <a:xfrm>
            <a:off x="357188" y="1000125"/>
            <a:ext cx="2214562" cy="1200150"/>
          </a:xfrm>
          <a:prstGeom prst="rect">
            <a:avLst/>
          </a:prstGeom>
          <a:noFill/>
          <a:ln w="9525">
            <a:noFill/>
          </a:ln>
        </p:spPr>
        <p:txBody>
          <a:bodyPr anchor="t" anchorCtr="0">
            <a:spAutoFit/>
          </a:bodyPr>
          <a:p>
            <a:r>
              <a:rPr lang="en-GB" altLang="zh-CN" sz="2400" dirty="0">
                <a:latin typeface="Franklin Gothic Medium" panose="020B0603020102020204" pitchFamily="34" charset="0"/>
              </a:rPr>
              <a:t>search the location of value 31</a:t>
            </a:r>
            <a:endParaRPr lang="en-GB" altLang="zh-CN" sz="2400" dirty="0">
              <a:latin typeface="Franklin Gothic Medium" panose="020B0603020102020204" pitchFamily="34" charset="0"/>
            </a:endParaRPr>
          </a:p>
        </p:txBody>
      </p:sp>
      <p:sp>
        <p:nvSpPr>
          <p:cNvPr id="59396" name="TextBox 8"/>
          <p:cNvSpPr txBox="1"/>
          <p:nvPr/>
        </p:nvSpPr>
        <p:spPr>
          <a:xfrm>
            <a:off x="1785938" y="2357438"/>
            <a:ext cx="5786437" cy="738187"/>
          </a:xfrm>
          <a:prstGeom prst="rect">
            <a:avLst/>
          </a:prstGeom>
          <a:noFill/>
          <a:ln w="9525">
            <a:noFill/>
          </a:ln>
        </p:spPr>
        <p:txBody>
          <a:bodyPr anchor="t" anchorCtr="0">
            <a:spAutoFit/>
          </a:bodyPr>
          <a:p>
            <a:pPr algn="ctr"/>
            <a:r>
              <a:rPr lang="en-GB" altLang="zh-CN" sz="2400" dirty="0">
                <a:latin typeface="Franklin Gothic Medium" panose="020B0603020102020204" pitchFamily="34" charset="0"/>
              </a:rPr>
              <a:t>mid  = low + (high - low) / 2</a:t>
            </a:r>
            <a:endParaRPr lang="en-GB" altLang="zh-CN" sz="2400" dirty="0">
              <a:latin typeface="Franklin Gothic Medium" panose="020B0603020102020204" pitchFamily="34" charset="0"/>
            </a:endParaRPr>
          </a:p>
          <a:p>
            <a:endParaRPr lang="en-GB" altLang="zh-CN" dirty="0">
              <a:latin typeface="Franklin Gothic Medium" panose="020B0603020102020204" pitchFamily="34" charset="0"/>
            </a:endParaRPr>
          </a:p>
        </p:txBody>
      </p:sp>
      <p:pic>
        <p:nvPicPr>
          <p:cNvPr id="59397" name="Picture 4" descr="Binary search"/>
          <p:cNvPicPr>
            <a:picLocks noChangeAspect="1"/>
          </p:cNvPicPr>
          <p:nvPr/>
        </p:nvPicPr>
        <p:blipFill>
          <a:blip r:embed="rId2"/>
          <a:stretch>
            <a:fillRect/>
          </a:stretch>
        </p:blipFill>
        <p:spPr>
          <a:xfrm>
            <a:off x="2714625" y="2808288"/>
            <a:ext cx="6429375" cy="1397000"/>
          </a:xfrm>
          <a:prstGeom prst="rect">
            <a:avLst/>
          </a:prstGeom>
          <a:noFill/>
          <a:ln w="9525">
            <a:noFill/>
          </a:ln>
        </p:spPr>
      </p:pic>
      <p:pic>
        <p:nvPicPr>
          <p:cNvPr id="59398" name="Picture 6" descr="Binary search"/>
          <p:cNvPicPr>
            <a:picLocks noChangeAspect="1"/>
          </p:cNvPicPr>
          <p:nvPr/>
        </p:nvPicPr>
        <p:blipFill>
          <a:blip r:embed="rId3"/>
          <a:stretch>
            <a:fillRect/>
          </a:stretch>
        </p:blipFill>
        <p:spPr>
          <a:xfrm>
            <a:off x="2716213" y="4857750"/>
            <a:ext cx="6427787" cy="1000125"/>
          </a:xfrm>
          <a:prstGeom prst="rect">
            <a:avLst/>
          </a:prstGeom>
          <a:noFill/>
          <a:ln w="9525">
            <a:noFill/>
          </a:ln>
        </p:spPr>
      </p:pic>
      <p:sp>
        <p:nvSpPr>
          <p:cNvPr id="59399" name="TextBox 12"/>
          <p:cNvSpPr txBox="1"/>
          <p:nvPr/>
        </p:nvSpPr>
        <p:spPr>
          <a:xfrm>
            <a:off x="357188" y="2571750"/>
            <a:ext cx="2286000" cy="1784350"/>
          </a:xfrm>
          <a:prstGeom prst="rect">
            <a:avLst/>
          </a:prstGeom>
          <a:noFill/>
          <a:ln w="9525">
            <a:noFill/>
          </a:ln>
        </p:spPr>
        <p:txBody>
          <a:bodyPr anchor="t" anchorCtr="0">
            <a:spAutoFit/>
          </a:bodyPr>
          <a:p>
            <a:r>
              <a:rPr lang="en-GB" altLang="zh-CN" sz="2200" dirty="0">
                <a:latin typeface="Franklin Gothic Medium" panose="020B0603020102020204" pitchFamily="34" charset="0"/>
              </a:rPr>
              <a:t>We find that the value at location 4 is 27. our number 31 is greater than 27. </a:t>
            </a:r>
            <a:endParaRPr lang="en-GB" altLang="zh-CN" sz="2200" dirty="0">
              <a:latin typeface="Franklin Gothic Medium" panose="020B0603020102020204" pitchFamily="34" charset="0"/>
            </a:endParaRPr>
          </a:p>
        </p:txBody>
      </p:sp>
      <p:sp>
        <p:nvSpPr>
          <p:cNvPr id="59400" name="TextBox 13"/>
          <p:cNvSpPr txBox="1"/>
          <p:nvPr/>
        </p:nvSpPr>
        <p:spPr>
          <a:xfrm>
            <a:off x="428625" y="4643438"/>
            <a:ext cx="1928813" cy="1446212"/>
          </a:xfrm>
          <a:prstGeom prst="rect">
            <a:avLst/>
          </a:prstGeom>
          <a:noFill/>
          <a:ln w="9525">
            <a:noFill/>
          </a:ln>
        </p:spPr>
        <p:txBody>
          <a:bodyPr anchor="t" anchorCtr="0">
            <a:spAutoFit/>
          </a:bodyPr>
          <a:p>
            <a:r>
              <a:rPr lang="en-GB" altLang="zh-CN" sz="2200" dirty="0">
                <a:latin typeface="Franklin Gothic Medium" panose="020B0603020102020204" pitchFamily="34" charset="0"/>
              </a:rPr>
              <a:t>Now we consider the right half of the array only.</a:t>
            </a:r>
            <a:endParaRPr lang="en-GB" altLang="zh-CN" sz="2200" dirty="0">
              <a:latin typeface="Franklin Gothic Medium" panose="020B0603020102020204" pitchFamily="34" charset="0"/>
            </a:endParaRPr>
          </a:p>
        </p:txBody>
      </p:sp>
      <p:sp>
        <p:nvSpPr>
          <p:cNvPr id="15" name="Title 1"/>
          <p:cNvSpPr txBox="1"/>
          <p:nvPr/>
        </p:nvSpPr>
        <p:spPr>
          <a:xfrm>
            <a:off x="571500" y="0"/>
            <a:ext cx="8077200" cy="95726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Binary search example</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Footer Placeholder 5"/>
          <p:cNvSpPr txBox="1">
            <a:spLocks noGrp="1"/>
          </p:cNvSpPr>
          <p:nvPr>
            <p:ph type="ftr" sz="quarter" idx="11"/>
          </p:nvPr>
        </p:nvSpPr>
        <p:spPr bwMode="auto">
          <a:xfrm>
            <a:off x="323850" y="6492875"/>
            <a:ext cx="8496300"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7" name="Title 1"/>
          <p:cNvSpPr txBox="1"/>
          <p:nvPr/>
        </p:nvSpPr>
        <p:spPr>
          <a:xfrm>
            <a:off x="571500" y="0"/>
            <a:ext cx="8077200" cy="95726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Binary search example contd.</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
        <p:nvSpPr>
          <p:cNvPr id="60419" name="TextBox 7"/>
          <p:cNvSpPr txBox="1"/>
          <p:nvPr/>
        </p:nvSpPr>
        <p:spPr>
          <a:xfrm>
            <a:off x="357188" y="1000125"/>
            <a:ext cx="2214562" cy="830263"/>
          </a:xfrm>
          <a:prstGeom prst="rect">
            <a:avLst/>
          </a:prstGeom>
          <a:noFill/>
          <a:ln w="9525">
            <a:noFill/>
          </a:ln>
        </p:spPr>
        <p:txBody>
          <a:bodyPr anchor="t" anchorCtr="0">
            <a:spAutoFit/>
          </a:bodyPr>
          <a:p>
            <a:r>
              <a:rPr lang="en-GB" altLang="zh-CN" sz="2400" dirty="0">
                <a:latin typeface="Franklin Gothic Medium" panose="020B0603020102020204" pitchFamily="34" charset="0"/>
              </a:rPr>
              <a:t>Set new low and new mid</a:t>
            </a:r>
            <a:endParaRPr lang="en-GB" altLang="zh-CN" sz="2400" dirty="0">
              <a:latin typeface="Franklin Gothic Medium" panose="020B0603020102020204" pitchFamily="34" charset="0"/>
            </a:endParaRPr>
          </a:p>
        </p:txBody>
      </p:sp>
      <p:sp>
        <p:nvSpPr>
          <p:cNvPr id="60420" name="TextBox 8"/>
          <p:cNvSpPr txBox="1"/>
          <p:nvPr/>
        </p:nvSpPr>
        <p:spPr>
          <a:xfrm>
            <a:off x="2857500" y="2071688"/>
            <a:ext cx="5786438" cy="830262"/>
          </a:xfrm>
          <a:prstGeom prst="rect">
            <a:avLst/>
          </a:prstGeom>
          <a:noFill/>
          <a:ln w="9525">
            <a:noFill/>
          </a:ln>
        </p:spPr>
        <p:txBody>
          <a:bodyPr anchor="t" anchorCtr="0">
            <a:spAutoFit/>
          </a:bodyPr>
          <a:p>
            <a:pPr algn="ctr"/>
            <a:r>
              <a:rPr lang="en-GB" altLang="zh-CN" sz="2400" dirty="0">
                <a:latin typeface="Franklin Gothic Medium" panose="020B0603020102020204" pitchFamily="34" charset="0"/>
              </a:rPr>
              <a:t>low = mid + 1 </a:t>
            </a:r>
            <a:endParaRPr lang="en-GB" altLang="zh-CN" sz="2400" dirty="0">
              <a:latin typeface="Franklin Gothic Medium" panose="020B0603020102020204" pitchFamily="34" charset="0"/>
            </a:endParaRPr>
          </a:p>
          <a:p>
            <a:pPr algn="ctr"/>
            <a:r>
              <a:rPr lang="en-GB" altLang="zh-CN" sz="2400" dirty="0">
                <a:latin typeface="Franklin Gothic Medium" panose="020B0603020102020204" pitchFamily="34" charset="0"/>
              </a:rPr>
              <a:t>mid = low + (high - low) / 2</a:t>
            </a:r>
            <a:endParaRPr lang="en-GB" altLang="zh-CN" dirty="0">
              <a:latin typeface="Franklin Gothic Medium" panose="020B0603020102020204" pitchFamily="34" charset="0"/>
            </a:endParaRPr>
          </a:p>
        </p:txBody>
      </p:sp>
      <p:sp>
        <p:nvSpPr>
          <p:cNvPr id="60421" name="TextBox 12"/>
          <p:cNvSpPr txBox="1"/>
          <p:nvPr/>
        </p:nvSpPr>
        <p:spPr>
          <a:xfrm>
            <a:off x="357188" y="2214563"/>
            <a:ext cx="2286000" cy="1784350"/>
          </a:xfrm>
          <a:prstGeom prst="rect">
            <a:avLst/>
          </a:prstGeom>
          <a:noFill/>
          <a:ln w="9525">
            <a:noFill/>
          </a:ln>
        </p:spPr>
        <p:txBody>
          <a:bodyPr anchor="t" anchorCtr="0">
            <a:spAutoFit/>
          </a:bodyPr>
          <a:p>
            <a:r>
              <a:rPr lang="en-GB" altLang="zh-CN" sz="2200" dirty="0">
                <a:latin typeface="Franklin Gothic Medium" panose="020B0603020102020204" pitchFamily="34" charset="0"/>
              </a:rPr>
              <a:t>As mid number 35 is greater than 31, then the value must be in the lower part.</a:t>
            </a:r>
            <a:endParaRPr lang="en-GB" altLang="zh-CN" sz="2200" dirty="0">
              <a:latin typeface="Franklin Gothic Medium" panose="020B0603020102020204" pitchFamily="34" charset="0"/>
            </a:endParaRPr>
          </a:p>
        </p:txBody>
      </p:sp>
      <p:sp>
        <p:nvSpPr>
          <p:cNvPr id="60422" name="TextBox 13"/>
          <p:cNvSpPr txBox="1"/>
          <p:nvPr/>
        </p:nvSpPr>
        <p:spPr>
          <a:xfrm>
            <a:off x="428625" y="4071938"/>
            <a:ext cx="2071688" cy="2278062"/>
          </a:xfrm>
          <a:prstGeom prst="rect">
            <a:avLst/>
          </a:prstGeom>
          <a:noFill/>
          <a:ln w="9525">
            <a:noFill/>
          </a:ln>
        </p:spPr>
        <p:txBody>
          <a:bodyPr anchor="t" anchorCtr="0">
            <a:spAutoFit/>
          </a:bodyPr>
          <a:p>
            <a:r>
              <a:rPr lang="en-GB" altLang="zh-CN" sz="2400" dirty="0">
                <a:latin typeface="Franklin Gothic Medium" panose="020B0603020102020204" pitchFamily="34" charset="0"/>
              </a:rPr>
              <a:t>Hence, we calculate the mid again. This time it is 5.</a:t>
            </a:r>
            <a:r>
              <a:rPr lang="en-GB" altLang="zh-CN" sz="2200" dirty="0">
                <a:latin typeface="Franklin Gothic Medium" panose="020B0603020102020204" pitchFamily="34" charset="0"/>
              </a:rPr>
              <a:t> Match is found</a:t>
            </a:r>
            <a:endParaRPr lang="en-GB" altLang="zh-CN" sz="2200" dirty="0">
              <a:latin typeface="Franklin Gothic Medium" panose="020B0603020102020204" pitchFamily="34" charset="0"/>
            </a:endParaRPr>
          </a:p>
        </p:txBody>
      </p:sp>
      <p:pic>
        <p:nvPicPr>
          <p:cNvPr id="60423" name="Picture 2" descr="Binary search"/>
          <p:cNvPicPr>
            <a:picLocks noChangeAspect="1"/>
          </p:cNvPicPr>
          <p:nvPr/>
        </p:nvPicPr>
        <p:blipFill>
          <a:blip r:embed="rId1"/>
          <a:srcRect t="28302"/>
          <a:stretch>
            <a:fillRect/>
          </a:stretch>
        </p:blipFill>
        <p:spPr>
          <a:xfrm>
            <a:off x="2643188" y="1000125"/>
            <a:ext cx="6416675" cy="1009650"/>
          </a:xfrm>
          <a:prstGeom prst="rect">
            <a:avLst/>
          </a:prstGeom>
          <a:noFill/>
          <a:ln w="9525">
            <a:noFill/>
          </a:ln>
        </p:spPr>
      </p:pic>
      <p:pic>
        <p:nvPicPr>
          <p:cNvPr id="60424" name="Picture 4" descr="Binary search"/>
          <p:cNvPicPr>
            <a:picLocks noChangeAspect="1"/>
          </p:cNvPicPr>
          <p:nvPr/>
        </p:nvPicPr>
        <p:blipFill>
          <a:blip r:embed="rId2"/>
          <a:stretch>
            <a:fillRect/>
          </a:stretch>
        </p:blipFill>
        <p:spPr>
          <a:xfrm>
            <a:off x="2692400" y="2928938"/>
            <a:ext cx="6451600" cy="990600"/>
          </a:xfrm>
          <a:prstGeom prst="rect">
            <a:avLst/>
          </a:prstGeom>
          <a:noFill/>
          <a:ln w="9525">
            <a:noFill/>
          </a:ln>
        </p:spPr>
      </p:pic>
      <p:pic>
        <p:nvPicPr>
          <p:cNvPr id="60425" name="Picture 6" descr="Binary search"/>
          <p:cNvPicPr>
            <a:picLocks noChangeAspect="1"/>
          </p:cNvPicPr>
          <p:nvPr/>
        </p:nvPicPr>
        <p:blipFill>
          <a:blip r:embed="rId3"/>
          <a:stretch>
            <a:fillRect/>
          </a:stretch>
        </p:blipFill>
        <p:spPr>
          <a:xfrm>
            <a:off x="2693988" y="4643438"/>
            <a:ext cx="6450012" cy="1246187"/>
          </a:xfrm>
          <a:prstGeom prst="rect">
            <a:avLst/>
          </a:prstGeom>
          <a:noFill/>
          <a:ln w="9525">
            <a:noFill/>
          </a:ln>
        </p:spPr>
      </p:pic>
      <p:sp>
        <p:nvSpPr>
          <p:cNvPr id="60426" name="TextBox 14"/>
          <p:cNvSpPr txBox="1"/>
          <p:nvPr/>
        </p:nvSpPr>
        <p:spPr>
          <a:xfrm>
            <a:off x="1643063" y="6213475"/>
            <a:ext cx="7500937" cy="430213"/>
          </a:xfrm>
          <a:prstGeom prst="rect">
            <a:avLst/>
          </a:prstGeom>
          <a:solidFill>
            <a:srgbClr val="0B87D6"/>
          </a:solidFill>
          <a:ln w="9525">
            <a:noFill/>
          </a:ln>
        </p:spPr>
        <p:txBody>
          <a:bodyPr anchor="t" anchorCtr="0">
            <a:spAutoFit/>
          </a:bodyPr>
          <a:p>
            <a:r>
              <a:rPr lang="en-US" altLang="en-GB" sz="2200" dirty="0">
                <a:solidFill>
                  <a:schemeClr val="bg1"/>
                </a:solidFill>
                <a:latin typeface="Franklin Gothic Medium" panose="020B0603020102020204" pitchFamily="34" charset="0"/>
              </a:rPr>
              <a:t>We conclude that the target value 31 is stored at location 5.</a:t>
            </a:r>
            <a:endParaRPr lang="en-US" altLang="en-GB" sz="2200" dirty="0">
              <a:solidFill>
                <a:schemeClr val="bg1"/>
              </a:solidFill>
              <a:latin typeface="Franklin Gothic Medium" panose="020B06030201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0063" y="-214312"/>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Pseudocode</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61442" name="TextBox 4"/>
          <p:cNvSpPr txBox="1"/>
          <p:nvPr/>
        </p:nvSpPr>
        <p:spPr>
          <a:xfrm>
            <a:off x="571500" y="857250"/>
            <a:ext cx="8572500" cy="5651500"/>
          </a:xfrm>
          <a:prstGeom prst="rect">
            <a:avLst/>
          </a:prstGeom>
          <a:noFill/>
          <a:ln w="9525">
            <a:noFill/>
          </a:ln>
        </p:spPr>
        <p:txBody>
          <a:bodyPr anchor="t" anchorCtr="0">
            <a:spAutoFit/>
          </a:bodyPr>
          <a:p>
            <a:r>
              <a:rPr lang="en-GB" altLang="zh-CN" sz="2200" dirty="0">
                <a:latin typeface="Franklin Gothic Medium" panose="020B0603020102020204" pitchFamily="34" charset="0"/>
              </a:rPr>
              <a:t>A ← sorted array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n ← size of array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x ← value to be searched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Set lowerBound = 1</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Set upperBound = n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while x not found</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if upperBound &lt; lowerBound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EXIT: x does not exists.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set midPoint = lowerBound + ( upperBound - lowerBound ) / 2 	 if A[midPoint] &lt; x</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set lowerBound = midPoint + 1</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if A[midPoint] &gt; x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set upperBound = midPoint – 1</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if A[midPoint] = x</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		 EXIT: x found at location midPoint </a:t>
            </a:r>
            <a:endParaRPr lang="en-GB" altLang="zh-CN" sz="2200" dirty="0">
              <a:latin typeface="Franklin Gothic Medium" panose="020B0603020102020204" pitchFamily="34" charset="0"/>
            </a:endParaRPr>
          </a:p>
          <a:p>
            <a:r>
              <a:rPr lang="en-GB" altLang="zh-CN" sz="2200" dirty="0">
                <a:latin typeface="Franklin Gothic Medium" panose="020B0603020102020204" pitchFamily="34" charset="0"/>
              </a:rPr>
              <a:t>end while</a:t>
            </a:r>
            <a:endParaRPr lang="en-GB" altLang="zh-CN" sz="2200" dirty="0">
              <a:latin typeface="Franklin Gothic Medium" panose="020B06030201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71438" y="142875"/>
            <a:ext cx="4762500" cy="56324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#include &lt;</a:t>
            </a:r>
            <a:r>
              <a:rPr kumimoji="0" lang="en-US" sz="2000" b="0" i="0" u="none" strike="noStrike" kern="1200" cap="none" spc="0" normalizeH="0" baseline="0" noProof="0" dirty="0" err="1">
                <a:ln>
                  <a:noFill/>
                </a:ln>
                <a:solidFill>
                  <a:schemeClr val="dk1"/>
                </a:solidFill>
                <a:effectLst/>
                <a:uLnTx/>
                <a:uFillTx/>
                <a:latin typeface="+mn-lt"/>
                <a:ea typeface="+mn-ea"/>
                <a:cs typeface="+mn-cs"/>
              </a:rPr>
              <a:t>stdio.h</a:t>
            </a:r>
            <a:r>
              <a:rPr kumimoji="0" lang="en-US" sz="2000" b="0" i="0" u="none" strike="noStrike" kern="1200" cap="none" spc="0" normalizeH="0" baseline="0" noProof="0" dirty="0">
                <a:ln>
                  <a:noFill/>
                </a:ln>
                <a:solidFill>
                  <a:schemeClr val="dk1"/>
                </a:solidFill>
                <a:effectLst/>
                <a:uLnTx/>
                <a:uFillTx/>
                <a:latin typeface="+mn-lt"/>
                <a:ea typeface="+mn-ea"/>
                <a:cs typeface="+mn-cs"/>
              </a:rPr>
              <a:t>&gt;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r>
              <a:rPr kumimoji="0" lang="en-US" sz="2000" b="0" i="0" u="none" strike="noStrike" kern="1200" cap="none" spc="0" normalizeH="0" baseline="0" noProof="0" dirty="0" err="1">
                <a:ln>
                  <a:noFill/>
                </a:ln>
                <a:solidFill>
                  <a:schemeClr val="dk1"/>
                </a:solidFill>
                <a:effectLst/>
                <a:uLnTx/>
                <a:uFillTx/>
                <a:latin typeface="+mn-lt"/>
                <a:ea typeface="+mn-ea"/>
                <a:cs typeface="+mn-cs"/>
              </a:rPr>
              <a:t>int</a:t>
            </a:r>
            <a:r>
              <a:rPr kumimoji="0" lang="en-US" sz="2000" b="0" i="0" u="none" strike="noStrike" kern="1200" cap="none" spc="0" normalizeH="0" baseline="0" noProof="0" dirty="0">
                <a:ln>
                  <a:noFill/>
                </a:ln>
                <a:solidFill>
                  <a:schemeClr val="dk1"/>
                </a:solidFill>
                <a:effectLst/>
                <a:uLnTx/>
                <a:uFillTx/>
                <a:latin typeface="+mn-lt"/>
                <a:ea typeface="+mn-ea"/>
                <a:cs typeface="+mn-cs"/>
              </a:rPr>
              <a:t> main()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r>
              <a:rPr kumimoji="0" lang="en-US" sz="2000" b="0" i="0" u="none" strike="noStrike" kern="1200" cap="none" spc="0" normalizeH="0" baseline="0" noProof="0" dirty="0" err="1">
                <a:ln>
                  <a:noFill/>
                </a:ln>
                <a:solidFill>
                  <a:schemeClr val="dk1"/>
                </a:solidFill>
                <a:effectLst/>
                <a:uLnTx/>
                <a:uFillTx/>
                <a:latin typeface="+mn-lt"/>
                <a:ea typeface="+mn-ea"/>
                <a:cs typeface="+mn-cs"/>
              </a:rPr>
              <a:t>int</a:t>
            </a:r>
            <a:r>
              <a:rPr kumimoji="0" lang="en-US" sz="2000" b="0" i="0" u="none" strike="noStrike" kern="1200" cap="none" spc="0" normalizeH="0" baseline="0" noProof="0" dirty="0">
                <a:ln>
                  <a:noFill/>
                </a:ln>
                <a:solidFill>
                  <a:schemeClr val="dk1"/>
                </a:solidFill>
                <a:effectLst/>
                <a:uLnTx/>
                <a:uFillTx/>
                <a:latin typeface="+mn-lt"/>
                <a:ea typeface="+mn-ea"/>
                <a:cs typeface="+mn-cs"/>
              </a:rPr>
              <a:t> c, first, last, middle, n, key, array[100];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printf</a:t>
            </a:r>
            <a:r>
              <a:rPr kumimoji="0" lang="en-US" sz="2000" b="0" i="0" u="none" strike="noStrike" kern="1200" cap="none" spc="0" normalizeH="0" baseline="0" noProof="0" dirty="0">
                <a:ln>
                  <a:noFill/>
                </a:ln>
                <a:solidFill>
                  <a:schemeClr val="dk1"/>
                </a:solidFill>
                <a:effectLst/>
                <a:uLnTx/>
                <a:uFillTx/>
                <a:latin typeface="+mn-lt"/>
                <a:ea typeface="+mn-ea"/>
                <a:cs typeface="+mn-cs"/>
              </a:rPr>
              <a:t>("Enter number of elements</a:t>
            </a:r>
            <a:r>
              <a:rPr kumimoji="0" lang="en-US" sz="2000" b="1" i="0" u="none" strike="noStrike" kern="1200" cap="none" spc="0" normalizeH="0" baseline="0" noProof="0" dirty="0">
                <a:ln>
                  <a:noFill/>
                </a:ln>
                <a:solidFill>
                  <a:schemeClr val="dk1"/>
                </a:solidFill>
                <a:effectLst/>
                <a:uLnTx/>
                <a:uFillTx/>
                <a:latin typeface="+mn-lt"/>
                <a:ea typeface="+mn-ea"/>
                <a:cs typeface="+mn-cs"/>
              </a:rPr>
              <a:t>\n</a:t>
            </a: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scanf</a:t>
            </a:r>
            <a:r>
              <a:rPr kumimoji="0" lang="en-US" sz="2000" b="0" i="0" u="none" strike="noStrike" kern="1200" cap="none" spc="0" normalizeH="0" baseline="0" noProof="0" dirty="0">
                <a:ln>
                  <a:noFill/>
                </a:ln>
                <a:solidFill>
                  <a:schemeClr val="dk1"/>
                </a:solidFill>
                <a:effectLst/>
                <a:uLnTx/>
                <a:uFillTx/>
                <a:latin typeface="+mn-lt"/>
                <a:ea typeface="+mn-ea"/>
                <a:cs typeface="+mn-cs"/>
              </a:rPr>
              <a:t>("%</a:t>
            </a:r>
            <a:r>
              <a:rPr kumimoji="0" lang="en-US" sz="2000" b="0" i="0" u="none" strike="noStrike" kern="1200" cap="none" spc="0" normalizeH="0" baseline="0" noProof="0" dirty="0" err="1">
                <a:ln>
                  <a:noFill/>
                </a:ln>
                <a:solidFill>
                  <a:schemeClr val="dk1"/>
                </a:solidFill>
                <a:effectLst/>
                <a:uLnTx/>
                <a:uFillTx/>
                <a:latin typeface="+mn-lt"/>
                <a:ea typeface="+mn-ea"/>
                <a:cs typeface="+mn-cs"/>
              </a:rPr>
              <a:t>d",&amp;n</a:t>
            </a: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printf</a:t>
            </a:r>
            <a:r>
              <a:rPr kumimoji="0" lang="en-US" sz="2000" b="0" i="0" u="none" strike="noStrike" kern="1200" cap="none" spc="0" normalizeH="0" baseline="0" noProof="0" dirty="0">
                <a:ln>
                  <a:noFill/>
                </a:ln>
                <a:solidFill>
                  <a:schemeClr val="dk1"/>
                </a:solidFill>
                <a:effectLst/>
                <a:uLnTx/>
                <a:uFillTx/>
                <a:latin typeface="+mn-lt"/>
                <a:ea typeface="+mn-ea"/>
                <a:cs typeface="+mn-cs"/>
              </a:rPr>
              <a:t>("Enter %d integers</a:t>
            </a:r>
            <a:r>
              <a:rPr kumimoji="0" lang="en-US" sz="2000" b="1" i="0" u="none" strike="noStrike" kern="1200" cap="none" spc="0" normalizeH="0" baseline="0" noProof="0" dirty="0">
                <a:ln>
                  <a:noFill/>
                </a:ln>
                <a:solidFill>
                  <a:schemeClr val="dk1"/>
                </a:solidFill>
                <a:effectLst/>
                <a:uLnTx/>
                <a:uFillTx/>
                <a:latin typeface="+mn-lt"/>
                <a:ea typeface="+mn-ea"/>
                <a:cs typeface="+mn-cs"/>
              </a:rPr>
              <a:t>\n</a:t>
            </a:r>
            <a:r>
              <a:rPr kumimoji="0" lang="en-US" sz="2000" b="0" i="0" u="none" strike="noStrike" kern="1200" cap="none" spc="0" normalizeH="0" baseline="0" noProof="0" dirty="0">
                <a:ln>
                  <a:noFill/>
                </a:ln>
                <a:solidFill>
                  <a:schemeClr val="dk1"/>
                </a:solidFill>
                <a:effectLst/>
                <a:uLnTx/>
                <a:uFillTx/>
                <a:latin typeface="+mn-lt"/>
                <a:ea typeface="+mn-ea"/>
                <a:cs typeface="+mn-cs"/>
              </a:rPr>
              <a:t>", n);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for (c = 0; c &lt; n; </a:t>
            </a:r>
            <a:r>
              <a:rPr kumimoji="0" lang="en-US" sz="2000" b="0" i="0" u="none" strike="noStrike" kern="1200" cap="none" spc="0" normalizeH="0" baseline="0" noProof="0" dirty="0" err="1">
                <a:ln>
                  <a:noFill/>
                </a:ln>
                <a:solidFill>
                  <a:schemeClr val="dk1"/>
                </a:solidFill>
                <a:effectLst/>
                <a:uLnTx/>
                <a:uFillTx/>
                <a:latin typeface="+mn-lt"/>
                <a:ea typeface="+mn-ea"/>
                <a:cs typeface="+mn-cs"/>
              </a:rPr>
              <a:t>c++</a:t>
            </a:r>
            <a:r>
              <a:rPr kumimoji="0" lang="en-US" sz="2000" b="0" i="0" u="none" strike="noStrike" kern="1200" cap="none" spc="0" normalizeH="0" baseline="0" noProof="0" dirty="0">
                <a:ln>
                  <a:noFill/>
                </a:ln>
                <a:solidFill>
                  <a:schemeClr val="dk1"/>
                </a:solidFill>
                <a:effectLst/>
                <a:uLnTx/>
                <a:uFillTx/>
                <a:latin typeface="+mn-lt"/>
                <a:ea typeface="+mn-ea"/>
                <a:cs typeface="+mn-cs"/>
              </a:rPr>
              <a:t>)</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scanf</a:t>
            </a:r>
            <a:r>
              <a:rPr kumimoji="0" lang="en-US" sz="2000" b="0" i="0" u="none" strike="noStrike" kern="1200" cap="none" spc="0" normalizeH="0" baseline="0" noProof="0" dirty="0">
                <a:ln>
                  <a:noFill/>
                </a:ln>
                <a:solidFill>
                  <a:schemeClr val="dk1"/>
                </a:solidFill>
                <a:effectLst/>
                <a:uLnTx/>
                <a:uFillTx/>
                <a:latin typeface="+mn-lt"/>
                <a:ea typeface="+mn-ea"/>
                <a:cs typeface="+mn-cs"/>
              </a:rPr>
              <a:t>("%</a:t>
            </a:r>
            <a:r>
              <a:rPr kumimoji="0" lang="en-US" sz="2000" b="0" i="0" u="none" strike="noStrike" kern="1200" cap="none" spc="0" normalizeH="0" baseline="0" noProof="0" dirty="0" err="1">
                <a:ln>
                  <a:noFill/>
                </a:ln>
                <a:solidFill>
                  <a:schemeClr val="dk1"/>
                </a:solidFill>
                <a:effectLst/>
                <a:uLnTx/>
                <a:uFillTx/>
                <a:latin typeface="+mn-lt"/>
                <a:ea typeface="+mn-ea"/>
                <a:cs typeface="+mn-cs"/>
              </a:rPr>
              <a:t>d",&amp;array</a:t>
            </a:r>
            <a:r>
              <a:rPr kumimoji="0" lang="en-US" sz="2000" b="0" i="0" u="none" strike="noStrike" kern="1200" cap="none" spc="0" normalizeH="0" baseline="0" noProof="0" dirty="0">
                <a:ln>
                  <a:noFill/>
                </a:ln>
                <a:solidFill>
                  <a:schemeClr val="dk1"/>
                </a:solidFill>
                <a:effectLst/>
                <a:uLnTx/>
                <a:uFillTx/>
                <a:latin typeface="+mn-lt"/>
                <a:ea typeface="+mn-ea"/>
                <a:cs typeface="+mn-cs"/>
              </a:rPr>
              <a:t>[c]);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printf</a:t>
            </a:r>
            <a:r>
              <a:rPr kumimoji="0" lang="en-US" sz="2000" b="0" i="0" u="none" strike="noStrike" kern="1200" cap="none" spc="0" normalizeH="0" baseline="0" noProof="0" dirty="0">
                <a:ln>
                  <a:noFill/>
                </a:ln>
                <a:solidFill>
                  <a:schemeClr val="dk1"/>
                </a:solidFill>
                <a:effectLst/>
                <a:uLnTx/>
                <a:uFillTx/>
                <a:latin typeface="+mn-lt"/>
                <a:ea typeface="+mn-ea"/>
                <a:cs typeface="+mn-cs"/>
              </a:rPr>
              <a:t>("Enter value to find</a:t>
            </a:r>
            <a:r>
              <a:rPr kumimoji="0" lang="en-US" sz="2000" b="1" i="0" u="none" strike="noStrike" kern="1200" cap="none" spc="0" normalizeH="0" baseline="0" noProof="0" dirty="0">
                <a:ln>
                  <a:noFill/>
                </a:ln>
                <a:solidFill>
                  <a:schemeClr val="dk1"/>
                </a:solidFill>
                <a:effectLst/>
                <a:uLnTx/>
                <a:uFillTx/>
                <a:latin typeface="+mn-lt"/>
                <a:ea typeface="+mn-ea"/>
                <a:cs typeface="+mn-cs"/>
              </a:rPr>
              <a:t>\n</a:t>
            </a: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chemeClr val="dk1"/>
                </a:solidFill>
                <a:effectLst/>
                <a:uLnTx/>
                <a:uFillTx/>
                <a:latin typeface="+mn-lt"/>
                <a:ea typeface="+mn-ea"/>
                <a:cs typeface="+mn-cs"/>
              </a:rPr>
              <a:t>scanf</a:t>
            </a:r>
            <a:r>
              <a:rPr kumimoji="0" lang="en-US" sz="2000" b="0" i="0" u="none" strike="noStrike" kern="1200" cap="none" spc="0" normalizeH="0" baseline="0" noProof="0" dirty="0">
                <a:ln>
                  <a:noFill/>
                </a:ln>
                <a:solidFill>
                  <a:schemeClr val="dk1"/>
                </a:solidFill>
                <a:effectLst/>
                <a:uLnTx/>
                <a:uFillTx/>
                <a:latin typeface="+mn-lt"/>
                <a:ea typeface="+mn-ea"/>
                <a:cs typeface="+mn-cs"/>
              </a:rPr>
              <a:t>("%d", &amp;key);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first = 0;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last = n - 1;</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middle = (</a:t>
            </a:r>
            <a:r>
              <a:rPr kumimoji="0" lang="en-US" sz="2000" b="0" i="0" u="none" strike="noStrike" kern="1200" cap="none" spc="0" normalizeH="0" baseline="0" noProof="0" dirty="0" err="1">
                <a:ln>
                  <a:noFill/>
                </a:ln>
                <a:solidFill>
                  <a:schemeClr val="dk1"/>
                </a:solidFill>
                <a:effectLst/>
                <a:uLnTx/>
                <a:uFillTx/>
                <a:latin typeface="+mn-lt"/>
                <a:ea typeface="+mn-ea"/>
                <a:cs typeface="+mn-cs"/>
              </a:rPr>
              <a:t>first+last</a:t>
            </a:r>
            <a:r>
              <a:rPr kumimoji="0" lang="en-US" sz="2000" b="0" i="0" u="none" strike="noStrike" kern="1200" cap="none" spc="0" normalizeH="0" baseline="0" noProof="0" dirty="0">
                <a:ln>
                  <a:noFill/>
                </a:ln>
                <a:solidFill>
                  <a:schemeClr val="dk1"/>
                </a:solidFill>
                <a:effectLst/>
                <a:uLnTx/>
                <a:uFillTx/>
                <a:latin typeface="+mn-lt"/>
                <a:ea typeface="+mn-ea"/>
                <a:cs typeface="+mn-cs"/>
              </a:rPr>
              <a:t>)/2;  </a:t>
            </a:r>
            <a:r>
              <a:rPr kumimoji="0" lang="en-US" sz="1800" b="0" i="0" u="none" strike="noStrike" kern="1200" cap="none" spc="0" normalizeH="0" baseline="0" noProof="0" dirty="0">
                <a:ln>
                  <a:noFill/>
                </a:ln>
                <a:solidFill>
                  <a:schemeClr val="dk1"/>
                </a:solidFill>
                <a:effectLst/>
                <a:uLnTx/>
                <a:uFillTx/>
                <a:latin typeface="+mn-lt"/>
                <a:ea typeface="+mn-ea"/>
                <a:cs typeface="+mn-cs"/>
              </a:rPr>
              <a:t> </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5" name="TextBox 4"/>
          <p:cNvSpPr txBox="1"/>
          <p:nvPr/>
        </p:nvSpPr>
        <p:spPr>
          <a:xfrm>
            <a:off x="4929188" y="109538"/>
            <a:ext cx="4214813" cy="6556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while (first &lt;= last)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if (array[middle] &lt; key)</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first = middle + 1;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else if(array[middle] == key)</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r>
              <a:rPr kumimoji="0" lang="en-US" sz="2000" b="0" i="0" u="none" strike="noStrike" kern="1200" cap="none" spc="0" normalizeH="0" baseline="0" noProof="0" dirty="0" err="1">
                <a:ln>
                  <a:noFill/>
                </a:ln>
                <a:solidFill>
                  <a:schemeClr val="dk1"/>
                </a:solidFill>
                <a:effectLst/>
                <a:uLnTx/>
                <a:uFillTx/>
                <a:latin typeface="+mn-lt"/>
                <a:ea typeface="+mn-ea"/>
                <a:cs typeface="+mn-cs"/>
              </a:rPr>
              <a:t>printf</a:t>
            </a:r>
            <a:r>
              <a:rPr kumimoji="0" lang="en-US" sz="2000" b="0" i="0" u="none" strike="noStrike" kern="1200" cap="none" spc="0" normalizeH="0" baseline="0" noProof="0" dirty="0">
                <a:ln>
                  <a:noFill/>
                </a:ln>
                <a:solidFill>
                  <a:schemeClr val="dk1"/>
                </a:solidFill>
                <a:effectLst/>
                <a:uLnTx/>
                <a:uFillTx/>
                <a:latin typeface="+mn-lt"/>
                <a:ea typeface="+mn-ea"/>
                <a:cs typeface="+mn-cs"/>
              </a:rPr>
              <a:t>("%d found at 	location %d.</a:t>
            </a:r>
            <a:r>
              <a:rPr kumimoji="0" lang="en-US" sz="2000" b="1" i="0" u="none" strike="noStrike" kern="1200" cap="none" spc="0" normalizeH="0" baseline="0" noProof="0" dirty="0">
                <a:ln>
                  <a:noFill/>
                </a:ln>
                <a:solidFill>
                  <a:schemeClr val="dk1"/>
                </a:solidFill>
                <a:effectLst/>
                <a:uLnTx/>
                <a:uFillTx/>
                <a:latin typeface="+mn-lt"/>
                <a:ea typeface="+mn-ea"/>
                <a:cs typeface="+mn-cs"/>
              </a:rPr>
              <a:t>\n</a:t>
            </a:r>
            <a:r>
              <a:rPr kumimoji="0" lang="en-US" sz="2000" b="0" i="0" u="none" strike="noStrike" kern="1200" cap="none" spc="0" normalizeH="0" baseline="0" noProof="0" dirty="0">
                <a:ln>
                  <a:noFill/>
                </a:ln>
                <a:solidFill>
                  <a:schemeClr val="dk1"/>
                </a:solidFill>
                <a:effectLst/>
                <a:uLnTx/>
                <a:uFillTx/>
                <a:latin typeface="+mn-lt"/>
                <a:ea typeface="+mn-ea"/>
                <a:cs typeface="+mn-cs"/>
              </a:rPr>
              <a:t>", key, 	middle+1);</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r>
              <a:rPr kumimoji="0" lang="en-US" sz="2000" b="1" i="0" u="none" strike="noStrike" kern="1200" cap="none" spc="0" normalizeH="0" baseline="0" noProof="0" dirty="0">
                <a:ln>
                  <a:noFill/>
                </a:ln>
                <a:solidFill>
                  <a:schemeClr val="dk1"/>
                </a:solidFill>
                <a:effectLst/>
                <a:uLnTx/>
                <a:uFillTx/>
                <a:latin typeface="+mn-lt"/>
                <a:ea typeface="+mn-ea"/>
                <a:cs typeface="+mn-cs"/>
              </a:rPr>
              <a:t>break</a:t>
            </a: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else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last = middle - 1;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middle = (first + last)/2;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if (first &gt; last)</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 </a:t>
            </a:r>
            <a:r>
              <a:rPr kumimoji="0" lang="en-US" sz="2000" b="0" i="0" u="none" strike="noStrike" kern="1200" cap="none" spc="0" normalizeH="0" baseline="0" noProof="0" dirty="0" err="1">
                <a:ln>
                  <a:noFill/>
                </a:ln>
                <a:solidFill>
                  <a:schemeClr val="dk1"/>
                </a:solidFill>
                <a:effectLst/>
                <a:uLnTx/>
                <a:uFillTx/>
                <a:latin typeface="+mn-lt"/>
                <a:ea typeface="+mn-ea"/>
                <a:cs typeface="+mn-cs"/>
              </a:rPr>
              <a:t>printf</a:t>
            </a:r>
            <a:r>
              <a:rPr kumimoji="0" lang="en-US" sz="2000" b="0" i="0" u="none" strike="noStrike" kern="1200" cap="none" spc="0" normalizeH="0" baseline="0" noProof="0" dirty="0">
                <a:ln>
                  <a:noFill/>
                </a:ln>
                <a:solidFill>
                  <a:schemeClr val="dk1"/>
                </a:solidFill>
                <a:effectLst/>
                <a:uLnTx/>
                <a:uFillTx/>
                <a:latin typeface="+mn-lt"/>
                <a:ea typeface="+mn-ea"/>
                <a:cs typeface="+mn-cs"/>
              </a:rPr>
              <a:t>("Not found! %d is not present in the list.</a:t>
            </a:r>
            <a:r>
              <a:rPr kumimoji="0" lang="en-US" sz="2000" b="1" i="0" u="none" strike="noStrike" kern="1200" cap="none" spc="0" normalizeH="0" baseline="0" noProof="0" dirty="0">
                <a:ln>
                  <a:noFill/>
                </a:ln>
                <a:solidFill>
                  <a:schemeClr val="dk1"/>
                </a:solidFill>
                <a:effectLst/>
                <a:uLnTx/>
                <a:uFillTx/>
                <a:latin typeface="+mn-lt"/>
                <a:ea typeface="+mn-ea"/>
                <a:cs typeface="+mn-cs"/>
              </a:rPr>
              <a:t>\n</a:t>
            </a:r>
            <a:r>
              <a:rPr kumimoji="0" lang="en-US" sz="2000" b="0" i="0" u="none" strike="noStrike" kern="1200" cap="none" spc="0" normalizeH="0" baseline="0" noProof="0" dirty="0">
                <a:ln>
                  <a:noFill/>
                </a:ln>
                <a:solidFill>
                  <a:schemeClr val="dk1"/>
                </a:solidFill>
                <a:effectLst/>
                <a:uLnTx/>
                <a:uFillTx/>
                <a:latin typeface="+mn-lt"/>
                <a:ea typeface="+mn-ea"/>
                <a:cs typeface="+mn-cs"/>
              </a:rPr>
              <a:t>", key);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return 0; </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n-lt"/>
                <a:ea typeface="+mn-ea"/>
                <a:cs typeface="+mn-cs"/>
              </a:rPr>
              <a:t>}</a:t>
            </a:r>
            <a:endParaRPr kumimoji="0" lang="en-US" sz="2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2938" y="214313"/>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Note</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3490" name="Content Placeholder 2"/>
          <p:cNvSpPr>
            <a:spLocks noGrp="1"/>
          </p:cNvSpPr>
          <p:nvPr>
            <p:ph idx="1"/>
          </p:nvPr>
        </p:nvSpPr>
        <p:spPr>
          <a:xfrm>
            <a:off x="357188" y="1700213"/>
            <a:ext cx="8786812" cy="5229225"/>
          </a:xfrm>
        </p:spPr>
        <p:txBody>
          <a:bodyPr vert="horz" wrap="square" lIns="182880" tIns="91440" rIns="91440" bIns="45720" anchor="t" anchorCtr="0"/>
          <a:p>
            <a:pPr eaLnBrk="1" hangingPunct="1">
              <a:buFont typeface="Wingdings" panose="05000000000000000000" pitchFamily="2" charset="2"/>
              <a:buChar char="§"/>
            </a:pPr>
            <a:r>
              <a:rPr lang="en-IN" altLang="x-none" sz="2200" dirty="0"/>
              <a:t>Single operations, which involve entire arrays, are not permitted in C.</a:t>
            </a:r>
            <a:endParaRPr lang="en-IN" altLang="x-none" sz="2200" dirty="0"/>
          </a:p>
          <a:p>
            <a:pPr eaLnBrk="1" hangingPunct="1">
              <a:buFont typeface="Wingdings" panose="05000000000000000000" pitchFamily="2" charset="2"/>
              <a:buChar char="§"/>
            </a:pPr>
            <a:r>
              <a:rPr lang="en-IN" altLang="x-none" sz="2200" dirty="0"/>
              <a:t>Neither can all elements of an array be set at once nor can one array be assigned to another.</a:t>
            </a:r>
            <a:endParaRPr lang="en-IN" altLang="x-none" sz="2200" dirty="0"/>
          </a:p>
          <a:p>
            <a:pPr eaLnBrk="1" hangingPunct="1">
              <a:buFont typeface="Wingdings" panose="05000000000000000000" pitchFamily="2" charset="2"/>
              <a:buChar char="§"/>
            </a:pPr>
            <a:r>
              <a:rPr lang="en-IN" altLang="x-none" sz="2200" dirty="0"/>
              <a:t>For an array of length L and data type X, the compiler allocates L* sizeof (X) bytes of contiguous space in memory.</a:t>
            </a:r>
            <a:endParaRPr lang="en-IN" altLang="x-none" sz="2200" dirty="0"/>
          </a:p>
          <a:p>
            <a:pPr eaLnBrk="1" hangingPunct="1">
              <a:buFont typeface="Wingdings" panose="05000000000000000000" pitchFamily="2" charset="2"/>
              <a:buChar char="§"/>
            </a:pPr>
            <a:r>
              <a:rPr lang="sv-SE" altLang="x-none" sz="2200" dirty="0"/>
              <a:t>char = 1 byte; int = 2 bytes ;</a:t>
            </a:r>
            <a:r>
              <a:rPr lang="en-GB" altLang="zh-CN" sz="2200" dirty="0"/>
              <a:t> float = 4 bytes;</a:t>
            </a:r>
            <a:endParaRPr lang="en-GB" altLang="zh-CN" sz="2200" dirty="0"/>
          </a:p>
          <a:p>
            <a:pPr eaLnBrk="1" hangingPunct="1">
              <a:buFont typeface="Wingdings" panose="05000000000000000000" pitchFamily="2" charset="2"/>
              <a:buChar char="§"/>
            </a:pPr>
            <a:r>
              <a:rPr lang="en-GB" altLang="zh-CN" sz="2200" dirty="0"/>
              <a:t>Note the arrays</a:t>
            </a:r>
            <a:endParaRPr lang="en-GB" altLang="zh-CN" sz="2200" dirty="0"/>
          </a:p>
          <a:p>
            <a:pPr lvl="1" eaLnBrk="1" hangingPunct="1">
              <a:buNone/>
            </a:pPr>
            <a:r>
              <a:rPr lang="en-GB" altLang="zh-CN" sz="2200" dirty="0"/>
              <a:t>char array_nr1[40]; 	          40*sizeof(char) = 40 bytes</a:t>
            </a:r>
            <a:endParaRPr lang="en-GB" altLang="zh-CN" sz="2200" dirty="0"/>
          </a:p>
          <a:p>
            <a:pPr lvl="1" eaLnBrk="1" hangingPunct="1">
              <a:buNone/>
            </a:pPr>
            <a:r>
              <a:rPr lang="en-GB" altLang="zh-CN" sz="2200" dirty="0"/>
              <a:t>int array_nr1[10]; 		 10*sizeof(int) = 20 bytes</a:t>
            </a:r>
            <a:endParaRPr lang="en-GB" altLang="zh-CN" sz="2200" dirty="0"/>
          </a:p>
          <a:p>
            <a:pPr lvl="1" eaLnBrk="1" hangingPunct="1">
              <a:buNone/>
            </a:pPr>
            <a:r>
              <a:rPr lang="en-GB" altLang="zh-CN" sz="2200" dirty="0"/>
              <a:t>int array_nr2[10];		 10*sizeof(int) = 20 bytes</a:t>
            </a:r>
            <a:endParaRPr lang="en-IN" altLang="x-none" sz="2200" dirty="0"/>
          </a:p>
        </p:txBody>
      </p:sp>
      <p:sp>
        <p:nvSpPr>
          <p:cNvPr id="6" name="Right Arrow 5"/>
          <p:cNvSpPr/>
          <p:nvPr/>
        </p:nvSpPr>
        <p:spPr>
          <a:xfrm>
            <a:off x="3929063" y="5357813"/>
            <a:ext cx="1000125"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87363"/>
            <a:ext cx="8086725" cy="1084263"/>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STRINGS: ONE-DIMENSIONAL CHARACTER ARRAYS</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4514" name="Content Placeholder 2"/>
          <p:cNvSpPr>
            <a:spLocks noGrp="1"/>
          </p:cNvSpPr>
          <p:nvPr>
            <p:ph idx="1"/>
          </p:nvPr>
        </p:nvSpPr>
        <p:spPr>
          <a:xfrm>
            <a:off x="468313" y="1628775"/>
            <a:ext cx="8229600" cy="5514975"/>
          </a:xfrm>
        </p:spPr>
        <p:txBody>
          <a:bodyPr vert="horz" wrap="square" lIns="182880" tIns="91440" rIns="91440" bIns="45720" anchor="t" anchorCtr="0"/>
          <a:p>
            <a:pPr eaLnBrk="1" hangingPunct="1">
              <a:buFont typeface="Wingdings" panose="05000000000000000000" pitchFamily="2" charset="2"/>
              <a:buChar char="§"/>
            </a:pPr>
            <a:r>
              <a:rPr lang="en-IN" altLang="x-none" sz="2000" dirty="0"/>
              <a:t>Strings in C are represented by </a:t>
            </a:r>
            <a:r>
              <a:rPr lang="en-IN" altLang="x-none" sz="2000" b="1" dirty="0"/>
              <a:t>arrays of characters</a:t>
            </a:r>
            <a:r>
              <a:rPr lang="en-IN" altLang="x-none" sz="2000" dirty="0"/>
              <a:t>. </a:t>
            </a:r>
            <a:r>
              <a:rPr lang="en-IN" altLang="x-none" sz="2000" b="1" dirty="0"/>
              <a:t>The end of the string is marked with a special character.</a:t>
            </a:r>
            <a:endParaRPr lang="en-IN" altLang="x-none" sz="2000" b="1" dirty="0"/>
          </a:p>
          <a:p>
            <a:pPr eaLnBrk="1" hangingPunct="1">
              <a:buNone/>
            </a:pPr>
            <a:endParaRPr lang="en-IN" altLang="x-none" sz="2000" i="1" dirty="0"/>
          </a:p>
          <a:p>
            <a:pPr eaLnBrk="1" hangingPunct="1">
              <a:buNone/>
            </a:pPr>
            <a:r>
              <a:rPr lang="en-IN" altLang="x-none" sz="2000" i="1" dirty="0"/>
              <a:t>	</a:t>
            </a:r>
            <a:r>
              <a:rPr lang="en-IN" altLang="x-none" sz="2000" dirty="0"/>
              <a:t>In the </a:t>
            </a:r>
            <a:r>
              <a:rPr lang="en-IN" altLang="x-none" sz="2000" i="1" dirty="0"/>
              <a:t>ASCII </a:t>
            </a:r>
            <a:r>
              <a:rPr lang="en-IN" altLang="x-none" sz="2000" dirty="0"/>
              <a:t>character set, the null character value is 0.</a:t>
            </a:r>
            <a:endParaRPr lang="en-IN" altLang="x-none" sz="2000" dirty="0"/>
          </a:p>
          <a:p>
            <a:pPr eaLnBrk="1" hangingPunct="1">
              <a:buNone/>
            </a:pPr>
            <a:r>
              <a:rPr lang="en-IN" altLang="x-none" sz="2000" dirty="0"/>
              <a:t>	The null or string-terminating character is represented by another character escape sequence, \0.</a:t>
            </a:r>
            <a:endParaRPr lang="en-IN" altLang="x-none" sz="2000" dirty="0"/>
          </a:p>
          <a:p>
            <a:pPr eaLnBrk="1" hangingPunct="1">
              <a:buNone/>
            </a:pPr>
            <a:endParaRPr lang="en-IN" altLang="x-none" sz="2000" dirty="0"/>
          </a:p>
          <a:p>
            <a:pPr eaLnBrk="1" hangingPunct="1">
              <a:buFont typeface="Wingdings 2" panose="05020102010507070707" pitchFamily="18" charset="2"/>
              <a:buChar char="•"/>
            </a:pPr>
            <a:r>
              <a:rPr lang="en-GB" altLang="zh-CN" sz="2000" b="1" dirty="0"/>
              <a:t>Strings are actually one-dimensional array of characters terminated by a null character '\0'. Thus a null-terminated string contains the characters that comprise the string followed by a null.</a:t>
            </a:r>
            <a:endParaRPr lang="en-IN" altLang="x-none" sz="2000" b="1" dirty="0"/>
          </a:p>
        </p:txBody>
      </p:sp>
      <p:sp>
        <p:nvSpPr>
          <p:cNvPr id="43012"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Declaration of A String</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pic>
        <p:nvPicPr>
          <p:cNvPr id="87042" name="Picture 2" descr="String Presentation in C/C++"/>
          <p:cNvPicPr>
            <a:picLocks noChangeAspect="1" noChangeArrowheads="1"/>
          </p:cNvPicPr>
          <p:nvPr/>
        </p:nvPicPr>
        <p:blipFill>
          <a:blip r:embed="rId1"/>
          <a:srcRect/>
          <a:stretch>
            <a:fillRect/>
          </a:stretch>
        </p:blipFill>
        <p:spPr bwMode="auto">
          <a:xfrm>
            <a:off x="1071563" y="2357438"/>
            <a:ext cx="7572375" cy="22780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5539" name="TextBox 5"/>
          <p:cNvSpPr txBox="1"/>
          <p:nvPr/>
        </p:nvSpPr>
        <p:spPr>
          <a:xfrm>
            <a:off x="642938" y="1857375"/>
            <a:ext cx="7929562" cy="738188"/>
          </a:xfrm>
          <a:prstGeom prst="rect">
            <a:avLst/>
          </a:prstGeom>
          <a:noFill/>
          <a:ln w="9525">
            <a:noFill/>
          </a:ln>
        </p:spPr>
        <p:txBody>
          <a:bodyPr anchor="t" anchorCtr="0">
            <a:spAutoFit/>
          </a:bodyPr>
          <a:p>
            <a:r>
              <a:rPr lang="en-GB" altLang="zh-CN" sz="2400" dirty="0">
                <a:latin typeface="Franklin Gothic Medium" panose="020B0603020102020204" pitchFamily="34" charset="0"/>
              </a:rPr>
              <a:t>char greeting[6] = {'H', 'e', 'l', 'l', 'o', '\0'};</a:t>
            </a:r>
            <a:endParaRPr lang="en-IN" altLang="x-none" sz="2400" dirty="0">
              <a:latin typeface="Franklin Gothic Medium" panose="020B0603020102020204" pitchFamily="34" charset="0"/>
            </a:endParaRPr>
          </a:p>
          <a:p>
            <a:endParaRPr lang="en-GB" altLang="zh-CN" dirty="0">
              <a:latin typeface="Franklin Gothic Medium" panose="020B0603020102020204" pitchFamily="34" charset="0"/>
            </a:endParaRPr>
          </a:p>
        </p:txBody>
      </p:sp>
      <p:sp>
        <p:nvSpPr>
          <p:cNvPr id="65540" name="TextBox 6"/>
          <p:cNvSpPr txBox="1"/>
          <p:nvPr/>
        </p:nvSpPr>
        <p:spPr>
          <a:xfrm>
            <a:off x="428625" y="4786313"/>
            <a:ext cx="8358188" cy="1508125"/>
          </a:xfrm>
          <a:prstGeom prst="rect">
            <a:avLst/>
          </a:prstGeom>
          <a:noFill/>
          <a:ln w="9525">
            <a:noFill/>
          </a:ln>
        </p:spPr>
        <p:txBody>
          <a:bodyPr anchor="t" anchorCtr="0">
            <a:spAutoFit/>
          </a:bodyPr>
          <a:p>
            <a:r>
              <a:rPr lang="en-GB" altLang="zh-CN" sz="2200" dirty="0">
                <a:latin typeface="Franklin Gothic Medium" panose="020B0603020102020204" pitchFamily="34" charset="0"/>
              </a:rPr>
              <a:t>The C compiler automatically places the '\0' at the end of the string when it initializes the array</a:t>
            </a:r>
            <a:endParaRPr lang="en-GB" altLang="zh-CN" sz="2200" dirty="0">
              <a:latin typeface="Franklin Gothic Medium" panose="020B0603020102020204" pitchFamily="34" charset="0"/>
            </a:endParaRPr>
          </a:p>
          <a:p>
            <a:pPr>
              <a:buFont typeface="Arial" panose="020B0604020202020204" pitchFamily="34" charset="0"/>
              <a:buChar char="•"/>
            </a:pPr>
            <a:r>
              <a:rPr lang="en-GB" altLang="zh-CN" sz="2400" dirty="0">
                <a:latin typeface="Franklin Gothic Medium" panose="020B0603020102020204" pitchFamily="34" charset="0"/>
              </a:rPr>
              <a:t>char test[100] = "Null terminator will follow me";</a:t>
            </a:r>
            <a:endParaRPr lang="en-GB" altLang="zh-CN" sz="2400" dirty="0">
              <a:latin typeface="Franklin Gothic Medium" panose="020B0603020102020204" pitchFamily="34" charset="0"/>
            </a:endParaRPr>
          </a:p>
          <a:p>
            <a:pPr>
              <a:buFont typeface="Arial" panose="020B0604020202020204" pitchFamily="34" charset="0"/>
              <a:buChar char="•"/>
            </a:pPr>
            <a:r>
              <a:rPr lang="en-GB" altLang="zh-CN" sz="2400" dirty="0">
                <a:latin typeface="Franklin Gothic Medium" panose="020B0603020102020204" pitchFamily="34" charset="0"/>
              </a:rPr>
              <a:t>sprintf(test,"Null terminator will follow me");</a:t>
            </a:r>
            <a:endParaRPr lang="en-GB" altLang="zh-CN" sz="2200" dirty="0">
              <a:latin typeface="Franklin Gothic Medium" panose="020B06030201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Declaration of </a:t>
            </a:r>
            <a:r>
              <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A</a:t>
            </a: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 String</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7891" name="Content Placeholder 2"/>
          <p:cNvSpPr>
            <a:spLocks noGrp="1"/>
          </p:cNvSpPr>
          <p:nvPr>
            <p:ph idx="1"/>
          </p:nvPr>
        </p:nvSpPr>
        <p:spPr>
          <a:xfrm>
            <a:off x="539750" y="1844675"/>
            <a:ext cx="8183563" cy="418782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Strings can be declared like one-dimensional arrays. </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For example,</a:t>
            </a:r>
            <a:br>
              <a:rPr kumimoji="0" lang="en-IN" sz="1800" b="0" i="0" u="none" strike="noStrike" kern="1200" cap="none" spc="0" normalizeH="0" baseline="0" noProof="0" dirty="0" smtClean="0">
                <a:ln>
                  <a:noFill/>
                </a:ln>
                <a:solidFill>
                  <a:schemeClr val="tx1"/>
                </a:solidFill>
                <a:effectLst/>
                <a:uLnTx/>
                <a:uFillTx/>
                <a:latin typeface="+mn-lt"/>
                <a:ea typeface="+mn-ea"/>
                <a:cs typeface="+mn-cs"/>
              </a:rPr>
            </a:br>
            <a:r>
              <a:rPr kumimoji="0" lang="en-IN" sz="1800" b="0" i="0" u="none" strike="noStrike" kern="1200" cap="none" spc="0" normalizeH="0" baseline="0" noProof="0" dirty="0" smtClean="0">
                <a:ln>
                  <a:noFill/>
                </a:ln>
                <a:solidFill>
                  <a:schemeClr val="tx1"/>
                </a:solidFill>
                <a:effectLst/>
                <a:uLnTx/>
                <a:uFillTx/>
                <a:latin typeface="+mn-lt"/>
                <a:ea typeface="+mn-ea"/>
                <a:cs typeface="+mn-cs"/>
              </a:rPr>
              <a:t>char </a:t>
            </a:r>
            <a:r>
              <a:rPr kumimoji="0" lang="en-IN" sz="1800" b="0" i="0" u="none" strike="noStrike" kern="1200" cap="none" spc="0" normalizeH="0" baseline="0" noProof="0" dirty="0" err="1" smtClean="0">
                <a:ln>
                  <a:noFill/>
                </a:ln>
                <a:solidFill>
                  <a:schemeClr val="tx1"/>
                </a:solidFill>
                <a:effectLst/>
                <a:uLnTx/>
                <a:uFillTx/>
                <a:latin typeface="+mn-lt"/>
                <a:ea typeface="+mn-ea"/>
                <a:cs typeface="+mn-cs"/>
              </a:rPr>
              <a:t>str</a:t>
            </a:r>
            <a:r>
              <a:rPr kumimoji="0" lang="en-IN" sz="1800" b="0" i="0" u="none" strike="noStrike" kern="1200" cap="none" spc="0" normalizeH="0" baseline="0" noProof="0" dirty="0" smtClean="0">
                <a:ln>
                  <a:noFill/>
                </a:ln>
                <a:solidFill>
                  <a:schemeClr val="tx1"/>
                </a:solidFill>
                <a:effectLst/>
                <a:uLnTx/>
                <a:uFillTx/>
                <a:latin typeface="+mn-lt"/>
                <a:ea typeface="+mn-ea"/>
                <a:cs typeface="+mn-cs"/>
              </a:rPr>
              <a:t>[30]; </a:t>
            </a:r>
            <a:br>
              <a:rPr kumimoji="0" lang="en-IN" sz="1800" b="0" i="0" u="none" strike="noStrike" kern="1200" cap="none" spc="0" normalizeH="0" baseline="0" noProof="0" dirty="0" smtClean="0">
                <a:ln>
                  <a:noFill/>
                </a:ln>
                <a:solidFill>
                  <a:schemeClr val="tx1"/>
                </a:solidFill>
                <a:effectLst/>
                <a:uLnTx/>
                <a:uFillTx/>
                <a:latin typeface="+mn-lt"/>
                <a:ea typeface="+mn-ea"/>
                <a:cs typeface="+mn-cs"/>
              </a:rPr>
            </a:br>
            <a:r>
              <a:rPr kumimoji="0" lang="en-IN" sz="1800" b="0" i="0" u="none" strike="noStrike" kern="1200" cap="none" spc="0" normalizeH="0" baseline="0" noProof="0" dirty="0" smtClean="0">
                <a:ln>
                  <a:noFill/>
                </a:ln>
                <a:solidFill>
                  <a:schemeClr val="tx1"/>
                </a:solidFill>
                <a:effectLst/>
                <a:uLnTx/>
                <a:uFillTx/>
                <a:latin typeface="+mn-lt"/>
                <a:ea typeface="+mn-ea"/>
                <a:cs typeface="+mn-cs"/>
              </a:rPr>
              <a:t>char text[80];</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347980" marR="0" lvl="1" indent="0"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An array formed by characters is a string in C.</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The end of the string is marked with a the null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character.</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When the character array size is explicitly specified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and the number of initializers completely fills the array size, the null character is not automatically appended to the array.</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4036"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20713"/>
            <a:ext cx="8075613" cy="796925"/>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Printing Strings</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7586" name="Content Placeholder 2"/>
          <p:cNvSpPr>
            <a:spLocks noGrp="1"/>
          </p:cNvSpPr>
          <p:nvPr>
            <p:ph idx="1"/>
          </p:nvPr>
        </p:nvSpPr>
        <p:spPr>
          <a:xfrm>
            <a:off x="539750" y="1700213"/>
            <a:ext cx="8147050" cy="4537075"/>
          </a:xfrm>
        </p:spPr>
        <p:txBody>
          <a:bodyPr vert="horz" wrap="square" lIns="182880" tIns="91440" rIns="91440" bIns="45720" anchor="t" anchorCtr="0"/>
          <a:p>
            <a:pPr eaLnBrk="1" hangingPunct="1">
              <a:buFont typeface="Wingdings" panose="05000000000000000000" pitchFamily="2" charset="2"/>
              <a:buChar char="§"/>
            </a:pPr>
            <a:r>
              <a:rPr lang="en-IN" altLang="x-none" sz="2400" dirty="0"/>
              <a:t>The conversion type ‘s’ may be used for output of strings using printf().</a:t>
            </a:r>
            <a:endParaRPr lang="en-IN" altLang="x-none" sz="2400" dirty="0"/>
          </a:p>
          <a:p>
            <a:pPr eaLnBrk="1" hangingPunct="1">
              <a:buFont typeface="Wingdings" panose="05000000000000000000" pitchFamily="2" charset="2"/>
              <a:buChar char="§"/>
            </a:pPr>
            <a:r>
              <a:rPr lang="en-IN" altLang="x-none" sz="2400" dirty="0"/>
              <a:t>The following points should be noted.</a:t>
            </a:r>
            <a:endParaRPr lang="en-IN" altLang="x-none" sz="2400" dirty="0"/>
          </a:p>
          <a:p>
            <a:pPr lvl="1" eaLnBrk="1" hangingPunct="1">
              <a:buFont typeface="Wingdings" panose="05000000000000000000" pitchFamily="2" charset="2"/>
              <a:buChar char="§"/>
            </a:pPr>
            <a:r>
              <a:rPr lang="en-IN" altLang="x-none" sz="2000" dirty="0"/>
              <a:t>When the field width is less than the length of the string, the entire string is printed.</a:t>
            </a:r>
            <a:endParaRPr lang="en-IN" altLang="x-none" sz="2000" dirty="0"/>
          </a:p>
          <a:p>
            <a:pPr lvl="1" eaLnBrk="1" hangingPunct="1">
              <a:buFont typeface="Wingdings" panose="05000000000000000000" pitchFamily="2" charset="2"/>
              <a:buChar char="§"/>
            </a:pPr>
            <a:r>
              <a:rPr lang="en-IN" altLang="x-none" sz="2000" dirty="0"/>
              <a:t>The integer value on the right side of the decimal point specifies the number of characters to be printed.</a:t>
            </a:r>
            <a:endParaRPr lang="en-IN" altLang="x-none" sz="2000" dirty="0"/>
          </a:p>
          <a:p>
            <a:pPr lvl="1" eaLnBrk="1" hangingPunct="1">
              <a:buFont typeface="Wingdings" panose="05000000000000000000" pitchFamily="2" charset="2"/>
              <a:buChar char="§"/>
            </a:pPr>
            <a:r>
              <a:rPr lang="en-IN" altLang="x-none" sz="2000" dirty="0"/>
              <a:t>When the number of characters to be printed is specified as zero, nothing is printed.</a:t>
            </a:r>
            <a:endParaRPr lang="en-IN" altLang="x-none" sz="2000" dirty="0"/>
          </a:p>
          <a:p>
            <a:pPr lvl="1" eaLnBrk="1" hangingPunct="1">
              <a:buFont typeface="Wingdings" panose="05000000000000000000" pitchFamily="2" charset="2"/>
              <a:buChar char="§"/>
            </a:pPr>
            <a:r>
              <a:rPr lang="en-IN" altLang="x-none" sz="2000" dirty="0"/>
              <a:t>The minus sign in the specification causes the string to be printed as left justified.</a:t>
            </a:r>
            <a:endParaRPr lang="en-IN" altLang="x-none" sz="2000" dirty="0"/>
          </a:p>
        </p:txBody>
      </p:sp>
      <p:sp>
        <p:nvSpPr>
          <p:cNvPr id="45060"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323850" y="1916113"/>
            <a:ext cx="4319588" cy="4030663"/>
          </a:xfrm>
        </p:spPr>
        <p:txBody>
          <a:bodyPr vert="horz" wrap="square" lIns="182880" tIns="91440" rIns="91440" bIns="45720" numCol="1" anchor="t" anchorCtr="0" compatLnSpc="1">
            <a:normAutofit fontScale="85000" lnSpcReduction="2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#include &lt;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stdio.h</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 main()</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char s[]=“Hello, World”;</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(“&gt;&gt;%20s&lt;&lt;\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(“&gt;&gt;%-20s&lt;&lt;\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(“&gt;&gt;%.4s&lt;&lt;\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(“&gt;&gt;%-20.4s&lt;&lt;\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(“&gt;&gt;%20.4s&lt;&lt;\</a:t>
            </a:r>
            <a:r>
              <a:rPr kumimoji="0" lang="en-IN" sz="2600" b="0" i="0" u="none" strike="noStrike" kern="1200" cap="none" spc="0" normalizeH="0" baseline="0" noProof="0" dirty="0" err="1" smtClean="0">
                <a:ln>
                  <a:noFill/>
                </a:ln>
                <a:solidFill>
                  <a:schemeClr val="tx1"/>
                </a:solidFill>
                <a:effectLst/>
                <a:uLnTx/>
                <a:uFillTx/>
                <a:latin typeface="+mn-lt"/>
                <a:ea typeface="+mn-ea"/>
                <a:cs typeface="+mn-cs"/>
              </a:rPr>
              <a:t>n”,s</a:t>
            </a: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return 0;</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5"/>
          <p:cNvSpPr>
            <a:spLocks noGrp="1"/>
          </p:cNvSpPr>
          <p:nvPr>
            <p:ph sz="half" idx="2"/>
          </p:nvPr>
        </p:nvSpPr>
        <p:spPr>
          <a:xfrm>
            <a:off x="4643438" y="2500313"/>
            <a:ext cx="3930650" cy="3957638"/>
          </a:xfrm>
        </p:spPr>
        <p:txBody>
          <a:bodyPr vert="horz" wrap="square" lIns="182880" tIns="91440" rIns="91440" bIns="45720" numCol="1" anchor="t" anchorCtr="0" compatLnSpc="1">
            <a:normAutofit fontScale="85000" lnSpcReduction="2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1" i="0" u="none" strike="noStrike" kern="1200" cap="none" spc="0" normalizeH="0" baseline="0" noProof="0" dirty="0" smtClean="0">
                <a:ln>
                  <a:noFill/>
                </a:ln>
                <a:solidFill>
                  <a:schemeClr val="tx1"/>
                </a:solidFill>
                <a:effectLst/>
                <a:uLnTx/>
                <a:uFillTx/>
                <a:latin typeface="+mn-lt"/>
                <a:ea typeface="+mn-ea"/>
                <a:cs typeface="+mn-cs"/>
              </a:rPr>
              <a:t>producing the output</a:t>
            </a:r>
            <a:endParaRPr kumimoji="0" lang="en-IN" sz="26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6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&gt;&gt;Hello, World&lt;&lt;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      Hello, World&lt;&lt;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&gt;&gt;Hello, World      &lt;&lt;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&gt;&gt;Hell&lt;&lt;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&gt;&gt;Hell&lt;&lt;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&gt;&gt; Hell&lt;&lt;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6085" name="Footer Placeholder 7"/>
          <p:cNvSpPr txBox="1">
            <a:spLocks noGrp="1"/>
          </p:cNvSpPr>
          <p:nvPr>
            <p:ph type="ftr" sz="quarter" idx="11"/>
          </p:nvPr>
        </p:nvSpPr>
        <p:spPr bwMode="auto">
          <a:xfrm>
            <a:off x="323850" y="6111875"/>
            <a:ext cx="8569325" cy="365125"/>
          </a:xfrm>
          <a:noFill/>
          <a:ln>
            <a:noFill/>
            <a:miter lim="800000"/>
          </a:ln>
        </p:spPr>
        <p:txBody>
          <a:bodyPr vert="horz"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10"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lt1"/>
                </a:solidFill>
                <a:effectLst>
                  <a:outerShdw blurRad="53975" dist="22860" dir="5400000" algn="tl" rotWithShape="0">
                    <a:srgbClr val="000000">
                      <a:alpha val="55000"/>
                    </a:srgbClr>
                  </a:outerShdw>
                </a:effectLst>
                <a:uLnTx/>
                <a:uFillTx/>
                <a:latin typeface="+mn-lt"/>
                <a:ea typeface="+mn-ea"/>
                <a:cs typeface="+mn-cs"/>
              </a:rPr>
              <a:t>Example</a:t>
            </a:r>
            <a:endParaRPr kumimoji="0" lang="en-U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92150"/>
            <a:ext cx="8086725" cy="725488"/>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8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Key words</a:t>
            </a:r>
            <a:endParaRPr kumimoji="0" lang="en-IN" sz="4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3314" name="Content Placeholder 2"/>
          <p:cNvSpPr>
            <a:spLocks noGrp="1"/>
          </p:cNvSpPr>
          <p:nvPr>
            <p:ph idx="1"/>
          </p:nvPr>
        </p:nvSpPr>
        <p:spPr>
          <a:xfrm>
            <a:off x="468313" y="1557338"/>
            <a:ext cx="8229600" cy="4694237"/>
          </a:xfrm>
        </p:spPr>
        <p:txBody>
          <a:bodyPr vert="horz" wrap="square" lIns="182880" tIns="91440" rIns="91440" bIns="45720" anchor="t" anchorCtr="0"/>
          <a:p>
            <a:pPr eaLnBrk="1" hangingPunct="1">
              <a:buFont typeface="Wingdings" panose="05000000000000000000" pitchFamily="2" charset="2"/>
              <a:buChar char="§"/>
            </a:pPr>
            <a:r>
              <a:rPr lang="en-IN" altLang="x-none" sz="1800" b="1" dirty="0"/>
              <a:t>Homogeneous data: </a:t>
            </a:r>
            <a:r>
              <a:rPr lang="en-IN" altLang="x-none" sz="1800" dirty="0"/>
              <a:t>Data of same kind or same data type.</a:t>
            </a:r>
            <a:endParaRPr lang="en-IN" altLang="x-none" sz="1800" dirty="0"/>
          </a:p>
          <a:p>
            <a:pPr eaLnBrk="1" hangingPunct="1">
              <a:buFont typeface="Wingdings" panose="05000000000000000000" pitchFamily="2" charset="2"/>
              <a:buChar char="§"/>
            </a:pPr>
            <a:r>
              <a:rPr lang="en-IN" altLang="x-none" sz="1800" b="1" dirty="0"/>
              <a:t>Index of an array: </a:t>
            </a:r>
            <a:r>
              <a:rPr lang="en-IN" altLang="x-none" sz="1800" dirty="0"/>
              <a:t>It is an integer constant or variable ranging from 0 to (size – 1).</a:t>
            </a:r>
            <a:endParaRPr lang="en-IN" altLang="x-none" sz="1800" dirty="0"/>
          </a:p>
          <a:p>
            <a:pPr eaLnBrk="1" hangingPunct="1">
              <a:buFont typeface="Wingdings" panose="05000000000000000000" pitchFamily="2" charset="2"/>
              <a:buChar char="§"/>
            </a:pPr>
            <a:r>
              <a:rPr lang="en-IN" altLang="x-none" sz="1800" b="1" dirty="0"/>
              <a:t>Library functions: </a:t>
            </a:r>
            <a:r>
              <a:rPr lang="en-IN" altLang="x-none" sz="1800" dirty="0"/>
              <a:t>Pre-written functions, provided with the C compiler, which can be attached to user written programs to carry out some task.</a:t>
            </a:r>
            <a:endParaRPr lang="en-IN" altLang="x-none" sz="1800" dirty="0"/>
          </a:p>
          <a:p>
            <a:pPr eaLnBrk="1" hangingPunct="1">
              <a:buFont typeface="Wingdings" panose="05000000000000000000" pitchFamily="2" charset="2"/>
              <a:buChar char="§"/>
            </a:pPr>
            <a:r>
              <a:rPr lang="en-IN" altLang="x-none" sz="1800" b="1" dirty="0"/>
              <a:t>Multidimensional array: </a:t>
            </a:r>
            <a:r>
              <a:rPr lang="en-IN" altLang="x-none" sz="1800" dirty="0"/>
              <a:t>An array that is represented by a name and more than one index or subscript.</a:t>
            </a:r>
            <a:endParaRPr lang="en-IN" altLang="x-none" sz="1800" dirty="0"/>
          </a:p>
          <a:p>
            <a:pPr eaLnBrk="1" hangingPunct="1">
              <a:buFont typeface="Wingdings" panose="05000000000000000000" pitchFamily="2" charset="2"/>
              <a:buChar char="§"/>
            </a:pPr>
            <a:r>
              <a:rPr lang="en-IN" altLang="x-none" sz="1800" b="1" dirty="0"/>
              <a:t>One-dimensional array: </a:t>
            </a:r>
            <a:r>
              <a:rPr lang="en-IN" altLang="x-none" sz="1800" dirty="0"/>
              <a:t>An array that is represented by a name and single index or subscript.</a:t>
            </a:r>
            <a:endParaRPr lang="en-IN" altLang="x-none" sz="1800" dirty="0"/>
          </a:p>
          <a:p>
            <a:pPr eaLnBrk="1" hangingPunct="1">
              <a:buFont typeface="Wingdings" panose="05000000000000000000" pitchFamily="2" charset="2"/>
              <a:buChar char="§"/>
            </a:pPr>
            <a:r>
              <a:rPr lang="en-IN" altLang="x-none" sz="1800" b="1" dirty="0"/>
              <a:t>Scalar variable: </a:t>
            </a:r>
            <a:r>
              <a:rPr lang="en-IN" altLang="x-none" sz="1800" dirty="0"/>
              <a:t>It is a single variable whose stored value is an atomic data type.</a:t>
            </a:r>
            <a:endParaRPr lang="en-IN" altLang="x-none" sz="1800" dirty="0"/>
          </a:p>
          <a:p>
            <a:pPr eaLnBrk="1" hangingPunct="1">
              <a:buFont typeface="Wingdings" panose="05000000000000000000" pitchFamily="2" charset="2"/>
              <a:buChar char="§"/>
            </a:pPr>
            <a:r>
              <a:rPr lang="en-IN" altLang="x-none" sz="1800" b="1" dirty="0"/>
              <a:t>Scanset: </a:t>
            </a:r>
            <a:r>
              <a:rPr lang="en-IN" altLang="x-none" sz="1800" dirty="0"/>
              <a:t>It is a conversion specifier that allows the programmer to specify the set of characters that are (or are not) acceptable as part of the string.</a:t>
            </a:r>
            <a:endParaRPr lang="en-IN" altLang="x-none" sz="1800" dirty="0"/>
          </a:p>
          <a:p>
            <a:pPr eaLnBrk="1" hangingPunct="1">
              <a:buFont typeface="Wingdings" panose="05000000000000000000" pitchFamily="2" charset="2"/>
              <a:buChar char="§"/>
            </a:pPr>
            <a:endParaRPr lang="en-IN" altLang="x-none" sz="1800" dirty="0"/>
          </a:p>
        </p:txBody>
      </p:sp>
      <p:sp>
        <p:nvSpPr>
          <p:cNvPr id="18436" name="Footer Placeholder 4"/>
          <p:cNvSpPr txBox="1">
            <a:spLocks noGrp="1"/>
          </p:cNvSpPr>
          <p:nvPr>
            <p:ph type="ftr" sz="quarter" idx="3"/>
          </p:nvPr>
        </p:nvSpPr>
        <p:spPr bwMode="auto">
          <a:xfrm>
            <a:off x="684213" y="6613525"/>
            <a:ext cx="7737475" cy="239713"/>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 INPUT/OUTPUT</a:t>
            </a:r>
            <a:endParaRPr kumimoji="0" lang="en-IN" sz="44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9634" name="Content Placeholder 2"/>
          <p:cNvSpPr>
            <a:spLocks noGrp="1"/>
          </p:cNvSpPr>
          <p:nvPr>
            <p:ph idx="1"/>
          </p:nvPr>
        </p:nvSpPr>
        <p:spPr>
          <a:xfrm>
            <a:off x="611188" y="1628775"/>
            <a:ext cx="8183562" cy="4248150"/>
          </a:xfrm>
        </p:spPr>
        <p:txBody>
          <a:bodyPr vert="horz" wrap="square" lIns="182880" tIns="91440" rIns="91440" bIns="45720" anchor="t" anchorCtr="0"/>
          <a:p>
            <a:pPr eaLnBrk="1" hangingPunct="1">
              <a:buFont typeface="Wingdings" panose="05000000000000000000" pitchFamily="2" charset="2"/>
              <a:buChar char="§"/>
            </a:pPr>
            <a:r>
              <a:rPr lang="en-IN" altLang="x-none" sz="2200" dirty="0"/>
              <a:t>One special case, where the null character is not automatically appended to the array</a:t>
            </a:r>
            <a:r>
              <a:rPr lang="en-IN" altLang="x-none" sz="2200" b="1" dirty="0"/>
              <a:t>, is when the array size is explicitly specified and the number of initializers completely fills the array size.</a:t>
            </a:r>
            <a:endParaRPr lang="en-IN" altLang="x-none" sz="2200" b="1" dirty="0"/>
          </a:p>
          <a:p>
            <a:pPr eaLnBrk="1" hangingPunct="1">
              <a:buFont typeface="Wingdings" panose="05000000000000000000" pitchFamily="2" charset="2"/>
              <a:buChar char="§"/>
            </a:pPr>
            <a:r>
              <a:rPr lang="en-GB" altLang="zh-CN" sz="2200" dirty="0"/>
              <a:t>char nonterminated[5] = "12345“;</a:t>
            </a:r>
            <a:endParaRPr lang="en-GB" altLang="zh-CN" sz="2200" dirty="0"/>
          </a:p>
          <a:p>
            <a:pPr eaLnBrk="1" hangingPunct="1">
              <a:buFont typeface="Wingdings" panose="05000000000000000000" pitchFamily="2" charset="2"/>
              <a:buChar char="§"/>
            </a:pPr>
            <a:endParaRPr lang="en-IN" altLang="x-none" sz="2200" dirty="0"/>
          </a:p>
          <a:p>
            <a:pPr eaLnBrk="1" hangingPunct="1">
              <a:buFont typeface="Wingdings" panose="05000000000000000000" pitchFamily="2" charset="2"/>
              <a:buChar char="§"/>
            </a:pPr>
            <a:r>
              <a:rPr lang="en-IN" altLang="x-none" sz="2200" dirty="0"/>
              <a:t>printf() with the width and precision modifiers in the %s conversion specifier may be used to display a string.</a:t>
            </a:r>
            <a:endParaRPr lang="en-IN" altLang="x-none" sz="2200" dirty="0"/>
          </a:p>
          <a:p>
            <a:pPr eaLnBrk="1" hangingPunct="1">
              <a:buFont typeface="Wingdings" panose="05000000000000000000" pitchFamily="2" charset="2"/>
              <a:buChar char="§"/>
            </a:pPr>
            <a:endParaRPr lang="en-IN" altLang="x-none" sz="2200" dirty="0"/>
          </a:p>
          <a:p>
            <a:pPr eaLnBrk="1" hangingPunct="1">
              <a:buFont typeface="Wingdings" panose="05000000000000000000" pitchFamily="2" charset="2"/>
              <a:buChar char="§"/>
            </a:pPr>
            <a:r>
              <a:rPr lang="en-IN" altLang="x-none" sz="2200" dirty="0"/>
              <a:t>The %s format does not require the ampersand before the string name in scanf().</a:t>
            </a:r>
            <a:endParaRPr lang="en-IN" altLang="x-none" sz="2200" dirty="0"/>
          </a:p>
        </p:txBody>
      </p:sp>
      <p:sp>
        <p:nvSpPr>
          <p:cNvPr id="47108"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 INPUT/OUTPUT</a:t>
            </a:r>
            <a:endParaRPr kumimoji="0" lang="en-IN" sz="44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1987" name="Content Placeholder 2"/>
          <p:cNvSpPr>
            <a:spLocks noGrp="1"/>
          </p:cNvSpPr>
          <p:nvPr>
            <p:ph idx="1"/>
          </p:nvPr>
        </p:nvSpPr>
        <p:spPr>
          <a:xfrm>
            <a:off x="395288" y="1628775"/>
            <a:ext cx="8353425" cy="4872038"/>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If fewer input characters are provided,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scanf</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hangs until it gets enough input characters.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scanf</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only recognizes a sequence of characters delimited by white space characters as an external string.</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The library function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sprintf</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is similar to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C library function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sprintf</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is used to store formatted data as a string.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You can also say the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sprintf</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function is used to create strings as output using formatted data.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The only difference is that the formatted output is written to a memory area rather than directly to a standard output.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8132" name="Footer Placeholder 4"/>
          <p:cNvSpPr txBox="1">
            <a:spLocks noGrp="1"/>
          </p:cNvSpPr>
          <p:nvPr>
            <p:ph type="ftr" sz="quarter" idx="3"/>
          </p:nvPr>
        </p:nvSpPr>
        <p:spPr bwMode="auto">
          <a:xfrm>
            <a:off x="684213"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2938" y="0"/>
            <a:ext cx="8118475" cy="1081088"/>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8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Character Manipulation in the String</a:t>
            </a:r>
            <a:endParaRPr kumimoji="0" lang="en-IN"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71682" name="Picture 2"/>
          <p:cNvPicPr>
            <a:picLocks noChangeAspect="1"/>
          </p:cNvPicPr>
          <p:nvPr/>
        </p:nvPicPr>
        <p:blipFill>
          <a:blip r:embed="rId1"/>
          <a:stretch>
            <a:fillRect/>
          </a:stretch>
        </p:blipFill>
        <p:spPr>
          <a:xfrm>
            <a:off x="636588" y="1039813"/>
            <a:ext cx="8078787" cy="5603875"/>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285750"/>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isupper</a:t>
            </a: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72706" name="Content Placeholder 2"/>
          <p:cNvSpPr>
            <a:spLocks noGrp="1"/>
          </p:cNvSpPr>
          <p:nvPr>
            <p:ph idx="1"/>
          </p:nvPr>
        </p:nvSpPr>
        <p:spPr>
          <a:xfrm>
            <a:off x="500063" y="1428750"/>
            <a:ext cx="8183562" cy="5286375"/>
          </a:xfrm>
        </p:spPr>
        <p:txBody>
          <a:bodyPr vert="horz" wrap="square" lIns="182880" tIns="91440" rIns="91440" bIns="45720" anchor="t" anchorCtr="0"/>
          <a:p>
            <a:pPr>
              <a:buNone/>
            </a:pPr>
            <a:r>
              <a:rPr lang="en-GB" altLang="zh-CN" sz="2000" dirty="0">
                <a:solidFill>
                  <a:srgbClr val="002060"/>
                </a:solidFill>
              </a:rPr>
              <a:t>#include &lt;stdio.h&gt; </a:t>
            </a:r>
            <a:endParaRPr lang="en-GB" altLang="zh-CN" sz="2000" dirty="0">
              <a:solidFill>
                <a:srgbClr val="002060"/>
              </a:solidFill>
            </a:endParaRPr>
          </a:p>
          <a:p>
            <a:pPr>
              <a:buNone/>
            </a:pPr>
            <a:r>
              <a:rPr lang="en-GB" altLang="zh-CN" sz="2000" dirty="0">
                <a:solidFill>
                  <a:srgbClr val="002060"/>
                </a:solidFill>
              </a:rPr>
              <a:t>#include &lt;ctype.h&gt; </a:t>
            </a:r>
            <a:endParaRPr lang="en-GB" altLang="zh-CN" sz="2000" dirty="0">
              <a:solidFill>
                <a:srgbClr val="002060"/>
              </a:solidFill>
            </a:endParaRPr>
          </a:p>
          <a:p>
            <a:pPr>
              <a:buNone/>
            </a:pPr>
            <a:r>
              <a:rPr lang="en-GB" altLang="zh-CN" sz="2000" dirty="0">
                <a:solidFill>
                  <a:srgbClr val="002060"/>
                </a:solidFill>
              </a:rPr>
              <a:t>int main() </a:t>
            </a:r>
            <a:endParaRPr lang="en-GB" altLang="zh-CN" sz="2000" dirty="0">
              <a:solidFill>
                <a:srgbClr val="002060"/>
              </a:solidFill>
            </a:endParaRPr>
          </a:p>
          <a:p>
            <a:pPr>
              <a:buNone/>
            </a:pPr>
            <a:r>
              <a:rPr lang="en-GB" altLang="zh-CN" sz="2000" dirty="0">
                <a:solidFill>
                  <a:srgbClr val="002060"/>
                </a:solidFill>
              </a:rPr>
              <a:t>{ int var1 = 'M'; </a:t>
            </a:r>
            <a:endParaRPr lang="en-GB" altLang="zh-CN" sz="2000" dirty="0">
              <a:solidFill>
                <a:srgbClr val="002060"/>
              </a:solidFill>
            </a:endParaRPr>
          </a:p>
          <a:p>
            <a:pPr>
              <a:buNone/>
            </a:pPr>
            <a:r>
              <a:rPr lang="en-GB" altLang="zh-CN" sz="2000" dirty="0">
                <a:solidFill>
                  <a:srgbClr val="002060"/>
                </a:solidFill>
              </a:rPr>
              <a:t>int var2 = 'm'; </a:t>
            </a:r>
            <a:endParaRPr lang="en-GB" altLang="zh-CN" sz="2000" dirty="0">
              <a:solidFill>
                <a:srgbClr val="002060"/>
              </a:solidFill>
            </a:endParaRPr>
          </a:p>
          <a:p>
            <a:pPr>
              <a:buNone/>
            </a:pPr>
            <a:r>
              <a:rPr lang="en-GB" altLang="zh-CN" sz="2000" dirty="0">
                <a:solidFill>
                  <a:srgbClr val="002060"/>
                </a:solidFill>
              </a:rPr>
              <a:t>if( isupper(var1) ) </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a:p>
            <a:pPr>
              <a:buNone/>
            </a:pPr>
            <a:r>
              <a:rPr lang="en-GB" altLang="zh-CN" sz="2000" dirty="0">
                <a:solidFill>
                  <a:srgbClr val="002060"/>
                </a:solidFill>
              </a:rPr>
              <a:t>	 printf("var1 = |%c| is uppercase character\n", var1 ); </a:t>
            </a:r>
            <a:endParaRPr lang="en-GB" altLang="zh-CN" sz="2000" dirty="0">
              <a:solidFill>
                <a:srgbClr val="002060"/>
              </a:solidFill>
            </a:endParaRPr>
          </a:p>
          <a:p>
            <a:pPr>
              <a:buNone/>
            </a:pPr>
            <a:r>
              <a:rPr lang="en-GB" altLang="zh-CN" sz="2000" dirty="0">
                <a:solidFill>
                  <a:srgbClr val="002060"/>
                </a:solidFill>
              </a:rPr>
              <a:t>} </a:t>
            </a:r>
            <a:endParaRPr lang="en-GB" altLang="zh-CN" sz="2000" dirty="0">
              <a:solidFill>
                <a:srgbClr val="002060"/>
              </a:solidFill>
            </a:endParaRPr>
          </a:p>
          <a:p>
            <a:pPr>
              <a:buNone/>
            </a:pPr>
            <a:r>
              <a:rPr lang="en-GB" altLang="zh-CN" sz="2000" dirty="0">
                <a:solidFill>
                  <a:srgbClr val="002060"/>
                </a:solidFill>
              </a:rPr>
              <a:t>else </a:t>
            </a:r>
            <a:endParaRPr lang="en-GB" altLang="zh-CN" sz="2000" dirty="0">
              <a:solidFill>
                <a:srgbClr val="002060"/>
              </a:solidFill>
            </a:endParaRPr>
          </a:p>
          <a:p>
            <a:pPr>
              <a:buNone/>
            </a:pPr>
            <a:r>
              <a:rPr lang="en-GB" altLang="zh-CN" sz="2000" dirty="0">
                <a:solidFill>
                  <a:srgbClr val="002060"/>
                </a:solidFill>
              </a:rPr>
              <a:t>{ </a:t>
            </a:r>
            <a:endParaRPr lang="en-GB" altLang="zh-CN" sz="2000" dirty="0">
              <a:solidFill>
                <a:srgbClr val="002060"/>
              </a:solidFill>
            </a:endParaRPr>
          </a:p>
          <a:p>
            <a:pPr>
              <a:buNone/>
            </a:pPr>
            <a:r>
              <a:rPr lang="en-GB" altLang="zh-CN" sz="2000" dirty="0">
                <a:solidFill>
                  <a:srgbClr val="002060"/>
                </a:solidFill>
              </a:rPr>
              <a:t>	printf("var1 = |%c| is not uppercase character\n", var1 );</a:t>
            </a:r>
            <a:endParaRPr lang="en-GB" altLang="zh-CN" sz="2000" dirty="0">
              <a:solidFill>
                <a:srgbClr val="002060"/>
              </a:solidFill>
            </a:endParaRPr>
          </a:p>
          <a:p>
            <a:pPr>
              <a:buNone/>
            </a:pPr>
            <a:r>
              <a:rPr lang="en-GB" altLang="zh-CN" sz="2000" dirty="0">
                <a:solidFill>
                  <a:srgbClr val="002060"/>
                </a:solidFill>
              </a:rPr>
              <a:t>} </a:t>
            </a:r>
            <a:endParaRPr lang="en-GB" altLang="zh-CN" sz="2000" dirty="0">
              <a:solidFill>
                <a:srgbClr val="002060"/>
              </a:solidFill>
            </a:endParaRPr>
          </a:p>
          <a:p>
            <a:pPr>
              <a:buNone/>
            </a:pPr>
            <a:r>
              <a:rPr lang="en-GB" altLang="zh-CN" sz="2000" dirty="0">
                <a:solidFill>
                  <a:srgbClr val="002060"/>
                </a:solidFill>
              </a:rPr>
              <a:t>return 0;</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toupper</a:t>
            </a: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73730" name="Content Placeholder 2"/>
          <p:cNvSpPr>
            <a:spLocks noGrp="1"/>
          </p:cNvSpPr>
          <p:nvPr>
            <p:ph idx="1"/>
          </p:nvPr>
        </p:nvSpPr>
        <p:spPr>
          <a:xfrm>
            <a:off x="611188" y="1428750"/>
            <a:ext cx="8183562" cy="4187825"/>
          </a:xfrm>
        </p:spPr>
        <p:txBody>
          <a:bodyPr vert="horz" wrap="square" lIns="182880" tIns="91440" rIns="91440" bIns="45720" anchor="t" anchorCtr="0"/>
          <a:p>
            <a:pPr>
              <a:buNone/>
            </a:pPr>
            <a:r>
              <a:rPr lang="en-GB" altLang="zh-CN" sz="2200" dirty="0">
                <a:solidFill>
                  <a:srgbClr val="002060"/>
                </a:solidFill>
              </a:rPr>
              <a:t>#include &lt;stdio.h&gt; </a:t>
            </a:r>
            <a:endParaRPr lang="en-GB" altLang="zh-CN" sz="2200" dirty="0">
              <a:solidFill>
                <a:srgbClr val="002060"/>
              </a:solidFill>
            </a:endParaRPr>
          </a:p>
          <a:p>
            <a:pPr>
              <a:buNone/>
            </a:pPr>
            <a:r>
              <a:rPr lang="en-GB" altLang="zh-CN" sz="2200" dirty="0">
                <a:solidFill>
                  <a:srgbClr val="002060"/>
                </a:solidFill>
              </a:rPr>
              <a:t>#include &lt;ctype.h&gt; </a:t>
            </a:r>
            <a:endParaRPr lang="en-GB" altLang="zh-CN" sz="2200" dirty="0">
              <a:solidFill>
                <a:srgbClr val="002060"/>
              </a:solidFill>
            </a:endParaRPr>
          </a:p>
          <a:p>
            <a:pPr>
              <a:buNone/>
            </a:pPr>
            <a:r>
              <a:rPr lang="en-GB" altLang="zh-CN" sz="2200" dirty="0">
                <a:solidFill>
                  <a:srgbClr val="002060"/>
                </a:solidFill>
              </a:rPr>
              <a:t>int main() </a:t>
            </a:r>
            <a:endParaRPr lang="en-GB" altLang="zh-CN" sz="2200" dirty="0">
              <a:solidFill>
                <a:srgbClr val="002060"/>
              </a:solidFill>
            </a:endParaRPr>
          </a:p>
          <a:p>
            <a:pPr>
              <a:buNone/>
            </a:pPr>
            <a:r>
              <a:rPr lang="en-GB" altLang="zh-CN" sz="2200" dirty="0">
                <a:solidFill>
                  <a:srgbClr val="002060"/>
                </a:solidFill>
              </a:rPr>
              <a:t>{ char c; c = 'm'; </a:t>
            </a:r>
            <a:endParaRPr lang="en-GB" altLang="zh-CN" sz="2200" dirty="0">
              <a:solidFill>
                <a:srgbClr val="002060"/>
              </a:solidFill>
            </a:endParaRPr>
          </a:p>
          <a:p>
            <a:pPr>
              <a:buNone/>
            </a:pPr>
            <a:r>
              <a:rPr lang="en-GB" altLang="zh-CN" sz="2200" dirty="0">
                <a:solidFill>
                  <a:srgbClr val="002060"/>
                </a:solidFill>
              </a:rPr>
              <a:t>	printf("%c -&gt; %c", c, toupper(c)); </a:t>
            </a:r>
            <a:endParaRPr lang="en-GB" altLang="zh-CN" sz="2200" dirty="0">
              <a:solidFill>
                <a:srgbClr val="002060"/>
              </a:solidFill>
            </a:endParaRPr>
          </a:p>
          <a:p>
            <a:pPr>
              <a:buNone/>
            </a:pPr>
            <a:r>
              <a:rPr lang="en-GB" altLang="zh-CN" sz="2000" i="1" dirty="0">
                <a:solidFill>
                  <a:srgbClr val="00B050"/>
                </a:solidFill>
              </a:rPr>
              <a:t>/*Displays the same argument passed if other characters than lowercase character is passed to toupper()*/. </a:t>
            </a:r>
            <a:endParaRPr lang="en-GB" altLang="zh-CN" sz="2000" i="1" dirty="0">
              <a:solidFill>
                <a:srgbClr val="00B050"/>
              </a:solidFill>
            </a:endParaRPr>
          </a:p>
          <a:p>
            <a:pPr>
              <a:buNone/>
            </a:pPr>
            <a:r>
              <a:rPr lang="en-GB" altLang="zh-CN" sz="2200" dirty="0">
                <a:solidFill>
                  <a:srgbClr val="002060"/>
                </a:solidFill>
              </a:rPr>
              <a:t>c = 'D'; </a:t>
            </a:r>
            <a:endParaRPr lang="en-GB" altLang="zh-CN" sz="2200" dirty="0">
              <a:solidFill>
                <a:srgbClr val="002060"/>
              </a:solidFill>
            </a:endParaRPr>
          </a:p>
          <a:p>
            <a:pPr>
              <a:buNone/>
            </a:pPr>
            <a:r>
              <a:rPr lang="en-GB" altLang="zh-CN" sz="2200" dirty="0">
                <a:solidFill>
                  <a:srgbClr val="002060"/>
                </a:solidFill>
              </a:rPr>
              <a:t>printf("\n%c -&gt; %c", c, toupper(c)); </a:t>
            </a:r>
            <a:endParaRPr lang="en-GB" altLang="zh-CN" sz="2200" dirty="0">
              <a:solidFill>
                <a:srgbClr val="002060"/>
              </a:solidFill>
            </a:endParaRPr>
          </a:p>
          <a:p>
            <a:pPr>
              <a:buNone/>
            </a:pPr>
            <a:r>
              <a:rPr lang="en-GB" altLang="zh-CN" sz="2200" dirty="0">
                <a:solidFill>
                  <a:srgbClr val="002060"/>
                </a:solidFill>
              </a:rPr>
              <a:t>c = '9'; </a:t>
            </a:r>
            <a:endParaRPr lang="en-GB" altLang="zh-CN" sz="2200" dirty="0">
              <a:solidFill>
                <a:srgbClr val="002060"/>
              </a:solidFill>
            </a:endParaRPr>
          </a:p>
          <a:p>
            <a:pPr>
              <a:buNone/>
            </a:pPr>
            <a:r>
              <a:rPr lang="en-GB" altLang="zh-CN" sz="2200" dirty="0">
                <a:solidFill>
                  <a:srgbClr val="002060"/>
                </a:solidFill>
              </a:rPr>
              <a:t>printf("\n%c -&gt; %c", c, toupper(c)); </a:t>
            </a:r>
            <a:endParaRPr lang="en-GB" altLang="zh-CN" sz="2200" dirty="0">
              <a:solidFill>
                <a:srgbClr val="002060"/>
              </a:solidFill>
            </a:endParaRPr>
          </a:p>
          <a:p>
            <a:pPr>
              <a:buNone/>
            </a:pPr>
            <a:r>
              <a:rPr lang="en-GB" altLang="zh-CN" sz="2200" dirty="0">
                <a:solidFill>
                  <a:srgbClr val="002060"/>
                </a:solidFill>
              </a:rPr>
              <a:t>return 0; </a:t>
            </a:r>
            <a:endParaRPr lang="en-GB" altLang="zh-CN" sz="2200" dirty="0">
              <a:solidFill>
                <a:srgbClr val="002060"/>
              </a:solidFill>
            </a:endParaRPr>
          </a:p>
          <a:p>
            <a:pPr>
              <a:buNone/>
            </a:pPr>
            <a:r>
              <a:rPr lang="en-GB" altLang="zh-CN" sz="2200" dirty="0">
                <a:solidFill>
                  <a:srgbClr val="002060"/>
                </a:solidFill>
              </a:rPr>
              <a:t>}</a:t>
            </a:r>
            <a:endParaRPr lang="en-GB" altLang="zh-CN" sz="2200" dirty="0">
              <a:solidFill>
                <a:srgbClr val="002060"/>
              </a:solidFill>
            </a:endParaRPr>
          </a:p>
        </p:txBody>
      </p:sp>
      <p:sp>
        <p:nvSpPr>
          <p:cNvPr id="5" name="Rectangle 4"/>
          <p:cNvSpPr/>
          <p:nvPr/>
        </p:nvSpPr>
        <p:spPr>
          <a:xfrm>
            <a:off x="6572250" y="4143375"/>
            <a:ext cx="2214563" cy="2214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m -&gt; M</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D -&gt; D</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9 -&gt; 9</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fscanf</a:t>
            </a: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 &amp; </a:t>
            </a: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fprintf</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74754" name="Content Placeholder 2"/>
          <p:cNvSpPr>
            <a:spLocks noGrp="1"/>
          </p:cNvSpPr>
          <p:nvPr>
            <p:ph idx="1"/>
          </p:nvPr>
        </p:nvSpPr>
        <p:spPr>
          <a:xfrm>
            <a:off x="428625" y="1628775"/>
            <a:ext cx="8366125" cy="4187825"/>
          </a:xfrm>
        </p:spPr>
        <p:txBody>
          <a:bodyPr vert="horz" wrap="square" lIns="182880" tIns="91440" rIns="91440" bIns="45720" anchor="t" anchorCtr="0"/>
          <a:p>
            <a:pPr>
              <a:buNone/>
            </a:pPr>
            <a:r>
              <a:rPr lang="en-GB" altLang="zh-CN" sz="2200" b="1" dirty="0"/>
              <a:t>fprintf(FILE *stream, const char *format, ...)</a:t>
            </a:r>
            <a:r>
              <a:rPr lang="en-GB" altLang="zh-CN" sz="2200" dirty="0"/>
              <a:t> sends formatted output to a stream.</a:t>
            </a:r>
            <a:endParaRPr lang="en-GB" altLang="zh-CN" sz="2200" dirty="0"/>
          </a:p>
          <a:p>
            <a:pPr>
              <a:buNone/>
            </a:pPr>
            <a:endParaRPr lang="en-GB" altLang="zh-CN" sz="2400" dirty="0"/>
          </a:p>
          <a:p>
            <a:pPr>
              <a:buNone/>
            </a:pPr>
            <a:r>
              <a:rPr lang="en-GB" altLang="zh-CN" sz="2400" dirty="0"/>
              <a:t>fprintf(fp, "%s %s %s %d", "We", "are", "in", 2012); fclose(fp); return(0); }</a:t>
            </a:r>
            <a:endParaRPr lang="en-GB" altLang="zh-CN" sz="2400" dirty="0"/>
          </a:p>
          <a:p>
            <a:pPr>
              <a:buNone/>
            </a:pPr>
            <a:endParaRPr lang="en-GB" altLang="zh-CN" sz="2400" dirty="0"/>
          </a:p>
          <a:p>
            <a:pPr>
              <a:buNone/>
            </a:pPr>
            <a:r>
              <a:rPr lang="en-GB" altLang="zh-CN" sz="2400" b="1" dirty="0"/>
              <a:t>fscanf(FILE *stream, const char *format, ...)</a:t>
            </a:r>
            <a:r>
              <a:rPr lang="en-GB" altLang="zh-CN" sz="2400" dirty="0"/>
              <a:t> reads formatted input from a stream.</a:t>
            </a:r>
            <a:endParaRPr lang="en-GB" altLang="zh-CN" sz="2400" dirty="0"/>
          </a:p>
          <a:p>
            <a:pPr>
              <a:buNone/>
            </a:pPr>
            <a:endParaRPr lang="en-GB" altLang="zh-CN" sz="2400" b="1" dirty="0"/>
          </a:p>
          <a:p>
            <a:pPr>
              <a:buNone/>
            </a:pPr>
            <a:r>
              <a:rPr lang="en-GB" altLang="zh-CN" sz="2400" dirty="0"/>
              <a:t>fscanf(fp, "%s %s %s %d", str1, str2, str3, &amp;year); </a:t>
            </a:r>
            <a:endParaRPr lang="en-GB" altLang="zh-CN" sz="22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58163" cy="1074738"/>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 input and output using </a:t>
            </a:r>
            <a:r>
              <a:rPr kumimoji="0" lang="en-IN" sz="3600" b="1" i="1" u="none" strike="noStrike" kern="1200" cap="none" spc="0" normalizeH="0" baseline="0" noProof="0" dirty="0" err="1"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fscanf</a:t>
            </a: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 and </a:t>
            </a:r>
            <a:r>
              <a:rPr kumimoji="0" lang="en-IN" sz="3600" b="1" i="1" u="none" strike="noStrike" kern="1200" cap="none" spc="0" normalizeH="0" baseline="0" noProof="0" dirty="0" err="1"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fprintf</a:t>
            </a: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75778" name="Content Placeholder 2"/>
          <p:cNvSpPr>
            <a:spLocks noGrp="1"/>
          </p:cNvSpPr>
          <p:nvPr>
            <p:ph idx="1"/>
          </p:nvPr>
        </p:nvSpPr>
        <p:spPr>
          <a:xfrm>
            <a:off x="395288" y="1557338"/>
            <a:ext cx="8229600" cy="3871912"/>
          </a:xfrm>
        </p:spPr>
        <p:txBody>
          <a:bodyPr vert="horz" wrap="square" lIns="182880" tIns="91440" rIns="91440" bIns="45720" anchor="t" anchorCtr="0"/>
          <a:p>
            <a:pPr eaLnBrk="1" hangingPunct="1">
              <a:buFont typeface="Wingdings" panose="05000000000000000000" pitchFamily="2" charset="2"/>
              <a:buChar char="§"/>
            </a:pPr>
            <a:r>
              <a:rPr lang="en-IN" altLang="x-none" sz="2000" dirty="0"/>
              <a:t>stdin, stdout, and stderr: Each C program has three I/O streams.</a:t>
            </a:r>
            <a:endParaRPr lang="en-IN" altLang="x-none" sz="2000" dirty="0"/>
          </a:p>
          <a:p>
            <a:pPr lvl="1" eaLnBrk="1" hangingPunct="1"/>
            <a:r>
              <a:rPr lang="en-IN" altLang="x-none" sz="2000" dirty="0"/>
              <a:t>The input stream is called standard-input (stdin); the output stream is called standard-output (stdout); and the side stream of output characters for errors is called standard error (stderr). </a:t>
            </a:r>
            <a:endParaRPr lang="en-IN" altLang="x-none" sz="2000" dirty="0"/>
          </a:p>
          <a:p>
            <a:pPr lvl="1" eaLnBrk="1" hangingPunct="1"/>
            <a:r>
              <a:rPr lang="en-IN" altLang="x-none" sz="2000" dirty="0"/>
              <a:t>Now one might think that calls to fprinf() and fscanf() differ significantly from calls to printf() and scanf().</a:t>
            </a:r>
            <a:endParaRPr lang="en-IN" altLang="x-none" sz="2000" dirty="0"/>
          </a:p>
          <a:p>
            <a:pPr lvl="1" eaLnBrk="1" hangingPunct="1"/>
            <a:r>
              <a:rPr lang="en-IN" altLang="x-none" sz="2000" dirty="0"/>
              <a:t>fprintf() sends formatted output to a stream and fscanf() scans and formats input from a stream.</a:t>
            </a:r>
            <a:endParaRPr lang="en-IN" altLang="x-none" sz="2000" dirty="0"/>
          </a:p>
        </p:txBody>
      </p:sp>
      <p:sp>
        <p:nvSpPr>
          <p:cNvPr id="50180" name="Footer Placeholder 5"/>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pic>
        <p:nvPicPr>
          <p:cNvPr id="75780" name="Picture 2"/>
          <p:cNvPicPr>
            <a:picLocks noChangeAspect="1"/>
          </p:cNvPicPr>
          <p:nvPr/>
        </p:nvPicPr>
        <p:blipFill>
          <a:blip r:embed="rId1"/>
          <a:stretch>
            <a:fillRect/>
          </a:stretch>
        </p:blipFill>
        <p:spPr>
          <a:xfrm>
            <a:off x="1857375" y="4929188"/>
            <a:ext cx="6143625" cy="1285875"/>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Standard input and output </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graphicFrame>
        <p:nvGraphicFramePr>
          <p:cNvPr id="5" name="Table 4"/>
          <p:cNvGraphicFramePr>
            <a:graphicFrameLocks noGrp="1"/>
          </p:cNvGraphicFramePr>
          <p:nvPr/>
        </p:nvGraphicFramePr>
        <p:xfrm>
          <a:off x="571500" y="1490663"/>
          <a:ext cx="7929618" cy="4797425"/>
        </p:xfrm>
        <a:graphic>
          <a:graphicData uri="http://schemas.openxmlformats.org/drawingml/2006/table">
            <a:tbl>
              <a:tblPr firstRow="1" bandRow="1">
                <a:tableStyleId>{5C22544A-7EE6-4342-B048-85BDC9FD1C3A}</a:tableStyleId>
              </a:tblPr>
              <a:tblGrid>
                <a:gridCol w="2214577"/>
                <a:gridCol w="1857388"/>
                <a:gridCol w="3857653"/>
              </a:tblGrid>
              <a:tr h="498951">
                <a:tc>
                  <a:txBody>
                    <a:bodyPr/>
                    <a:lstStyle/>
                    <a:p>
                      <a:pPr algn="l" fontAlgn="t"/>
                      <a:r>
                        <a:rPr lang="en-US" dirty="0"/>
                        <a:t>Standard File</a:t>
                      </a:r>
                      <a:endParaRPr lang="en-US" dirty="0"/>
                    </a:p>
                  </a:txBody>
                  <a:tcPr marL="76200" marR="76200" marT="76200" marB="76200"/>
                </a:tc>
                <a:tc>
                  <a:txBody>
                    <a:bodyPr/>
                    <a:lstStyle/>
                    <a:p>
                      <a:pPr algn="l" fontAlgn="t"/>
                      <a:r>
                        <a:rPr lang="en-US" dirty="0"/>
                        <a:t>File Pointer</a:t>
                      </a:r>
                      <a:endParaRPr lang="en-US" dirty="0"/>
                    </a:p>
                  </a:txBody>
                  <a:tcPr marL="76200" marR="76200" marT="76200" marB="76200"/>
                </a:tc>
                <a:tc>
                  <a:txBody>
                    <a:bodyPr/>
                    <a:lstStyle/>
                    <a:p>
                      <a:pPr algn="l" fontAlgn="t"/>
                      <a:r>
                        <a:rPr lang="en-US" dirty="0" smtClean="0"/>
                        <a:t>What</a:t>
                      </a:r>
                      <a:r>
                        <a:rPr lang="en-US" baseline="0" dirty="0" smtClean="0"/>
                        <a:t> is happening</a:t>
                      </a:r>
                      <a:endParaRPr lang="en-US" dirty="0"/>
                    </a:p>
                  </a:txBody>
                  <a:tcPr marL="76200" marR="76200" marT="76200" marB="76200"/>
                </a:tc>
              </a:tr>
              <a:tr h="503412">
                <a:tc>
                  <a:txBody>
                    <a:bodyPr/>
                    <a:lstStyle/>
                    <a:p>
                      <a:pPr fontAlgn="t"/>
                      <a:r>
                        <a:rPr lang="en-US"/>
                        <a:t>Standard input</a:t>
                      </a:r>
                      <a:endParaRPr lang="en-US"/>
                    </a:p>
                  </a:txBody>
                  <a:tcPr marL="76200" marR="76200" marT="76200" marB="76200"/>
                </a:tc>
                <a:tc>
                  <a:txBody>
                    <a:bodyPr/>
                    <a:lstStyle/>
                    <a:p>
                      <a:pPr fontAlgn="t"/>
                      <a:r>
                        <a:rPr lang="en-US"/>
                        <a:t>stdin</a:t>
                      </a:r>
                      <a:endParaRPr lang="en-US"/>
                    </a:p>
                  </a:txBody>
                  <a:tcPr marL="76200" marR="76200" marT="76200" marB="76200"/>
                </a:tc>
                <a:tc>
                  <a:txBody>
                    <a:bodyPr/>
                    <a:lstStyle/>
                    <a:p>
                      <a:pPr fontAlgn="t"/>
                      <a:r>
                        <a:rPr kumimoji="0" lang="en-US" b="0" i="0" kern="1200" dirty="0" smtClean="0">
                          <a:solidFill>
                            <a:schemeClr val="dk1"/>
                          </a:solidFill>
                          <a:latin typeface="+mn-lt"/>
                          <a:ea typeface="+mn-ea"/>
                          <a:cs typeface="+mn-cs"/>
                        </a:rPr>
                        <a:t>Standard input is stream data (often text) going into a program</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data transfers by use of the </a:t>
                      </a:r>
                      <a:r>
                        <a:rPr kumimoji="0" lang="en-US" b="0" i="1" kern="1200" dirty="0" smtClean="0">
                          <a:solidFill>
                            <a:schemeClr val="dk1"/>
                          </a:solidFill>
                          <a:latin typeface="+mn-lt"/>
                          <a:ea typeface="+mn-ea"/>
                          <a:cs typeface="+mn-cs"/>
                        </a:rPr>
                        <a:t>read</a:t>
                      </a:r>
                      <a:r>
                        <a:rPr kumimoji="0" lang="en-US" b="0" i="0" kern="1200" dirty="0" smtClean="0">
                          <a:solidFill>
                            <a:schemeClr val="dk1"/>
                          </a:solidFill>
                          <a:latin typeface="+mn-lt"/>
                          <a:ea typeface="+mn-ea"/>
                          <a:cs typeface="+mn-cs"/>
                        </a:rPr>
                        <a:t> operation)</a:t>
                      </a:r>
                      <a:endParaRPr lang="en-US" dirty="0"/>
                    </a:p>
                  </a:txBody>
                  <a:tcPr marL="76200" marR="76200" marT="76200" marB="76200"/>
                </a:tc>
              </a:tr>
              <a:tr h="498951">
                <a:tc>
                  <a:txBody>
                    <a:bodyPr/>
                    <a:lstStyle/>
                    <a:p>
                      <a:pPr fontAlgn="t"/>
                      <a:r>
                        <a:rPr lang="en-US"/>
                        <a:t>Standard output</a:t>
                      </a:r>
                      <a:endParaRPr lang="en-US"/>
                    </a:p>
                  </a:txBody>
                  <a:tcPr marL="76200" marR="76200" marT="76200" marB="76200"/>
                </a:tc>
                <a:tc>
                  <a:txBody>
                    <a:bodyPr/>
                    <a:lstStyle/>
                    <a:p>
                      <a:pPr fontAlgn="t"/>
                      <a:r>
                        <a:rPr lang="en-US"/>
                        <a:t>stdout</a:t>
                      </a:r>
                      <a:endParaRPr lang="en-US"/>
                    </a:p>
                  </a:txBody>
                  <a:tcPr marL="76200" marR="76200" marT="76200" marB="76200"/>
                </a:tc>
                <a:tc>
                  <a:txBody>
                    <a:bodyPr/>
                    <a:lstStyle/>
                    <a:p>
                      <a:pPr fontAlgn="t"/>
                      <a:r>
                        <a:rPr kumimoji="0" lang="en-US" b="0" i="0" kern="1200" dirty="0" smtClean="0">
                          <a:solidFill>
                            <a:schemeClr val="dk1"/>
                          </a:solidFill>
                          <a:latin typeface="+mn-lt"/>
                          <a:ea typeface="+mn-ea"/>
                          <a:cs typeface="+mn-cs"/>
                        </a:rPr>
                        <a:t>Standard output is the stream where a program writes its output data(data transfer with the </a:t>
                      </a:r>
                      <a:r>
                        <a:rPr kumimoji="0" lang="en-US" b="0" i="1" kern="1200" dirty="0" smtClean="0">
                          <a:solidFill>
                            <a:schemeClr val="dk1"/>
                          </a:solidFill>
                          <a:latin typeface="+mn-lt"/>
                          <a:ea typeface="+mn-ea"/>
                          <a:cs typeface="+mn-cs"/>
                        </a:rPr>
                        <a:t>write</a:t>
                      </a:r>
                      <a:r>
                        <a:rPr kumimoji="0" lang="en-US" b="0" i="0" kern="1200" dirty="0" smtClean="0">
                          <a:solidFill>
                            <a:schemeClr val="dk1"/>
                          </a:solidFill>
                          <a:latin typeface="+mn-lt"/>
                          <a:ea typeface="+mn-ea"/>
                          <a:cs typeface="+mn-cs"/>
                        </a:rPr>
                        <a:t> operation)</a:t>
                      </a:r>
                      <a:endParaRPr lang="en-US" dirty="0"/>
                    </a:p>
                  </a:txBody>
                  <a:tcPr marL="76200" marR="76200" marT="76200" marB="76200"/>
                </a:tc>
              </a:tr>
              <a:tr h="1645159">
                <a:tc>
                  <a:txBody>
                    <a:bodyPr/>
                    <a:lstStyle/>
                    <a:p>
                      <a:pPr fontAlgn="t"/>
                      <a:r>
                        <a:rPr lang="en-US"/>
                        <a:t>Standard error</a:t>
                      </a:r>
                      <a:endParaRPr lang="en-US"/>
                    </a:p>
                  </a:txBody>
                  <a:tcPr marL="76200" marR="76200" marT="76200" marB="76200"/>
                </a:tc>
                <a:tc>
                  <a:txBody>
                    <a:bodyPr/>
                    <a:lstStyle/>
                    <a:p>
                      <a:pPr fontAlgn="t"/>
                      <a:r>
                        <a:rPr lang="en-US"/>
                        <a:t>stderr</a:t>
                      </a:r>
                      <a:endParaRPr lang="en-US"/>
                    </a:p>
                  </a:txBody>
                  <a:tcPr marL="76200" marR="76200" marT="76200" marB="76200"/>
                </a:tc>
                <a:tc>
                  <a:txBody>
                    <a:bodyPr/>
                    <a:lstStyle/>
                    <a:p>
                      <a:pPr fontAlgn="t"/>
                      <a:r>
                        <a:rPr lang="en-US" dirty="0" smtClean="0"/>
                        <a:t>Another output stream typically used by programs to output error messages. It is a stream independent of standard output and can be redirected separately</a:t>
                      </a:r>
                      <a:endParaRPr lang="en-US" dirty="0"/>
                    </a:p>
                  </a:txBody>
                  <a:tcPr marL="76200" marR="76200" marT="76200" marB="76200"/>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4213" y="765175"/>
            <a:ext cx="7991475" cy="571500"/>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See the following example</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77826" name="Content Placeholder 2"/>
          <p:cNvSpPr>
            <a:spLocks noGrp="1"/>
          </p:cNvSpPr>
          <p:nvPr>
            <p:ph idx="1"/>
          </p:nvPr>
        </p:nvSpPr>
        <p:spPr>
          <a:xfrm>
            <a:off x="395288" y="1628775"/>
            <a:ext cx="8220075" cy="4465638"/>
          </a:xfrm>
        </p:spPr>
        <p:txBody>
          <a:bodyPr vert="horz" wrap="square" lIns="182880" tIns="91440" rIns="91440" bIns="45720" anchor="t" anchorCtr="0"/>
          <a:p>
            <a:pPr eaLnBrk="1" hangingPunct="1">
              <a:buNone/>
            </a:pPr>
            <a:r>
              <a:rPr lang="en-IN" altLang="x-none" sz="2200" dirty="0"/>
              <a:t>#include &lt;stdio.h&gt;</a:t>
            </a:r>
            <a:endParaRPr lang="en-IN" altLang="x-none" sz="2200" dirty="0"/>
          </a:p>
          <a:p>
            <a:pPr eaLnBrk="1" hangingPunct="1">
              <a:buNone/>
            </a:pPr>
            <a:r>
              <a:rPr lang="en-IN" altLang="x-none" sz="2200" dirty="0"/>
              <a:t>int main()</a:t>
            </a:r>
            <a:endParaRPr lang="en-IN" altLang="x-none" sz="2200" dirty="0"/>
          </a:p>
          <a:p>
            <a:pPr eaLnBrk="1" hangingPunct="1">
              <a:buNone/>
            </a:pPr>
            <a:r>
              <a:rPr lang="en-IN" altLang="x-none" sz="2200" dirty="0"/>
              <a:t>{</a:t>
            </a:r>
            <a:endParaRPr lang="en-IN" altLang="x-none" sz="2200" dirty="0"/>
          </a:p>
          <a:p>
            <a:pPr eaLnBrk="1" hangingPunct="1">
              <a:buNone/>
            </a:pPr>
            <a:r>
              <a:rPr lang="en-IN" altLang="x-none" sz="2200" dirty="0"/>
              <a:t>int first, second;</a:t>
            </a:r>
            <a:endParaRPr lang="en-IN" altLang="x-none" sz="2200" dirty="0"/>
          </a:p>
          <a:p>
            <a:pPr eaLnBrk="1" hangingPunct="1">
              <a:buNone/>
            </a:pPr>
            <a:endParaRPr lang="en-IN" altLang="x-none" sz="2200" dirty="0"/>
          </a:p>
          <a:p>
            <a:pPr eaLnBrk="1" hangingPunct="1">
              <a:buNone/>
            </a:pPr>
            <a:r>
              <a:rPr lang="en-IN" altLang="x-none" sz="2200" dirty="0"/>
              <a:t>fprintf(stdout,“Enter two inputs in this line: ”);</a:t>
            </a:r>
            <a:endParaRPr lang="en-IN" altLang="x-none" sz="2200" dirty="0"/>
          </a:p>
          <a:p>
            <a:pPr eaLnBrk="1" hangingPunct="1">
              <a:buNone/>
            </a:pPr>
            <a:r>
              <a:rPr lang="en-IN" altLang="x-none" sz="2200" dirty="0"/>
              <a:t>fscanf(stdin,“%d %d”, &amp;first, &amp;second);</a:t>
            </a:r>
            <a:endParaRPr lang="en-IN" altLang="x-none" sz="2200" dirty="0"/>
          </a:p>
          <a:p>
            <a:pPr eaLnBrk="1" hangingPunct="1">
              <a:buNone/>
            </a:pPr>
            <a:endParaRPr lang="en-IN" altLang="x-none" sz="2200" dirty="0"/>
          </a:p>
          <a:p>
            <a:pPr eaLnBrk="1" hangingPunct="1">
              <a:buNone/>
            </a:pPr>
            <a:r>
              <a:rPr lang="en-IN" altLang="x-none" sz="2200" dirty="0"/>
              <a:t>fprintf(stdout,“Their sum is: %d.\n”, first + second);</a:t>
            </a:r>
            <a:endParaRPr lang="en-IN" altLang="x-none" sz="2200" dirty="0"/>
          </a:p>
          <a:p>
            <a:pPr eaLnBrk="1" hangingPunct="1">
              <a:buNone/>
            </a:pPr>
            <a:r>
              <a:rPr lang="en-IN" altLang="x-none" sz="2200" dirty="0"/>
              <a:t>return 0;</a:t>
            </a:r>
            <a:endParaRPr lang="en-IN" altLang="x-none" sz="2200" dirty="0"/>
          </a:p>
          <a:p>
            <a:pPr eaLnBrk="1" hangingPunct="1">
              <a:buNone/>
            </a:pPr>
            <a:r>
              <a:rPr lang="en-IN" altLang="x-none" sz="2200" dirty="0"/>
              <a:t>}</a:t>
            </a:r>
            <a:endParaRPr lang="en-IN" altLang="x-none" sz="2200" dirty="0"/>
          </a:p>
        </p:txBody>
      </p:sp>
      <p:sp>
        <p:nvSpPr>
          <p:cNvPr id="51204"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4213" y="692150"/>
            <a:ext cx="7940675" cy="65405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 Manipulation</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78850" name="Content Placeholder 2"/>
          <p:cNvSpPr>
            <a:spLocks noGrp="1"/>
          </p:cNvSpPr>
          <p:nvPr>
            <p:ph idx="1"/>
          </p:nvPr>
        </p:nvSpPr>
        <p:spPr>
          <a:xfrm>
            <a:off x="468313" y="1557338"/>
            <a:ext cx="8229600" cy="4494212"/>
          </a:xfrm>
        </p:spPr>
        <p:txBody>
          <a:bodyPr vert="horz" wrap="square" lIns="182880" tIns="91440" rIns="91440" bIns="45720" anchor="t" anchorCtr="0"/>
          <a:p>
            <a:pPr eaLnBrk="1" hangingPunct="1">
              <a:buFont typeface="Wingdings" panose="05000000000000000000" pitchFamily="2" charset="2"/>
              <a:buChar char="§"/>
            </a:pPr>
            <a:r>
              <a:rPr lang="en-IN" altLang="x-none" sz="2400" dirty="0"/>
              <a:t>C has the weakest character string capability of any general-purpose programming language. </a:t>
            </a:r>
            <a:endParaRPr lang="en-IN" altLang="x-none" sz="2400" dirty="0"/>
          </a:p>
          <a:p>
            <a:pPr eaLnBrk="1" hangingPunct="1">
              <a:buFont typeface="Wingdings" panose="05000000000000000000" pitchFamily="2" charset="2"/>
              <a:buChar char="§"/>
            </a:pPr>
            <a:r>
              <a:rPr lang="en-IN" altLang="x-none" sz="2400" dirty="0"/>
              <a:t>Strictly speaking, there are no character strings in C, just arrays of single characters that are really small integers.</a:t>
            </a:r>
            <a:br>
              <a:rPr lang="en-IN" altLang="x-none" sz="2400" dirty="0"/>
            </a:br>
            <a:endParaRPr lang="en-IN" altLang="x-none" sz="2400" dirty="0"/>
          </a:p>
          <a:p>
            <a:pPr eaLnBrk="1" hangingPunct="1">
              <a:buFont typeface="Wingdings" panose="05000000000000000000" pitchFamily="2" charset="2"/>
              <a:buChar char="§"/>
            </a:pPr>
            <a:r>
              <a:rPr lang="en-IN" altLang="x-none" sz="2400" dirty="0"/>
              <a:t>If s1 and s2 are such ‘strings’ a program cannot</a:t>
            </a:r>
            <a:endParaRPr lang="en-IN" altLang="x-none" sz="2400" dirty="0"/>
          </a:p>
          <a:p>
            <a:pPr lvl="1" eaLnBrk="1" hangingPunct="1">
              <a:buFont typeface="Wingdings" panose="05000000000000000000" pitchFamily="2" charset="2"/>
              <a:buChar char="§"/>
            </a:pPr>
            <a:r>
              <a:rPr lang="en-IN" altLang="x-none" sz="2000" dirty="0"/>
              <a:t>Assign one to the other: s1 = s2;</a:t>
            </a:r>
            <a:endParaRPr lang="en-IN" altLang="x-none" sz="2000" dirty="0"/>
          </a:p>
          <a:p>
            <a:pPr lvl="1" eaLnBrk="1" hangingPunct="1">
              <a:buFont typeface="Wingdings" panose="05000000000000000000" pitchFamily="2" charset="2"/>
              <a:buChar char="§"/>
            </a:pPr>
            <a:r>
              <a:rPr lang="en-IN" altLang="x-none" sz="2000" dirty="0"/>
              <a:t>Compare them for collating sequence: s1 &lt; s2;</a:t>
            </a:r>
            <a:endParaRPr lang="en-IN" altLang="x-none" sz="2000" dirty="0"/>
          </a:p>
          <a:p>
            <a:pPr lvl="1" eaLnBrk="1" hangingPunct="1">
              <a:buFont typeface="Wingdings" panose="05000000000000000000" pitchFamily="2" charset="2"/>
              <a:buChar char="§"/>
            </a:pPr>
            <a:r>
              <a:rPr lang="en-IN" altLang="x-none" sz="2000" dirty="0"/>
              <a:t>Concatenate them to form a single longer string: s1 + s2;</a:t>
            </a:r>
            <a:endParaRPr lang="en-IN" altLang="x-none" sz="2000" dirty="0"/>
          </a:p>
          <a:p>
            <a:pPr lvl="1" eaLnBrk="1" hangingPunct="1">
              <a:buFont typeface="Wingdings" panose="05000000000000000000" pitchFamily="2" charset="2"/>
              <a:buChar char="§"/>
            </a:pPr>
            <a:r>
              <a:rPr lang="en-IN" altLang="x-none" sz="2000" dirty="0"/>
              <a:t>Return a string as the result of a function.</a:t>
            </a:r>
            <a:endParaRPr lang="en-IN" altLang="x-none" sz="2000" dirty="0"/>
          </a:p>
        </p:txBody>
      </p:sp>
      <p:sp>
        <p:nvSpPr>
          <p:cNvPr id="52228"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Key Words</a:t>
            </a:r>
            <a:endParaRPr kumimoji="0" lang="en-IN" sz="44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4338" name="Content Placeholder 2"/>
          <p:cNvSpPr>
            <a:spLocks noGrp="1"/>
          </p:cNvSpPr>
          <p:nvPr>
            <p:ph idx="1"/>
          </p:nvPr>
        </p:nvSpPr>
        <p:spPr>
          <a:xfrm>
            <a:off x="539750" y="1773238"/>
            <a:ext cx="8229600" cy="4392612"/>
          </a:xfrm>
        </p:spPr>
        <p:txBody>
          <a:bodyPr vert="horz" wrap="square" lIns="182880" tIns="91440" rIns="91440" bIns="45720" anchor="t" anchorCtr="0"/>
          <a:p>
            <a:pPr eaLnBrk="1" hangingPunct="1">
              <a:buFont typeface="Wingdings" panose="05000000000000000000" pitchFamily="2" charset="2"/>
              <a:buChar char="§"/>
            </a:pPr>
            <a:r>
              <a:rPr lang="en-IN" altLang="x-none" sz="1600" b="1" dirty="0"/>
              <a:t>Size of array: </a:t>
            </a:r>
            <a:r>
              <a:rPr lang="en-IN" altLang="x-none" sz="1600" dirty="0"/>
              <a:t>The number of elements in an array.</a:t>
            </a:r>
            <a:endParaRPr lang="en-IN" altLang="x-none" sz="1600" dirty="0"/>
          </a:p>
          <a:p>
            <a:pPr eaLnBrk="1" hangingPunct="1">
              <a:buFont typeface="Wingdings" panose="05000000000000000000" pitchFamily="2" charset="2"/>
              <a:buChar char="§"/>
            </a:pPr>
            <a:r>
              <a:rPr lang="en-IN" altLang="x-none" sz="1600" b="1" dirty="0"/>
              <a:t>Stderr: </a:t>
            </a:r>
            <a:r>
              <a:rPr lang="en-IN" altLang="x-none" sz="1600" dirty="0"/>
              <a:t>The side stream of output characters for errors is called standard- error.</a:t>
            </a:r>
            <a:endParaRPr lang="en-IN" altLang="x-none" sz="1600" dirty="0"/>
          </a:p>
          <a:p>
            <a:pPr eaLnBrk="1" hangingPunct="1">
              <a:buFont typeface="Wingdings" panose="05000000000000000000" pitchFamily="2" charset="2"/>
              <a:buChar char="§"/>
            </a:pPr>
            <a:r>
              <a:rPr lang="en-IN" altLang="x-none" sz="1600" b="1" dirty="0"/>
              <a:t>Stdin:</a:t>
            </a:r>
            <a:r>
              <a:rPr lang="en-IN" altLang="x-none" sz="1600" dirty="0"/>
              <a:t> Standard input stream that is used to receive and hold input data from standard input device.</a:t>
            </a:r>
            <a:endParaRPr lang="en-IN" altLang="x-none" sz="1600" dirty="0"/>
          </a:p>
          <a:p>
            <a:pPr eaLnBrk="1" hangingPunct="1">
              <a:buFont typeface="Wingdings" panose="05000000000000000000" pitchFamily="2" charset="2"/>
              <a:buChar char="§"/>
            </a:pPr>
            <a:r>
              <a:rPr lang="en-IN" altLang="x-none" sz="1600" b="1" dirty="0"/>
              <a:t>Stdout: </a:t>
            </a:r>
            <a:r>
              <a:rPr lang="en-IN" altLang="x-none" sz="1600" dirty="0"/>
              <a:t>Standard output stream that is used to hold and transfer output data to standard output device.</a:t>
            </a:r>
            <a:endParaRPr lang="en-IN" altLang="x-none" sz="1600" dirty="0"/>
          </a:p>
          <a:p>
            <a:pPr eaLnBrk="1" hangingPunct="1">
              <a:buFont typeface="Wingdings" panose="05000000000000000000" pitchFamily="2" charset="2"/>
              <a:buChar char="§"/>
            </a:pPr>
            <a:r>
              <a:rPr lang="en-IN" altLang="x-none" sz="1600" b="1" dirty="0"/>
              <a:t>String compare: </a:t>
            </a:r>
            <a:r>
              <a:rPr lang="en-IN" altLang="x-none" sz="1600" dirty="0"/>
              <a:t>A kind of string manipulation where two strings are compared to primarily find out whether they are similar or not.</a:t>
            </a:r>
            <a:endParaRPr lang="en-IN" altLang="x-none" sz="1600" dirty="0"/>
          </a:p>
          <a:p>
            <a:pPr eaLnBrk="1" hangingPunct="1">
              <a:buFont typeface="Wingdings" panose="05000000000000000000" pitchFamily="2" charset="2"/>
              <a:buChar char="§"/>
            </a:pPr>
            <a:r>
              <a:rPr lang="en-IN" altLang="x-none" sz="1600" b="1" dirty="0"/>
              <a:t>String copy: </a:t>
            </a:r>
            <a:r>
              <a:rPr lang="en-IN" altLang="x-none" sz="1600" dirty="0"/>
              <a:t>A kind of string manipulation where one string is copied into another.</a:t>
            </a:r>
            <a:endParaRPr lang="en-IN" altLang="x-none" sz="1600" dirty="0"/>
          </a:p>
          <a:p>
            <a:pPr eaLnBrk="1" hangingPunct="1">
              <a:buFont typeface="Wingdings" panose="05000000000000000000" pitchFamily="2" charset="2"/>
              <a:buChar char="§"/>
            </a:pPr>
            <a:r>
              <a:rPr lang="en-IN" altLang="x-none" sz="1600" b="1" dirty="0"/>
              <a:t>String manipulation: </a:t>
            </a:r>
            <a:r>
              <a:rPr lang="en-IN" altLang="x-none" sz="1600" dirty="0"/>
              <a:t>Carrying out various operations like comparing, appending, copying, etc. among strings.</a:t>
            </a:r>
            <a:endParaRPr lang="en-IN" altLang="x-none" sz="1600" dirty="0"/>
          </a:p>
          <a:p>
            <a:pPr eaLnBrk="1" hangingPunct="1">
              <a:buFont typeface="Wingdings" panose="05000000000000000000" pitchFamily="2" charset="2"/>
              <a:buChar char="§"/>
            </a:pPr>
            <a:r>
              <a:rPr lang="en-IN" altLang="x-none" sz="1600" b="1" dirty="0"/>
              <a:t>String :</a:t>
            </a:r>
            <a:r>
              <a:rPr lang="en-IN" altLang="x-none" sz="1600" dirty="0"/>
              <a:t> One-dimensional array of characters that contain a NUL at the end.</a:t>
            </a:r>
            <a:endParaRPr lang="en-IN" altLang="x-none" sz="1600" dirty="0"/>
          </a:p>
        </p:txBody>
      </p:sp>
      <p:sp>
        <p:nvSpPr>
          <p:cNvPr id="19460" name="Footer Placeholder 4"/>
          <p:cNvSpPr txBox="1">
            <a:spLocks noGrp="1"/>
          </p:cNvSpPr>
          <p:nvPr>
            <p:ph type="ftr" sz="quarter" idx="3"/>
          </p:nvPr>
        </p:nvSpPr>
        <p:spPr bwMode="auto">
          <a:xfrm>
            <a:off x="611188"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Footer Placeholder 5"/>
          <p:cNvSpPr txBox="1">
            <a:spLocks noGrp="1"/>
          </p:cNvSpPr>
          <p:nvPr>
            <p:ph type="ftr" sz="quarter" idx="3"/>
          </p:nvPr>
        </p:nvSpPr>
        <p:spPr bwMode="auto">
          <a:xfrm>
            <a:off x="650875" y="6478588"/>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79874" name="Picture 2"/>
          <p:cNvPicPr>
            <a:picLocks noChangeAspect="1"/>
          </p:cNvPicPr>
          <p:nvPr/>
        </p:nvPicPr>
        <p:blipFill>
          <a:blip r:embed="rId1"/>
          <a:stretch>
            <a:fillRect/>
          </a:stretch>
        </p:blipFill>
        <p:spPr>
          <a:xfrm>
            <a:off x="500063" y="901700"/>
            <a:ext cx="8429625" cy="5813425"/>
          </a:xfrm>
          <a:prstGeom prst="rect">
            <a:avLst/>
          </a:prstGeom>
          <a:noFill/>
          <a:ln w="9525">
            <a:noFill/>
          </a:ln>
        </p:spPr>
      </p:pic>
      <p:sp>
        <p:nvSpPr>
          <p:cNvPr id="3" name="Title 2"/>
          <p:cNvSpPr>
            <a:spLocks noGrp="1"/>
          </p:cNvSpPr>
          <p:nvPr>
            <p:ph type="title"/>
          </p:nvPr>
        </p:nvSpPr>
        <p:spPr>
          <a:xfrm>
            <a:off x="625475" y="142875"/>
            <a:ext cx="8183563" cy="835025"/>
          </a:xfrm>
        </p:spPr>
        <p:txBody>
          <a:bodyPr vert="horz" anchor="b">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String Manipulation</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4213" y="614363"/>
            <a:ext cx="7974013" cy="798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Copying a String into another</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80898" name="Content Placeholder 2"/>
          <p:cNvSpPr>
            <a:spLocks noGrp="1"/>
          </p:cNvSpPr>
          <p:nvPr>
            <p:ph idx="1"/>
          </p:nvPr>
        </p:nvSpPr>
        <p:spPr>
          <a:xfrm>
            <a:off x="395288" y="1500188"/>
            <a:ext cx="8229600" cy="4872037"/>
          </a:xfrm>
        </p:spPr>
        <p:txBody>
          <a:bodyPr vert="horz" wrap="square" lIns="182880" tIns="91440" rIns="91440" bIns="45720" anchor="t" anchorCtr="0"/>
          <a:p>
            <a:pPr eaLnBrk="1" hangingPunct="1"/>
            <a:r>
              <a:rPr lang="en-IN" altLang="x-none" sz="2000" dirty="0"/>
              <a:t>Since C never lets entire arrays to be assigned, the strcpy() function can be used to copy one string to another.</a:t>
            </a:r>
            <a:endParaRPr lang="en-IN" altLang="x-none" sz="2000" dirty="0"/>
          </a:p>
          <a:p>
            <a:pPr lvl="1" eaLnBrk="1" hangingPunct="1"/>
            <a:r>
              <a:rPr lang="en-IN" altLang="x-none" sz="2000" dirty="0"/>
              <a:t> strcpy() copies the string pointed to by the second parameter into the space pointed to by the first parameter. </a:t>
            </a:r>
            <a:endParaRPr lang="en-IN" altLang="x-none" sz="2000" dirty="0"/>
          </a:p>
          <a:p>
            <a:pPr lvl="1" eaLnBrk="1" hangingPunct="1"/>
            <a:r>
              <a:rPr lang="en-IN" altLang="x-none" sz="2000" dirty="0"/>
              <a:t>The entire string, including the terminating NUL, is copied and there is no check that the space indicated by the first parameter is big enough. </a:t>
            </a:r>
            <a:endParaRPr lang="en-IN" altLang="x-none" sz="2000" dirty="0"/>
          </a:p>
          <a:p>
            <a:pPr lvl="1" eaLnBrk="1" hangingPunct="1"/>
            <a:r>
              <a:rPr lang="en-IN" altLang="x-none" sz="2000" dirty="0"/>
              <a:t>The given code shows the use of the strcpy(str1, str2) function.</a:t>
            </a:r>
            <a:endParaRPr lang="en-IN" altLang="x-none" sz="2000" dirty="0"/>
          </a:p>
          <a:p>
            <a:pPr lvl="2" eaLnBrk="1" hangingPunct="1">
              <a:buFont typeface="Wingdings" panose="05000000000000000000" pitchFamily="2" charset="2"/>
              <a:buNone/>
            </a:pPr>
            <a:r>
              <a:rPr lang="en-IN" altLang="x-none" sz="2000" dirty="0"/>
              <a:t>#include &lt;string.h&gt; </a:t>
            </a:r>
            <a:endParaRPr lang="en-IN" altLang="x-none" sz="2000" dirty="0"/>
          </a:p>
          <a:p>
            <a:pPr lvl="2" eaLnBrk="1" hangingPunct="1">
              <a:buFont typeface="Wingdings" panose="05000000000000000000" pitchFamily="2" charset="2"/>
              <a:buNone/>
            </a:pPr>
            <a:r>
              <a:rPr lang="en-IN" altLang="x-none" sz="2000" dirty="0">
                <a:solidFill>
                  <a:srgbClr val="002060"/>
                </a:solidFill>
              </a:rPr>
              <a:t>char s1[] =“Hello, world!”;</a:t>
            </a:r>
            <a:endParaRPr lang="en-IN" altLang="x-none" sz="2000" dirty="0">
              <a:solidFill>
                <a:srgbClr val="002060"/>
              </a:solidFill>
            </a:endParaRPr>
          </a:p>
          <a:p>
            <a:pPr lvl="2" eaLnBrk="1" hangingPunct="1">
              <a:buFont typeface="Wingdings" panose="05000000000000000000" pitchFamily="2" charset="2"/>
              <a:buNone/>
            </a:pPr>
            <a:r>
              <a:rPr lang="en-IN" altLang="x-none" sz="2000" dirty="0">
                <a:solidFill>
                  <a:srgbClr val="002060"/>
                </a:solidFill>
              </a:rPr>
              <a:t>char s2[20];</a:t>
            </a:r>
            <a:endParaRPr lang="en-IN" altLang="x-none" sz="2000" dirty="0">
              <a:solidFill>
                <a:srgbClr val="002060"/>
              </a:solidFill>
            </a:endParaRPr>
          </a:p>
          <a:p>
            <a:pPr lvl="2" eaLnBrk="1" hangingPunct="1">
              <a:buFont typeface="Wingdings" panose="05000000000000000000" pitchFamily="2" charset="2"/>
              <a:buNone/>
            </a:pPr>
            <a:r>
              <a:rPr lang="en-IN" altLang="x-none" sz="2000" dirty="0">
                <a:solidFill>
                  <a:srgbClr val="002060"/>
                </a:solidFill>
              </a:rPr>
              <a:t>strcpy(s2, s1);</a:t>
            </a:r>
            <a:endParaRPr lang="en-IN" altLang="x-none" sz="2000" dirty="0">
              <a:solidFill>
                <a:srgbClr val="002060"/>
              </a:solidFill>
            </a:endParaRPr>
          </a:p>
          <a:p>
            <a:pPr lvl="2" eaLnBrk="1" hangingPunct="1">
              <a:buFont typeface="Wingdings" panose="05000000000000000000" pitchFamily="2" charset="2"/>
              <a:buNone/>
            </a:pPr>
            <a:r>
              <a:rPr lang="en-IN" altLang="x-none" sz="2000" dirty="0">
                <a:solidFill>
                  <a:srgbClr val="002060"/>
                </a:solidFill>
              </a:rPr>
              <a:t>puts (s2);</a:t>
            </a:r>
            <a:endParaRPr lang="en-IN" altLang="x-none" sz="2000" dirty="0">
              <a:solidFill>
                <a:srgbClr val="00206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err="1"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strcpy</a:t>
            </a: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81922" name="Content Placeholder 2"/>
          <p:cNvSpPr>
            <a:spLocks noGrp="1"/>
          </p:cNvSpPr>
          <p:nvPr>
            <p:ph idx="1"/>
          </p:nvPr>
        </p:nvSpPr>
        <p:spPr>
          <a:xfrm>
            <a:off x="611188" y="1628775"/>
            <a:ext cx="8183562" cy="4187825"/>
          </a:xfrm>
        </p:spPr>
        <p:txBody>
          <a:bodyPr vert="horz" wrap="square" lIns="182880" tIns="91440" rIns="91440" bIns="45720" anchor="t" anchorCtr="0"/>
          <a:p>
            <a:pPr>
              <a:buNone/>
            </a:pPr>
            <a:r>
              <a:rPr lang="en-GB" altLang="zh-CN" sz="2000" dirty="0"/>
              <a:t>#include &lt;stdio.h&gt; </a:t>
            </a:r>
            <a:endParaRPr lang="en-GB" altLang="zh-CN" sz="2000" dirty="0"/>
          </a:p>
          <a:p>
            <a:pPr>
              <a:buNone/>
            </a:pPr>
            <a:r>
              <a:rPr lang="en-GB" altLang="zh-CN" sz="2000" dirty="0"/>
              <a:t>#include &lt;string.h&gt; </a:t>
            </a:r>
            <a:endParaRPr lang="en-GB" altLang="zh-CN" sz="2000" dirty="0"/>
          </a:p>
          <a:p>
            <a:pPr>
              <a:buNone/>
            </a:pPr>
            <a:r>
              <a:rPr lang="en-GB" altLang="zh-CN" sz="2000" dirty="0"/>
              <a:t>int main() </a:t>
            </a:r>
            <a:endParaRPr lang="en-GB" altLang="zh-CN" sz="2000" dirty="0"/>
          </a:p>
          <a:p>
            <a:pPr>
              <a:buNone/>
            </a:pPr>
            <a:r>
              <a:rPr lang="en-GB" altLang="zh-CN" sz="2000" dirty="0"/>
              <a:t>{ </a:t>
            </a:r>
            <a:endParaRPr lang="en-GB" altLang="zh-CN" sz="2000" dirty="0"/>
          </a:p>
          <a:p>
            <a:pPr lvl="1">
              <a:buNone/>
            </a:pPr>
            <a:r>
              <a:rPr lang="en-GB" altLang="zh-CN" sz="2000" dirty="0"/>
              <a:t>char str1[15]; </a:t>
            </a:r>
            <a:endParaRPr lang="en-GB" altLang="zh-CN" sz="2000" dirty="0"/>
          </a:p>
          <a:p>
            <a:pPr lvl="1">
              <a:buNone/>
            </a:pPr>
            <a:r>
              <a:rPr lang="en-GB" altLang="zh-CN" sz="2000" dirty="0"/>
              <a:t>char str2[15]; </a:t>
            </a:r>
            <a:endParaRPr lang="en-GB" altLang="zh-CN" sz="2000" dirty="0"/>
          </a:p>
          <a:p>
            <a:pPr lvl="1">
              <a:buNone/>
            </a:pPr>
            <a:endParaRPr lang="en-GB" altLang="zh-CN" sz="2000" dirty="0"/>
          </a:p>
          <a:p>
            <a:pPr lvl="1">
              <a:buNone/>
            </a:pPr>
            <a:r>
              <a:rPr lang="en-GB" altLang="zh-CN" sz="2000" dirty="0"/>
              <a:t>strcpy(str1, “Finally"); </a:t>
            </a:r>
            <a:endParaRPr lang="en-GB" altLang="zh-CN" sz="2000" dirty="0"/>
          </a:p>
          <a:p>
            <a:pPr lvl="1">
              <a:buNone/>
            </a:pPr>
            <a:r>
              <a:rPr lang="en-GB" altLang="zh-CN" sz="2000" dirty="0"/>
              <a:t>strcpy(str2, “Mid-sem is over !"); </a:t>
            </a:r>
            <a:endParaRPr lang="en-GB" altLang="zh-CN" sz="2000" dirty="0"/>
          </a:p>
          <a:p>
            <a:pPr lvl="1">
              <a:buNone/>
            </a:pPr>
            <a:endParaRPr lang="en-GB" altLang="zh-CN" sz="2000" dirty="0"/>
          </a:p>
          <a:p>
            <a:pPr lvl="1">
              <a:buNone/>
            </a:pPr>
            <a:r>
              <a:rPr lang="en-GB" altLang="zh-CN" sz="2000" dirty="0"/>
              <a:t>puts(str1); </a:t>
            </a:r>
            <a:endParaRPr lang="en-GB" altLang="zh-CN" sz="2000" dirty="0"/>
          </a:p>
          <a:p>
            <a:pPr lvl="1">
              <a:buNone/>
            </a:pPr>
            <a:r>
              <a:rPr lang="en-GB" altLang="zh-CN" sz="2000" dirty="0"/>
              <a:t>puts(str2);</a:t>
            </a:r>
            <a:endParaRPr lang="en-GB" altLang="zh-CN" sz="2000" dirty="0"/>
          </a:p>
          <a:p>
            <a:pPr lvl="1">
              <a:buNone/>
            </a:pPr>
            <a:r>
              <a:rPr lang="en-GB" altLang="zh-CN" sz="2000" dirty="0"/>
              <a:t> return(0); </a:t>
            </a:r>
            <a:endParaRPr lang="en-GB" altLang="zh-CN" sz="2000" dirty="0"/>
          </a:p>
          <a:p>
            <a:pPr>
              <a:buNone/>
            </a:pPr>
            <a:r>
              <a:rPr lang="en-GB" altLang="zh-CN" sz="2000" dirty="0"/>
              <a:t>}</a:t>
            </a:r>
            <a:endParaRPr lang="en-GB" altLang="zh-CN" sz="2000" dirty="0"/>
          </a:p>
        </p:txBody>
      </p:sp>
      <p:sp>
        <p:nvSpPr>
          <p:cNvPr id="4" name="Footer Placeholder 3"/>
          <p:cNvSpPr txBox="1">
            <a:spLocks noGrp="1"/>
          </p:cNvSpPr>
          <p:nvPr>
            <p:ph type="ftr" sz="quarter" idx="3"/>
          </p:nvPr>
        </p:nvSpPr>
        <p:spPr>
          <a:xfrm>
            <a:off x="4286250" y="6215063"/>
            <a:ext cx="7737475" cy="365125"/>
          </a:xfrm>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dirty="0">
              <a:ln>
                <a:noFill/>
              </a:ln>
              <a:solidFill>
                <a:srgbClr val="C6E7FC">
                  <a:shade val="50000"/>
                </a:srgbClr>
              </a:solidFill>
              <a:effectLst/>
              <a:uLnTx/>
              <a:uFillTx/>
              <a:latin typeface="+mn-lt"/>
              <a:ea typeface="+mn-ea"/>
              <a:cs typeface="+mn-cs"/>
            </a:endParaRPr>
          </a:p>
        </p:txBody>
      </p:sp>
      <p:sp>
        <p:nvSpPr>
          <p:cNvPr id="5" name="Rectangle 4"/>
          <p:cNvSpPr/>
          <p:nvPr/>
        </p:nvSpPr>
        <p:spPr>
          <a:xfrm>
            <a:off x="6000750" y="3429000"/>
            <a:ext cx="2643188"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Finally</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Mid-</a:t>
            </a:r>
            <a:r>
              <a:rPr kumimoji="0" lang="en-US" sz="1800" b="1" i="0" u="none" strike="noStrike" kern="1200" cap="none" spc="0" normalizeH="0" baseline="0" noProof="0" dirty="0" err="1">
                <a:ln>
                  <a:noFill/>
                </a:ln>
                <a:solidFill>
                  <a:schemeClr val="lt1"/>
                </a:solidFill>
                <a:effectLst/>
                <a:uLnTx/>
                <a:uFillTx/>
                <a:latin typeface="+mn-lt"/>
                <a:ea typeface="+mn-ea"/>
                <a:cs typeface="+mn-cs"/>
              </a:rPr>
              <a:t>sem</a:t>
            </a:r>
            <a:r>
              <a:rPr kumimoji="0" lang="en-US" sz="1800" b="1" i="0" u="none" strike="noStrike" kern="1200" cap="none" spc="0" normalizeH="0" baseline="0" noProof="0" dirty="0">
                <a:ln>
                  <a:noFill/>
                </a:ln>
                <a:solidFill>
                  <a:schemeClr val="lt1"/>
                </a:solidFill>
                <a:effectLst/>
                <a:uLnTx/>
                <a:uFillTx/>
                <a:latin typeface="+mn-lt"/>
                <a:ea typeface="+mn-ea"/>
                <a:cs typeface="+mn-cs"/>
              </a:rPr>
              <a:t> is over!</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marL="0" marR="0" indent="0" algn="l" defTabSz="914400" rtl="0" eaLnBrk="0" fontAlgn="base" latinLnBrk="0" hangingPunct="0">
              <a:lnSpc>
                <a:spcPct val="100000"/>
              </a:lnSpc>
              <a:spcBef>
                <a:spcPct val="0"/>
              </a:spcBef>
              <a:spcAft>
                <a:spcPct val="0"/>
              </a:spcAft>
              <a:buClrTx/>
              <a:buSzTx/>
              <a:buFontTx/>
              <a:buNone/>
            </a:pPr>
            <a:r>
              <a:rPr kumimoji="0" lang="en-US" sz="3600" b="1" i="0" u="none" strike="noStrike" kern="1200" cap="none" spc="0" normalizeH="0" baseline="0" noProof="1">
                <a:solidFill>
                  <a:srgbClr val="5C9965"/>
                </a:solidFill>
                <a:effectLst>
                  <a:outerShdw blurRad="53975" dist="22860" dir="5400000" algn="tl" rotWithShape="0">
                    <a:srgbClr val="000000">
                      <a:alpha val="55000"/>
                    </a:srgbClr>
                  </a:outerShdw>
                </a:effectLst>
                <a:latin typeface="+mj-lt"/>
                <a:ea typeface="+mj-ea"/>
                <a:cs typeface="+mj-cs"/>
              </a:rPr>
              <a:t>Enter your Name and Print</a:t>
            </a:r>
            <a:endParaRPr kumimoji="0" lang="en-US" sz="3600" b="1" i="0" u="none" strike="noStrike" kern="1200" cap="none" spc="0" normalizeH="0" baseline="0" noProof="1">
              <a:solidFill>
                <a:srgbClr val="5C9965"/>
              </a:solidFill>
              <a:effectLst>
                <a:outerShdw blurRad="53975" dist="22860" dir="5400000" algn="tl" rotWithShape="0">
                  <a:srgbClr val="000000">
                    <a:alpha val="55000"/>
                  </a:srgbClr>
                </a:outerShdw>
              </a:effectLst>
              <a:latin typeface="+mj-lt"/>
              <a:ea typeface="+mj-ea"/>
              <a:cs typeface="+mj-cs"/>
            </a:endParaRPr>
          </a:p>
        </p:txBody>
      </p:sp>
      <p:sp>
        <p:nvSpPr>
          <p:cNvPr id="82946" name="Content Placeholder 2"/>
          <p:cNvSpPr>
            <a:spLocks noGrp="1"/>
          </p:cNvSpPr>
          <p:nvPr>
            <p:ph idx="1"/>
          </p:nvPr>
        </p:nvSpPr>
        <p:spPr>
          <a:xfrm>
            <a:off x="611188" y="1628775"/>
            <a:ext cx="8183562" cy="5184775"/>
          </a:xfrm>
        </p:spPr>
        <p:txBody>
          <a:bodyPr lIns="182880" tIns="91440" anchor="t" anchorCtr="0"/>
          <a:p>
            <a:pPr marL="0" indent="0">
              <a:buNone/>
            </a:pPr>
            <a:r>
              <a:rPr lang="en-US" altLang="zh-CN" sz="1800"/>
              <a:t>#include &lt;stdio.h&gt; </a:t>
            </a:r>
            <a:endParaRPr lang="en-US" altLang="zh-CN" sz="1800"/>
          </a:p>
          <a:p>
            <a:pPr marL="0" indent="0">
              <a:buNone/>
            </a:pPr>
            <a:r>
              <a:rPr lang="en-US" altLang="zh-CN" sz="1800"/>
              <a:t>int main() </a:t>
            </a:r>
            <a:endParaRPr lang="en-US" altLang="zh-CN" sz="1800"/>
          </a:p>
          <a:p>
            <a:pPr marL="0" indent="0">
              <a:buNone/>
            </a:pPr>
            <a:r>
              <a:rPr lang="en-US" altLang="zh-CN" sz="1800"/>
              <a:t>{ </a:t>
            </a:r>
            <a:endParaRPr lang="en-US" altLang="zh-CN" sz="1800"/>
          </a:p>
          <a:p>
            <a:pPr marL="0" indent="0">
              <a:buNone/>
            </a:pPr>
            <a:r>
              <a:rPr lang="en-US" altLang="zh-CN" sz="1800"/>
              <a:t>	char str[50]; </a:t>
            </a:r>
            <a:endParaRPr lang="en-US" altLang="zh-CN" sz="1800"/>
          </a:p>
          <a:p>
            <a:pPr marL="0" indent="0">
              <a:buNone/>
            </a:pPr>
            <a:r>
              <a:rPr lang="en-US" altLang="zh-CN" sz="1800"/>
              <a:t>	printf("Enter a string : "); </a:t>
            </a:r>
            <a:endParaRPr lang="en-US" altLang="zh-CN" sz="1800"/>
          </a:p>
          <a:p>
            <a:pPr marL="0" indent="0">
              <a:buNone/>
            </a:pPr>
            <a:r>
              <a:rPr lang="en-US" altLang="zh-CN" sz="1800"/>
              <a:t>	</a:t>
            </a:r>
            <a:endParaRPr lang="en-US" altLang="zh-CN" sz="1800"/>
          </a:p>
          <a:p>
            <a:pPr marL="0" indent="0">
              <a:buNone/>
            </a:pPr>
            <a:r>
              <a:rPr lang="en-US" altLang="zh-CN" sz="1800"/>
              <a:t>	//Option 1 to print string</a:t>
            </a:r>
            <a:endParaRPr lang="en-US" altLang="zh-CN" sz="1800"/>
          </a:p>
          <a:p>
            <a:pPr marL="0" indent="0">
              <a:buNone/>
            </a:pPr>
            <a:r>
              <a:rPr lang="en-US" altLang="zh-CN" sz="1800"/>
              <a:t>	scanf("%[^\n]s",str);</a:t>
            </a:r>
            <a:endParaRPr lang="en-US" altLang="zh-CN" sz="1800"/>
          </a:p>
          <a:p>
            <a:pPr marL="0" indent="0">
              <a:buNone/>
            </a:pPr>
            <a:r>
              <a:rPr lang="en-US" altLang="zh-CN" sz="1800"/>
              <a:t>	printf("You entered: %s", str);</a:t>
            </a:r>
            <a:endParaRPr lang="en-US" altLang="zh-CN" sz="1800"/>
          </a:p>
          <a:p>
            <a:pPr marL="0" indent="0">
              <a:buNone/>
            </a:pPr>
            <a:r>
              <a:rPr lang="en-US" altLang="zh-CN" sz="1800"/>
              <a:t>	</a:t>
            </a:r>
            <a:endParaRPr lang="en-US" altLang="zh-CN" sz="1800"/>
          </a:p>
          <a:p>
            <a:pPr marL="0" indent="0">
              <a:buNone/>
            </a:pPr>
            <a:r>
              <a:rPr lang="en-US" altLang="zh-CN" sz="1800"/>
              <a:t>	//option 2 to print string</a:t>
            </a:r>
            <a:endParaRPr lang="en-US" altLang="zh-CN" sz="1800"/>
          </a:p>
          <a:p>
            <a:pPr marL="0" indent="0">
              <a:buNone/>
            </a:pPr>
            <a:r>
              <a:rPr lang="en-US" altLang="zh-CN" sz="1800"/>
              <a:t>	//gets(str); </a:t>
            </a:r>
            <a:endParaRPr lang="en-US" altLang="zh-CN" sz="1800"/>
          </a:p>
          <a:p>
            <a:pPr marL="0" indent="0">
              <a:buNone/>
            </a:pPr>
            <a:r>
              <a:rPr lang="en-US" altLang="zh-CN" sz="1800"/>
              <a:t>	//puts(str);</a:t>
            </a:r>
            <a:endParaRPr lang="en-US" altLang="zh-CN" sz="1800"/>
          </a:p>
          <a:p>
            <a:pPr marL="0" indent="0">
              <a:buNone/>
            </a:pPr>
            <a:r>
              <a:rPr lang="en-US" altLang="zh-CN" sz="1800"/>
              <a:t>	</a:t>
            </a:r>
            <a:endParaRPr lang="en-US" altLang="zh-CN" sz="1800"/>
          </a:p>
          <a:p>
            <a:pPr marL="0" indent="0">
              <a:buNone/>
            </a:pPr>
            <a:r>
              <a:rPr lang="en-US" altLang="zh-CN" sz="1800"/>
              <a:t>	return(0); </a:t>
            </a:r>
            <a:endParaRPr lang="en-US" altLang="zh-CN" sz="1800"/>
          </a:p>
          <a:p>
            <a:pPr marL="0" indent="0">
              <a:buNone/>
            </a:pPr>
            <a:r>
              <a:rPr lang="en-US" altLang="zh-CN" sz="1800"/>
              <a:t>}</a:t>
            </a:r>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puts() and gets()</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83970" name="Content Placeholder 2"/>
          <p:cNvSpPr>
            <a:spLocks noGrp="1"/>
          </p:cNvSpPr>
          <p:nvPr>
            <p:ph idx="1"/>
          </p:nvPr>
        </p:nvSpPr>
        <p:spPr>
          <a:xfrm>
            <a:off x="4857750" y="1628775"/>
            <a:ext cx="3937000" cy="4187825"/>
          </a:xfrm>
        </p:spPr>
        <p:txBody>
          <a:bodyPr vert="horz" wrap="square" lIns="182880" tIns="91440" rIns="91440" bIns="45720" anchor="t" anchorCtr="0"/>
          <a:p>
            <a:pPr>
              <a:buNone/>
            </a:pPr>
            <a:r>
              <a:rPr lang="en-GB" altLang="zh-CN" sz="2000" dirty="0"/>
              <a:t>#include &lt;stdio.h&gt; </a:t>
            </a:r>
            <a:endParaRPr lang="en-GB" altLang="zh-CN" sz="2000" dirty="0"/>
          </a:p>
          <a:p>
            <a:pPr>
              <a:buNone/>
            </a:pPr>
            <a:r>
              <a:rPr lang="en-GB" altLang="zh-CN" sz="2000" dirty="0"/>
              <a:t>int main() </a:t>
            </a:r>
            <a:endParaRPr lang="en-GB" altLang="zh-CN" sz="2000" dirty="0"/>
          </a:p>
          <a:p>
            <a:pPr>
              <a:buNone/>
            </a:pPr>
            <a:r>
              <a:rPr lang="en-GB" altLang="zh-CN" sz="2000" dirty="0"/>
              <a:t>{ </a:t>
            </a:r>
            <a:endParaRPr lang="en-GB" altLang="zh-CN" sz="2000" dirty="0"/>
          </a:p>
          <a:p>
            <a:pPr>
              <a:buNone/>
            </a:pPr>
            <a:r>
              <a:rPr lang="en-GB" altLang="zh-CN" sz="2000" dirty="0"/>
              <a:t>	char str[50]; </a:t>
            </a:r>
            <a:endParaRPr lang="en-GB" altLang="zh-CN" sz="2000" dirty="0"/>
          </a:p>
          <a:p>
            <a:pPr>
              <a:buNone/>
            </a:pPr>
            <a:r>
              <a:rPr lang="en-GB" altLang="zh-CN" sz="2000" dirty="0"/>
              <a:t>	printf("Enter a string : "); </a:t>
            </a:r>
            <a:endParaRPr lang="en-GB" altLang="zh-CN" sz="2000" dirty="0"/>
          </a:p>
          <a:p>
            <a:pPr>
              <a:buNone/>
            </a:pPr>
            <a:r>
              <a:rPr lang="en-GB" altLang="zh-CN" sz="2000" dirty="0"/>
              <a:t>	gets(str); </a:t>
            </a:r>
            <a:endParaRPr lang="en-GB" altLang="zh-CN" sz="2000" dirty="0"/>
          </a:p>
          <a:p>
            <a:pPr>
              <a:buNone/>
            </a:pPr>
            <a:r>
              <a:rPr lang="en-GB" altLang="zh-CN" sz="2000" dirty="0"/>
              <a:t>	printf("You entered: %s", str); </a:t>
            </a:r>
            <a:endParaRPr lang="en-GB" altLang="zh-CN" sz="2000" dirty="0"/>
          </a:p>
          <a:p>
            <a:pPr>
              <a:buNone/>
            </a:pPr>
            <a:r>
              <a:rPr lang="en-GB" altLang="zh-CN" sz="2000" dirty="0"/>
              <a:t>	return(0); </a:t>
            </a:r>
            <a:endParaRPr lang="en-GB" altLang="zh-CN" sz="2000" dirty="0"/>
          </a:p>
          <a:p>
            <a:pPr>
              <a:buNone/>
            </a:pPr>
            <a:r>
              <a:rPr lang="en-GB" altLang="zh-CN" sz="2400" dirty="0"/>
              <a:t>}</a:t>
            </a:r>
            <a:endParaRPr lang="en-GB" altLang="zh-CN" sz="24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TextBox 5"/>
          <p:cNvSpPr txBox="1"/>
          <p:nvPr/>
        </p:nvSpPr>
        <p:spPr>
          <a:xfrm>
            <a:off x="571500" y="1571625"/>
            <a:ext cx="4214813" cy="50165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j-lt"/>
                <a:ea typeface="+mn-ea"/>
                <a:cs typeface="+mn-cs"/>
              </a:rPr>
              <a:t>The C library function </a:t>
            </a:r>
            <a:r>
              <a:rPr kumimoji="0" lang="en-US" sz="2000" b="1" i="0" u="none" strike="noStrike" kern="1200" cap="none" spc="0" normalizeH="0" baseline="0" noProof="0" dirty="0">
                <a:ln>
                  <a:noFill/>
                </a:ln>
                <a:solidFill>
                  <a:schemeClr val="dk1"/>
                </a:solidFill>
                <a:effectLst/>
                <a:uLnTx/>
                <a:uFillTx/>
                <a:latin typeface="+mj-lt"/>
                <a:ea typeface="+mn-ea"/>
                <a:cs typeface="+mn-cs"/>
              </a:rPr>
              <a:t>puts(</a:t>
            </a:r>
            <a:r>
              <a:rPr kumimoji="0" lang="en-US" sz="2000" b="1" i="0" u="none" strike="noStrike" kern="1200" cap="none" spc="0" normalizeH="0" baseline="0" noProof="0" dirty="0" err="1">
                <a:ln>
                  <a:noFill/>
                </a:ln>
                <a:solidFill>
                  <a:schemeClr val="dk1"/>
                </a:solidFill>
                <a:effectLst/>
                <a:uLnTx/>
                <a:uFillTx/>
                <a:latin typeface="+mj-lt"/>
                <a:ea typeface="+mn-ea"/>
                <a:cs typeface="+mn-cs"/>
              </a:rPr>
              <a:t>str</a:t>
            </a:r>
            <a:r>
              <a:rPr kumimoji="0" lang="en-US" sz="2000" b="1" i="0" u="none" strike="noStrike" kern="1200" cap="none" spc="0" normalizeH="0" baseline="0" noProof="0" dirty="0">
                <a:ln>
                  <a:noFill/>
                </a:ln>
                <a:solidFill>
                  <a:schemeClr val="dk1"/>
                </a:solidFill>
                <a:effectLst/>
                <a:uLnTx/>
                <a:uFillTx/>
                <a:latin typeface="+mj-lt"/>
                <a:ea typeface="+mn-ea"/>
                <a:cs typeface="+mn-cs"/>
              </a:rPr>
              <a:t>) </a:t>
            </a:r>
            <a:r>
              <a:rPr kumimoji="0" lang="en-US" sz="2000" b="0" i="0" u="none" strike="noStrike" kern="1200" cap="none" spc="0" normalizeH="0" baseline="0" noProof="0" dirty="0">
                <a:ln>
                  <a:noFill/>
                </a:ln>
                <a:solidFill>
                  <a:schemeClr val="dk1"/>
                </a:solidFill>
                <a:effectLst/>
                <a:uLnTx/>
                <a:uFillTx/>
                <a:latin typeface="+mj-lt"/>
                <a:ea typeface="+mn-ea"/>
                <a:cs typeface="+mn-cs"/>
              </a:rPr>
              <a:t>writes a string to </a:t>
            </a:r>
            <a:r>
              <a:rPr kumimoji="0" lang="en-US" sz="2000" b="0" i="0" u="none" strike="noStrike" kern="1200" cap="none" spc="0" normalizeH="0" baseline="0" noProof="0" dirty="0" err="1">
                <a:ln>
                  <a:noFill/>
                </a:ln>
                <a:solidFill>
                  <a:schemeClr val="dk1"/>
                </a:solidFill>
                <a:effectLst/>
                <a:uLnTx/>
                <a:uFillTx/>
                <a:latin typeface="+mj-lt"/>
                <a:ea typeface="+mn-ea"/>
                <a:cs typeface="+mn-cs"/>
              </a:rPr>
              <a:t>stdout</a:t>
            </a:r>
            <a:r>
              <a:rPr kumimoji="0" lang="en-US" sz="2000" b="0" i="0" u="none" strike="noStrike" kern="1200" cap="none" spc="0" normalizeH="0" baseline="0" noProof="0" dirty="0">
                <a:ln>
                  <a:noFill/>
                </a:ln>
                <a:solidFill>
                  <a:schemeClr val="dk1"/>
                </a:solidFill>
                <a:effectLst/>
                <a:uLnTx/>
                <a:uFillTx/>
                <a:latin typeface="+mj-lt"/>
                <a:ea typeface="+mn-ea"/>
                <a:cs typeface="+mn-cs"/>
              </a:rPr>
              <a:t> up to but not including the null character. </a:t>
            </a:r>
            <a:endParaRPr kumimoji="0" lang="en-US" sz="2000" b="0"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j-lt"/>
                <a:ea typeface="+mn-ea"/>
                <a:cs typeface="+mn-cs"/>
              </a:rPr>
              <a:t>A newline character is appended to the output.</a:t>
            </a:r>
            <a:endParaRPr kumimoji="0" lang="en-US" sz="2000" b="0"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j-lt"/>
                <a:ea typeface="+mn-ea"/>
                <a:cs typeface="+mn-cs"/>
              </a:rPr>
              <a:t>The C library function </a:t>
            </a:r>
            <a:endParaRPr kumimoji="0" lang="en-US" sz="2000" b="0"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dk1"/>
                </a:solidFill>
                <a:effectLst/>
                <a:uLnTx/>
                <a:uFillTx/>
                <a:latin typeface="+mj-lt"/>
                <a:ea typeface="+mn-ea"/>
                <a:cs typeface="+mn-cs"/>
              </a:rPr>
              <a:t>gets (</a:t>
            </a:r>
            <a:r>
              <a:rPr kumimoji="0" lang="en-US" sz="2000" b="1" i="0" u="none" strike="noStrike" kern="1200" cap="none" spc="0" normalizeH="0" baseline="0" noProof="0" dirty="0" err="1">
                <a:ln>
                  <a:noFill/>
                </a:ln>
                <a:solidFill>
                  <a:schemeClr val="dk1"/>
                </a:solidFill>
                <a:effectLst/>
                <a:uLnTx/>
                <a:uFillTx/>
                <a:latin typeface="+mj-lt"/>
                <a:ea typeface="+mn-ea"/>
                <a:cs typeface="+mn-cs"/>
              </a:rPr>
              <a:t>str</a:t>
            </a:r>
            <a:r>
              <a:rPr kumimoji="0" lang="en-US" sz="2000" b="1" i="0" u="none" strike="noStrike" kern="1200" cap="none" spc="0" normalizeH="0" baseline="0" noProof="0" dirty="0">
                <a:ln>
                  <a:noFill/>
                </a:ln>
                <a:solidFill>
                  <a:schemeClr val="dk1"/>
                </a:solidFill>
                <a:effectLst/>
                <a:uLnTx/>
                <a:uFillTx/>
                <a:latin typeface="+mj-lt"/>
                <a:ea typeface="+mn-ea"/>
                <a:cs typeface="+mn-cs"/>
              </a:rPr>
              <a:t>) </a:t>
            </a:r>
            <a:r>
              <a:rPr kumimoji="0" lang="en-US" sz="2000" b="0" i="0" u="none" strike="noStrike" kern="1200" cap="none" spc="0" normalizeH="0" baseline="0" noProof="0" dirty="0">
                <a:ln>
                  <a:noFill/>
                </a:ln>
                <a:solidFill>
                  <a:schemeClr val="dk1"/>
                </a:solidFill>
                <a:effectLst/>
                <a:uLnTx/>
                <a:uFillTx/>
                <a:latin typeface="+mj-lt"/>
                <a:ea typeface="+mn-ea"/>
                <a:cs typeface="+mn-cs"/>
              </a:rPr>
              <a:t>reads a line from </a:t>
            </a:r>
            <a:r>
              <a:rPr kumimoji="0" lang="en-US" sz="2000" b="0" i="0" u="none" strike="noStrike" kern="1200" cap="none" spc="0" normalizeH="0" baseline="0" noProof="0" dirty="0" err="1">
                <a:ln>
                  <a:noFill/>
                </a:ln>
                <a:solidFill>
                  <a:schemeClr val="dk1"/>
                </a:solidFill>
                <a:effectLst/>
                <a:uLnTx/>
                <a:uFillTx/>
                <a:latin typeface="+mj-lt"/>
                <a:ea typeface="+mn-ea"/>
                <a:cs typeface="+mn-cs"/>
              </a:rPr>
              <a:t>stdin</a:t>
            </a:r>
            <a:r>
              <a:rPr kumimoji="0" lang="en-US" sz="2000" b="0" i="0" u="none" strike="noStrike" kern="1200" cap="none" spc="0" normalizeH="0" baseline="0" noProof="0" dirty="0">
                <a:ln>
                  <a:noFill/>
                </a:ln>
                <a:solidFill>
                  <a:schemeClr val="dk1"/>
                </a:solidFill>
                <a:effectLst/>
                <a:uLnTx/>
                <a:uFillTx/>
                <a:latin typeface="+mj-lt"/>
                <a:ea typeface="+mn-ea"/>
                <a:cs typeface="+mn-cs"/>
              </a:rPr>
              <a:t> and stores it into the string.</a:t>
            </a:r>
            <a:endParaRPr kumimoji="0" lang="en-US" sz="2000" b="0"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dk1"/>
                </a:solidFill>
                <a:effectLst/>
                <a:uLnTx/>
                <a:uFillTx/>
                <a:latin typeface="+mj-lt"/>
                <a:ea typeface="+mn-ea"/>
                <a:cs typeface="+mn-cs"/>
              </a:rPr>
              <a:t>It stops when either the newline character is read or when the end-of-file is reached, whichever comes first.</a:t>
            </a:r>
            <a:endParaRPr kumimoji="0" lang="en-US" sz="2000" b="0" i="0" u="none" strike="noStrike" kern="1200" cap="none" spc="0" normalizeH="0" baseline="0" noProof="0" dirty="0">
              <a:ln>
                <a:noFill/>
              </a:ln>
              <a:solidFill>
                <a:schemeClr val="dk1"/>
              </a:solidFill>
              <a:effectLst/>
              <a:uLnTx/>
              <a:uFillTx/>
              <a:latin typeface="+mj-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064500" cy="1081088"/>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Comparing strings</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84994" name="Content Placeholder 2"/>
          <p:cNvSpPr>
            <a:spLocks noGrp="1"/>
          </p:cNvSpPr>
          <p:nvPr>
            <p:ph idx="1"/>
          </p:nvPr>
        </p:nvSpPr>
        <p:spPr>
          <a:xfrm>
            <a:off x="468313" y="1500188"/>
            <a:ext cx="8229600" cy="5143500"/>
          </a:xfrm>
        </p:spPr>
        <p:txBody>
          <a:bodyPr vert="horz" wrap="square" lIns="182880" tIns="91440" rIns="91440" bIns="45720" anchor="t" anchorCtr="0"/>
          <a:p>
            <a:pPr eaLnBrk="1" hangingPunct="1">
              <a:buFont typeface="Wingdings" panose="05000000000000000000" pitchFamily="2" charset="2"/>
              <a:buChar char="§"/>
            </a:pPr>
            <a:r>
              <a:rPr lang="en-IN" altLang="x-none" sz="2000" dirty="0"/>
              <a:t>strcmp() takes the start addresses of two strings as parameters and returns the </a:t>
            </a:r>
            <a:r>
              <a:rPr lang="en-IN" altLang="x-none" sz="2000" b="1" u="sng" dirty="0"/>
              <a:t>value zero </a:t>
            </a:r>
            <a:r>
              <a:rPr lang="en-IN" altLang="x-none" sz="2000" dirty="0"/>
              <a:t>if the strings are equal. </a:t>
            </a:r>
            <a:endParaRPr lang="en-IN" altLang="x-none" sz="2000" dirty="0"/>
          </a:p>
          <a:p>
            <a:pPr lvl="1" eaLnBrk="1" hangingPunct="1">
              <a:buNone/>
            </a:pPr>
            <a:r>
              <a:rPr lang="en-IN" altLang="x-none" sz="2000" dirty="0"/>
              <a:t>declaration</a:t>
            </a:r>
            <a:endParaRPr lang="en-IN" altLang="x-none" sz="2000" dirty="0"/>
          </a:p>
          <a:p>
            <a:pPr lvl="1" eaLnBrk="1" hangingPunct="1">
              <a:buNone/>
            </a:pPr>
            <a:r>
              <a:rPr lang="en-GB" altLang="zh-CN" sz="2000" b="1" dirty="0"/>
              <a:t>int strcmp(char *str1, char *str2)</a:t>
            </a:r>
            <a:endParaRPr lang="en-GB" altLang="zh-CN" sz="2000" b="1" dirty="0"/>
          </a:p>
          <a:p>
            <a:r>
              <a:rPr lang="en-GB" altLang="zh-CN" sz="2000" dirty="0"/>
              <a:t>if Return value &lt; 0 then it indicates str1 is less than str2.</a:t>
            </a:r>
            <a:endParaRPr lang="en-GB" altLang="zh-CN" sz="2000" dirty="0"/>
          </a:p>
          <a:p>
            <a:r>
              <a:rPr lang="en-GB" altLang="zh-CN" sz="2000" dirty="0"/>
              <a:t>if Return value &gt; 0 then it indicates str2 is less than str1.</a:t>
            </a:r>
            <a:endParaRPr lang="en-GB" altLang="zh-CN" sz="2000" dirty="0"/>
          </a:p>
          <a:p>
            <a:r>
              <a:rPr lang="en-GB" altLang="zh-CN" sz="2000" dirty="0"/>
              <a:t>if Return value = 0 then it indicates str1 is equal to str2.</a:t>
            </a:r>
            <a:endParaRPr lang="en-GB" altLang="zh-CN" sz="2000" dirty="0"/>
          </a:p>
          <a:p>
            <a:endParaRPr lang="en-GB" altLang="zh-CN" sz="2000" dirty="0"/>
          </a:p>
          <a:p>
            <a:r>
              <a:rPr lang="en-GB" altLang="zh-CN" sz="2000" dirty="0"/>
              <a:t>Each character is compared in turn an a decision is made as to whether the first or second string is greater, based on that character (ASCII value).</a:t>
            </a:r>
            <a:endParaRPr lang="en-GB" altLang="zh-CN" sz="2000" dirty="0"/>
          </a:p>
          <a:p>
            <a:r>
              <a:rPr lang="en-GB" altLang="zh-CN" sz="2000" dirty="0"/>
              <a:t>Only if the characters are identical do you move to the next character and, if </a:t>
            </a:r>
            <a:r>
              <a:rPr lang="en-GB" altLang="zh-CN" sz="2000" i="1" dirty="0"/>
              <a:t>all</a:t>
            </a:r>
            <a:r>
              <a:rPr lang="en-GB" altLang="zh-CN" sz="2000" dirty="0"/>
              <a:t> the characters were identical, zero is returned.</a:t>
            </a:r>
            <a:endParaRPr lang="en-GB" altLang="zh-CN" sz="2000" dirty="0"/>
          </a:p>
          <a:p>
            <a:endParaRPr lang="en-GB" altLang="zh-CN" sz="2000" dirty="0"/>
          </a:p>
          <a:p>
            <a:pPr lvl="1" eaLnBrk="1" hangingPunct="1">
              <a:buFont typeface="Wingdings" panose="05000000000000000000" pitchFamily="2" charset="2"/>
              <a:buChar char="§"/>
            </a:pPr>
            <a:endParaRPr lang="en-IN" altLang="x-none"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Content Placeholder 2"/>
          <p:cNvSpPr>
            <a:spLocks noGrp="1"/>
          </p:cNvSpPr>
          <p:nvPr>
            <p:ph idx="1"/>
          </p:nvPr>
        </p:nvSpPr>
        <p:spPr>
          <a:xfrm>
            <a:off x="611188" y="1500188"/>
            <a:ext cx="8183562" cy="4187825"/>
          </a:xfrm>
        </p:spPr>
        <p:txBody>
          <a:bodyPr vert="horz" wrap="square" lIns="182880" tIns="91440" rIns="91440" bIns="45720" anchor="t" anchorCtr="0"/>
          <a:p>
            <a:pPr>
              <a:buNone/>
            </a:pPr>
            <a:endParaRPr lang="en-GB" altLang="zh-CN" sz="1800" dirty="0"/>
          </a:p>
        </p:txBody>
      </p:sp>
      <p:sp>
        <p:nvSpPr>
          <p:cNvPr id="5" name="Rectangle 4"/>
          <p:cNvSpPr/>
          <p:nvPr/>
        </p:nvSpPr>
        <p:spPr>
          <a:xfrm>
            <a:off x="214313" y="214313"/>
            <a:ext cx="8643938" cy="6643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#include &lt;</a:t>
            </a:r>
            <a:r>
              <a:rPr kumimoji="0" lang="en-US" sz="16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1600" b="1" i="0" u="none" strike="noStrike" kern="1200" cap="none" spc="0" normalizeH="0" baseline="0" noProof="0" dirty="0">
                <a:ln>
                  <a:noFill/>
                </a:ln>
                <a:solidFill>
                  <a:srgbClr val="002060"/>
                </a:solidFill>
                <a:effectLst/>
                <a:uLnTx/>
                <a:uFillTx/>
                <a:latin typeface="+mn-lt"/>
                <a:ea typeface="+mn-ea"/>
                <a:cs typeface="+mn-cs"/>
              </a:rPr>
              <a:t>&gt;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#include &lt;</a:t>
            </a:r>
            <a:r>
              <a:rPr kumimoji="0" lang="en-US" sz="1600" b="1" i="0" u="none" strike="noStrike" kern="1200" cap="none" spc="0" normalizeH="0" baseline="0" noProof="0" dirty="0" err="1">
                <a:ln>
                  <a:noFill/>
                </a:ln>
                <a:solidFill>
                  <a:srgbClr val="002060"/>
                </a:solidFill>
                <a:effectLst/>
                <a:uLnTx/>
                <a:uFillTx/>
                <a:latin typeface="+mn-lt"/>
                <a:ea typeface="+mn-ea"/>
                <a:cs typeface="+mn-cs"/>
              </a:rPr>
              <a:t>string.h</a:t>
            </a:r>
            <a:r>
              <a:rPr kumimoji="0" lang="en-US" sz="1600" b="1" i="0" u="none" strike="noStrike" kern="1200" cap="none" spc="0" normalizeH="0" baseline="0" noProof="0" dirty="0">
                <a:ln>
                  <a:noFill/>
                </a:ln>
                <a:solidFill>
                  <a:srgbClr val="002060"/>
                </a:solidFill>
                <a:effectLst/>
                <a:uLnTx/>
                <a:uFillTx/>
                <a:latin typeface="+mn-lt"/>
                <a:ea typeface="+mn-ea"/>
                <a:cs typeface="+mn-cs"/>
              </a:rPr>
              <a:t>&gt;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2060"/>
                </a:solidFill>
                <a:effectLst/>
                <a:uLnTx/>
                <a:uFillTx/>
                <a:latin typeface="+mn-lt"/>
                <a:ea typeface="+mn-ea"/>
                <a:cs typeface="+mn-cs"/>
              </a:rPr>
              <a:t>int</a:t>
            </a:r>
            <a:r>
              <a:rPr kumimoji="0" lang="en-US" sz="1600" b="1" i="0" u="none" strike="noStrike" kern="1200" cap="none" spc="0" normalizeH="0" baseline="0" noProof="0" dirty="0">
                <a:ln>
                  <a:noFill/>
                </a:ln>
                <a:solidFill>
                  <a:srgbClr val="002060"/>
                </a:solidFill>
                <a:effectLst/>
                <a:uLnTx/>
                <a:uFillTx/>
                <a:latin typeface="+mn-lt"/>
                <a:ea typeface="+mn-ea"/>
                <a:cs typeface="+mn-cs"/>
              </a:rPr>
              <a:t> main ()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char str1[15];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char str2[15];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2060"/>
                </a:solidFill>
                <a:effectLst/>
                <a:uLnTx/>
                <a:uFillTx/>
                <a:latin typeface="+mn-lt"/>
                <a:ea typeface="+mn-ea"/>
                <a:cs typeface="+mn-cs"/>
              </a:rPr>
              <a:t>int</a:t>
            </a:r>
            <a:r>
              <a:rPr kumimoji="0" lang="en-US" sz="1600" b="1" i="0" u="none" strike="noStrike" kern="1200" cap="none" spc="0" normalizeH="0" baseline="0" noProof="0" dirty="0">
                <a:ln>
                  <a:noFill/>
                </a:ln>
                <a:solidFill>
                  <a:srgbClr val="002060"/>
                </a:solidFill>
                <a:effectLst/>
                <a:uLnTx/>
                <a:uFillTx/>
                <a:latin typeface="+mn-lt"/>
                <a:ea typeface="+mn-ea"/>
                <a:cs typeface="+mn-cs"/>
              </a:rPr>
              <a:t> ret;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2060"/>
                </a:solidFill>
                <a:effectLst/>
                <a:uLnTx/>
                <a:uFillTx/>
                <a:latin typeface="+mn-lt"/>
                <a:ea typeface="+mn-ea"/>
                <a:cs typeface="+mn-cs"/>
              </a:rPr>
              <a:t>strcpy</a:t>
            </a:r>
            <a:r>
              <a:rPr kumimoji="0" lang="en-US" sz="1600" b="1" i="0" u="none" strike="noStrike" kern="1200" cap="none" spc="0" normalizeH="0" baseline="0" noProof="0" dirty="0">
                <a:ln>
                  <a:noFill/>
                </a:ln>
                <a:solidFill>
                  <a:srgbClr val="002060"/>
                </a:solidFill>
                <a:effectLst/>
                <a:uLnTx/>
                <a:uFillTx/>
                <a:latin typeface="+mn-lt"/>
                <a:ea typeface="+mn-ea"/>
                <a:cs typeface="+mn-cs"/>
              </a:rPr>
              <a:t>(str1, "</a:t>
            </a:r>
            <a:r>
              <a:rPr kumimoji="0" lang="en-US" sz="1600" b="1" i="0" u="none" strike="noStrike" kern="1200" cap="none" spc="0" normalizeH="0" baseline="0" noProof="0" dirty="0" err="1">
                <a:ln>
                  <a:noFill/>
                </a:ln>
                <a:solidFill>
                  <a:srgbClr val="002060"/>
                </a:solidFill>
                <a:effectLst/>
                <a:uLnTx/>
                <a:uFillTx/>
                <a:latin typeface="+mn-lt"/>
                <a:ea typeface="+mn-ea"/>
                <a:cs typeface="+mn-cs"/>
              </a:rPr>
              <a:t>abcdef</a:t>
            </a:r>
            <a:r>
              <a:rPr kumimoji="0" lang="en-US" sz="1600" b="1" i="0" u="none" strike="noStrike" kern="1200" cap="none" spc="0" normalizeH="0" baseline="0" noProof="0" dirty="0">
                <a:ln>
                  <a:noFill/>
                </a:ln>
                <a:solidFill>
                  <a:srgbClr val="002060"/>
                </a:solidFill>
                <a:effectLst/>
                <a:uLnTx/>
                <a:uFillTx/>
                <a:latin typeface="+mn-lt"/>
                <a:ea typeface="+mn-ea"/>
                <a:cs typeface="+mn-cs"/>
              </a:rPr>
              <a: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2060"/>
                </a:solidFill>
                <a:effectLst/>
                <a:uLnTx/>
                <a:uFillTx/>
                <a:latin typeface="+mn-lt"/>
                <a:ea typeface="+mn-ea"/>
                <a:cs typeface="+mn-cs"/>
              </a:rPr>
              <a:t>strcpy</a:t>
            </a:r>
            <a:r>
              <a:rPr kumimoji="0" lang="en-US" sz="1600" b="1" i="0" u="none" strike="noStrike" kern="1200" cap="none" spc="0" normalizeH="0" baseline="0" noProof="0" dirty="0">
                <a:ln>
                  <a:noFill/>
                </a:ln>
                <a:solidFill>
                  <a:srgbClr val="002060"/>
                </a:solidFill>
                <a:effectLst/>
                <a:uLnTx/>
                <a:uFillTx/>
                <a:latin typeface="+mn-lt"/>
                <a:ea typeface="+mn-ea"/>
                <a:cs typeface="+mn-cs"/>
              </a:rPr>
              <a:t>(str2, "ABCDEF");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ret = </a:t>
            </a:r>
            <a:r>
              <a:rPr kumimoji="0" lang="en-US" sz="1600" b="1" i="0" u="none" strike="noStrike" kern="1200" cap="none" spc="0" normalizeH="0" baseline="0" noProof="0" dirty="0" err="1">
                <a:ln>
                  <a:noFill/>
                </a:ln>
                <a:solidFill>
                  <a:srgbClr val="002060"/>
                </a:solidFill>
                <a:effectLst/>
                <a:uLnTx/>
                <a:uFillTx/>
                <a:latin typeface="+mn-lt"/>
                <a:ea typeface="+mn-ea"/>
                <a:cs typeface="+mn-cs"/>
              </a:rPr>
              <a:t>strcmp</a:t>
            </a:r>
            <a:r>
              <a:rPr kumimoji="0" lang="en-US" sz="1600" b="1" i="0" u="none" strike="noStrike" kern="1200" cap="none" spc="0" normalizeH="0" baseline="0" noProof="0" dirty="0">
                <a:ln>
                  <a:noFill/>
                </a:ln>
                <a:solidFill>
                  <a:srgbClr val="002060"/>
                </a:solidFill>
                <a:effectLst/>
                <a:uLnTx/>
                <a:uFillTx/>
                <a:latin typeface="+mn-lt"/>
                <a:ea typeface="+mn-ea"/>
                <a:cs typeface="+mn-cs"/>
              </a:rPr>
              <a:t>(str1, str2);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if(ret &lt; 0)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600" b="1" i="0" u="none" strike="noStrike" kern="1200" cap="none" spc="0" normalizeH="0" baseline="0" noProof="0" dirty="0">
                <a:ln>
                  <a:noFill/>
                </a:ln>
                <a:solidFill>
                  <a:srgbClr val="002060"/>
                </a:solidFill>
                <a:effectLst/>
                <a:uLnTx/>
                <a:uFillTx/>
                <a:latin typeface="+mn-lt"/>
                <a:ea typeface="+mn-ea"/>
                <a:cs typeface="+mn-cs"/>
              </a:rPr>
              <a:t>("str1 is less than str2");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else if(ret &gt; 0)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600" b="1" i="0" u="none" strike="noStrike" kern="1200" cap="none" spc="0" normalizeH="0" baseline="0" noProof="0" dirty="0">
                <a:ln>
                  <a:noFill/>
                </a:ln>
                <a:solidFill>
                  <a:srgbClr val="002060"/>
                </a:solidFill>
                <a:effectLst/>
                <a:uLnTx/>
                <a:uFillTx/>
                <a:latin typeface="+mn-lt"/>
                <a:ea typeface="+mn-ea"/>
                <a:cs typeface="+mn-cs"/>
              </a:rPr>
              <a:t>("str2 is less than str1");</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else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600" b="1" i="0" u="none" strike="noStrike" kern="1200" cap="none" spc="0" normalizeH="0" baseline="0" noProof="0" dirty="0">
                <a:ln>
                  <a:noFill/>
                </a:ln>
                <a:solidFill>
                  <a:srgbClr val="002060"/>
                </a:solidFill>
                <a:effectLst/>
                <a:uLnTx/>
                <a:uFillTx/>
                <a:latin typeface="+mn-lt"/>
                <a:ea typeface="+mn-ea"/>
                <a:cs typeface="+mn-cs"/>
              </a:rPr>
              <a:t>("str1 is equal to str2");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 return(0); </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en-US" sz="1600" b="1"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6715125" y="214313"/>
            <a:ext cx="2143125" cy="92868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err="1">
                <a:ln>
                  <a:noFill/>
                </a:ln>
                <a:solidFill>
                  <a:schemeClr val="lt1"/>
                </a:solidFill>
                <a:effectLst/>
                <a:uLnTx/>
                <a:uFillTx/>
                <a:latin typeface="+mn-lt"/>
                <a:ea typeface="+mn-ea"/>
                <a:cs typeface="+mn-cs"/>
              </a:rPr>
              <a:t>strcmp</a:t>
            </a:r>
            <a:r>
              <a:rPr kumimoji="0" lang="en-US" sz="2400" b="0" i="0" u="none" strike="noStrike" kern="1200" cap="none" spc="0" normalizeH="0" baseline="0" noProof="0" dirty="0">
                <a:ln>
                  <a:noFill/>
                </a:ln>
                <a:solidFill>
                  <a:schemeClr val="lt1"/>
                </a:solidFill>
                <a:effectLst/>
                <a:uLnTx/>
                <a:uFillTx/>
                <a:latin typeface="+mn-lt"/>
                <a:ea typeface="+mn-ea"/>
                <a:cs typeface="+mn-cs"/>
              </a:rPr>
              <a:t>()</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5500688" y="3594100"/>
            <a:ext cx="3357563" cy="1692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str2 is less than str1</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1" u="none" strike="noStrike" kern="1200" cap="none" spc="0" normalizeH="0" baseline="0" noProof="0" dirty="0">
                <a:ln>
                  <a:noFill/>
                </a:ln>
                <a:solidFill>
                  <a:srgbClr val="FFFF00"/>
                </a:solidFill>
                <a:effectLst/>
                <a:uLnTx/>
                <a:uFillTx/>
                <a:latin typeface="+mn-lt"/>
                <a:ea typeface="+mn-ea"/>
                <a:cs typeface="+mn-cs"/>
              </a:rPr>
              <a:t>//strcmp will give a positive number if the first string is greater</a:t>
            </a:r>
            <a:endParaRPr kumimoji="0" lang="en-US" sz="1800" b="1" i="1"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064500" cy="10525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2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The following program illustrates the comparison of two strings:</a:t>
            </a:r>
            <a:endParaRPr kumimoji="0" lang="en-IN" sz="32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68611" name="Picture 2"/>
          <p:cNvPicPr>
            <a:picLocks noGrp="1" noChangeAspect="1" noChangeArrowheads="1"/>
          </p:cNvPicPr>
          <p:nvPr>
            <p:ph idx="1"/>
          </p:nvPr>
        </p:nvPicPr>
        <p:blipFill>
          <a:blip r:embed="rId1"/>
          <a:srcRect/>
          <a:stretch>
            <a:fillRect/>
          </a:stretch>
        </p:blipFill>
        <p:spPr>
          <a:xfrm>
            <a:off x="357188" y="1500188"/>
            <a:ext cx="8572500" cy="4953000"/>
          </a:xfrm>
          <a:ln w="38100" cap="sq">
            <a:solidFill>
              <a:srgbClr val="000000"/>
            </a:solidFill>
          </a:ln>
          <a:effectLst>
            <a:outerShdw blurRad="50800" dist="38100" dir="2700000" algn="tl" rotWithShape="0">
              <a:srgbClr val="000000">
                <a:alpha val="43000"/>
              </a:srgbClr>
            </a:outerShdw>
          </a:effectLst>
        </p:spPr>
      </p:pic>
      <p:sp>
        <p:nvSpPr>
          <p:cNvPr id="56324" name="Footer Placeholder 4"/>
          <p:cNvSpPr txBox="1">
            <a:spLocks noGrp="1"/>
          </p:cNvSpPr>
          <p:nvPr>
            <p:ph type="ftr" sz="quarter" idx="3"/>
          </p:nvPr>
        </p:nvSpPr>
        <p:spPr bwMode="auto">
          <a:xfrm>
            <a:off x="611188"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1"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rPr>
              <a:t>Comparing strings</a:t>
            </a:r>
            <a:endParaRPr kumimoji="0" lang="en-IN"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1203" name="Content Placeholder 2"/>
          <p:cNvSpPr>
            <a:spLocks noGrp="1"/>
          </p:cNvSpPr>
          <p:nvPr>
            <p:ph idx="1"/>
          </p:nvPr>
        </p:nvSpPr>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Since C never lets entire arrays to be assigned, the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strcpy</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function can be used to copy one string to another.</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Strings can be compared by the help of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strcmp</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function.</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arithmetic addition cannot be applied for joining two or more strings; this can be done by using the standard library function,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strcat</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7348"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Putting strings together </a:t>
            </a:r>
            <a:r>
              <a:rPr kumimoji="0" lang="en-IN" sz="3600" b="1" i="0" u="none" strike="noStrike" kern="1200" cap="none" spc="0" normalizeH="0" baseline="0" noProof="0" dirty="0" err="1"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strcat</a:t>
            </a: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89090" name="Content Placeholder 2"/>
          <p:cNvSpPr>
            <a:spLocks noGrp="1"/>
          </p:cNvSpPr>
          <p:nvPr>
            <p:ph idx="1"/>
          </p:nvPr>
        </p:nvSpPr>
        <p:spPr>
          <a:xfrm>
            <a:off x="611188" y="1628775"/>
            <a:ext cx="8183562" cy="4187825"/>
          </a:xfrm>
        </p:spPr>
        <p:txBody>
          <a:bodyPr vert="horz" wrap="square" lIns="182880" tIns="91440" rIns="91440" bIns="45720" anchor="t" anchorCtr="0"/>
          <a:p>
            <a:pPr>
              <a:buNone/>
            </a:pPr>
            <a:r>
              <a:rPr lang="fr-FR" altLang="x-none" sz="2000" b="1" dirty="0"/>
              <a:t>char strcat(dest, src)</a:t>
            </a:r>
            <a:endParaRPr lang="fr-FR" altLang="x-none" sz="2000" b="1" dirty="0"/>
          </a:p>
          <a:p>
            <a:pPr>
              <a:buNone/>
            </a:pPr>
            <a:r>
              <a:rPr lang="en-GB" altLang="zh-CN" sz="2000" b="1" dirty="0"/>
              <a:t>Parameters</a:t>
            </a:r>
            <a:endParaRPr lang="en-GB" altLang="zh-CN" sz="2000" b="1" dirty="0"/>
          </a:p>
          <a:p>
            <a:pPr>
              <a:buNone/>
            </a:pPr>
            <a:r>
              <a:rPr lang="en-GB" altLang="zh-CN" sz="2000" b="1" dirty="0"/>
              <a:t>dest</a:t>
            </a:r>
            <a:r>
              <a:rPr lang="en-GB" altLang="zh-CN" sz="2000" dirty="0"/>
              <a:t> -- This is (pointer to) the destination array, which should contain a C string, and should be large enough to contain the concatenated resulting string.</a:t>
            </a:r>
            <a:endParaRPr lang="en-GB" altLang="zh-CN" sz="2000" dirty="0"/>
          </a:p>
          <a:p>
            <a:pPr>
              <a:buNone/>
            </a:pPr>
            <a:r>
              <a:rPr lang="en-GB" altLang="zh-CN" sz="2000" b="1" dirty="0"/>
              <a:t>src</a:t>
            </a:r>
            <a:r>
              <a:rPr lang="en-GB" altLang="zh-CN" sz="2000" dirty="0"/>
              <a:t> -- This is the string to be appended. This should not overlap the destination.</a:t>
            </a:r>
            <a:endParaRPr lang="en-GB" altLang="zh-CN" sz="2000" dirty="0"/>
          </a:p>
          <a:p>
            <a:pPr>
              <a:buNone/>
            </a:pPr>
            <a:r>
              <a:rPr lang="en-GB" altLang="zh-CN" sz="2000" b="1" dirty="0"/>
              <a:t>This function returns (a pointer to the) resulting string dest</a:t>
            </a:r>
            <a:r>
              <a:rPr lang="en-GB" altLang="zh-CN" sz="2000" dirty="0"/>
              <a:t>.</a:t>
            </a:r>
            <a:endParaRPr lang="en-GB" altLang="zh-CN" sz="2000" dirty="0"/>
          </a:p>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620713"/>
            <a:ext cx="8075613" cy="65405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Why Array?</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5362" name="Content Placeholder 2"/>
          <p:cNvSpPr>
            <a:spLocks noGrp="1"/>
          </p:cNvSpPr>
          <p:nvPr>
            <p:ph idx="1"/>
          </p:nvPr>
        </p:nvSpPr>
        <p:spPr>
          <a:xfrm>
            <a:off x="468313" y="1557338"/>
            <a:ext cx="8229600" cy="4719637"/>
          </a:xfrm>
        </p:spPr>
        <p:txBody>
          <a:bodyPr vert="horz" wrap="square" lIns="182880" tIns="91440" rIns="91440" bIns="45720" anchor="t" anchorCtr="0"/>
          <a:p>
            <a:pPr eaLnBrk="1" hangingPunct="1">
              <a:buFont typeface="Wingdings" panose="05000000000000000000" pitchFamily="2" charset="2"/>
              <a:buChar char="§"/>
            </a:pPr>
            <a:r>
              <a:rPr lang="en-IN" altLang="x-none" sz="2400" dirty="0"/>
              <a:t>Consider a brand-new problem: a program that can print its input in reverse order. If there are two or three values, this is easy but what if there are ten or twenty or one hundred values? Then it is not so easy. To avoid above problem we use array .</a:t>
            </a:r>
            <a:endParaRPr lang="en-IN" altLang="x-none" sz="2400" dirty="0"/>
          </a:p>
          <a:p>
            <a:pPr lvl="1" eaLnBrk="1" hangingPunct="1">
              <a:buFont typeface="Wingdings" panose="05000000000000000000" pitchFamily="2" charset="2"/>
              <a:buChar char="§"/>
            </a:pPr>
            <a:r>
              <a:rPr lang="en-IN" altLang="x-none" sz="2000" dirty="0"/>
              <a:t>A scalar variable is a single variable whose stored value is an atomic data type.</a:t>
            </a:r>
            <a:endParaRPr lang="en-IN" altLang="x-none" sz="2000" dirty="0"/>
          </a:p>
          <a:p>
            <a:pPr lvl="1" eaLnBrk="1" hangingPunct="1">
              <a:buFont typeface="Wingdings" panose="05000000000000000000" pitchFamily="2" charset="2"/>
              <a:buChar char="§"/>
            </a:pPr>
            <a:r>
              <a:rPr lang="en-IN" altLang="x-none" sz="2000" dirty="0"/>
              <a:t>An array is a collection of individual data elements that is ordered, fixed in size, and homogeneous.</a:t>
            </a:r>
            <a:endParaRPr lang="en-IN" altLang="x-none" sz="2000" dirty="0"/>
          </a:p>
          <a:p>
            <a:pPr lvl="1" eaLnBrk="1" hangingPunct="1">
              <a:buFont typeface="Wingdings" panose="05000000000000000000" pitchFamily="2" charset="2"/>
              <a:buChar char="§"/>
            </a:pPr>
            <a:r>
              <a:rPr lang="en-IN" altLang="x-none" sz="2000" dirty="0"/>
              <a:t>An array is considered to be a derived data type.</a:t>
            </a:r>
            <a:endParaRPr lang="en-IN" altLang="x-none" sz="2000" dirty="0"/>
          </a:p>
          <a:p>
            <a:pPr lvl="1" eaLnBrk="1" hangingPunct="1">
              <a:buFont typeface="Wingdings" panose="05000000000000000000" pitchFamily="2" charset="2"/>
              <a:buChar char="§"/>
            </a:pPr>
            <a:r>
              <a:rPr lang="en-IN" altLang="x-none" sz="2000" dirty="0"/>
              <a:t>Array enables the storing and manipulation of potentially huge quantities of data.</a:t>
            </a:r>
            <a:endParaRPr lang="en-IN" altLang="x-none" sz="2000" dirty="0"/>
          </a:p>
        </p:txBody>
      </p:sp>
      <p:sp>
        <p:nvSpPr>
          <p:cNvPr id="20484" name="Footer Placeholder 4"/>
          <p:cNvSpPr txBox="1">
            <a:spLocks noGrp="1"/>
          </p:cNvSpPr>
          <p:nvPr>
            <p:ph type="ftr" sz="quarter" idx="3"/>
          </p:nvPr>
        </p:nvSpPr>
        <p:spPr bwMode="auto">
          <a:xfrm>
            <a:off x="611188" y="6492875"/>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90114"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85750" y="214313"/>
            <a:ext cx="8715375" cy="6429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#include &lt;</a:t>
            </a:r>
            <a:r>
              <a:rPr kumimoji="0" lang="en-US" sz="2000" b="0" i="0" u="none" strike="noStrike" kern="1200" cap="none" spc="0" normalizeH="0" baseline="0" noProof="0" dirty="0" err="1">
                <a:ln>
                  <a:noFill/>
                </a:ln>
                <a:solidFill>
                  <a:srgbClr val="002060"/>
                </a:solidFill>
                <a:effectLst/>
                <a:uLnTx/>
                <a:uFillTx/>
                <a:latin typeface="+mn-lt"/>
                <a:ea typeface="+mn-ea"/>
                <a:cs typeface="+mn-cs"/>
              </a:rPr>
              <a:t>stdio.h</a:t>
            </a:r>
            <a:r>
              <a:rPr kumimoji="0" lang="en-US" sz="2000" b="0" i="0" u="none" strike="noStrike" kern="1200" cap="none" spc="0" normalizeH="0" baseline="0" noProof="0" dirty="0">
                <a:ln>
                  <a:noFill/>
                </a:ln>
                <a:solidFill>
                  <a:srgbClr val="002060"/>
                </a:solidFill>
                <a:effectLst/>
                <a:uLnTx/>
                <a:uFillTx/>
                <a:latin typeface="+mn-lt"/>
                <a:ea typeface="+mn-ea"/>
                <a:cs typeface="+mn-cs"/>
              </a:rPr>
              <a:t>&gt;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int</a:t>
            </a:r>
            <a:r>
              <a:rPr kumimoji="0" lang="en-US" sz="2000" b="0" i="0" u="none" strike="noStrike" kern="1200" cap="none" spc="0" normalizeH="0" baseline="0" noProof="0" dirty="0">
                <a:ln>
                  <a:noFill/>
                </a:ln>
                <a:solidFill>
                  <a:srgbClr val="002060"/>
                </a:solidFill>
                <a:effectLst/>
                <a:uLnTx/>
                <a:uFillTx/>
                <a:latin typeface="+mn-lt"/>
                <a:ea typeface="+mn-ea"/>
                <a:cs typeface="+mn-cs"/>
              </a:rPr>
              <a:t> main()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char string1[20];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char string2[20];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strcpy</a:t>
            </a:r>
            <a:r>
              <a:rPr kumimoji="0" lang="en-US" sz="2000" b="0" i="0" u="none" strike="noStrike" kern="1200" cap="none" spc="0" normalizeH="0" baseline="0" noProof="0" dirty="0">
                <a:ln>
                  <a:noFill/>
                </a:ln>
                <a:solidFill>
                  <a:srgbClr val="002060"/>
                </a:solidFill>
                <a:effectLst/>
                <a:uLnTx/>
                <a:uFillTx/>
                <a:latin typeface="+mn-lt"/>
                <a:ea typeface="+mn-ea"/>
                <a:cs typeface="+mn-cs"/>
              </a:rPr>
              <a:t>(string1, “Welcome");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strcpy</a:t>
            </a:r>
            <a:r>
              <a:rPr kumimoji="0" lang="en-US" sz="2000" b="0" i="0" u="none" strike="noStrike" kern="1200" cap="none" spc="0" normalizeH="0" baseline="0" noProof="0" dirty="0">
                <a:ln>
                  <a:noFill/>
                </a:ln>
                <a:solidFill>
                  <a:srgbClr val="002060"/>
                </a:solidFill>
                <a:effectLst/>
                <a:uLnTx/>
                <a:uFillTx/>
                <a:latin typeface="+mn-lt"/>
                <a:ea typeface="+mn-ea"/>
                <a:cs typeface="+mn-cs"/>
              </a:rPr>
              <a:t>(string2, “</a:t>
            </a:r>
            <a:r>
              <a:rPr kumimoji="0" lang="en-US" sz="2000" b="0" i="0" u="none" strike="noStrike" kern="1200" cap="none" spc="0" normalizeH="0" baseline="0" noProof="0" dirty="0" err="1">
                <a:ln>
                  <a:noFill/>
                </a:ln>
                <a:solidFill>
                  <a:srgbClr val="002060"/>
                </a:solidFill>
                <a:effectLst/>
                <a:uLnTx/>
                <a:uFillTx/>
                <a:latin typeface="+mn-lt"/>
                <a:ea typeface="+mn-ea"/>
                <a:cs typeface="+mn-cs"/>
              </a:rPr>
              <a:t>ToPCclass</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0" i="0" u="none" strike="noStrike" kern="1200" cap="none" spc="0" normalizeH="0" baseline="0" noProof="0" dirty="0">
                <a:ln>
                  <a:noFill/>
                </a:ln>
                <a:solidFill>
                  <a:srgbClr val="002060"/>
                </a:solidFill>
                <a:effectLst/>
                <a:uLnTx/>
                <a:uFillTx/>
                <a:latin typeface="+mn-lt"/>
                <a:ea typeface="+mn-ea"/>
                <a:cs typeface="+mn-cs"/>
              </a:rPr>
              <a:t>("Returned String : %s\n", </a:t>
            </a:r>
            <a:r>
              <a:rPr kumimoji="0" lang="en-US" sz="2000" b="0" i="0" u="none" strike="noStrike" kern="1200" cap="none" spc="0" normalizeH="0" baseline="0" noProof="0" dirty="0" err="1">
                <a:ln>
                  <a:noFill/>
                </a:ln>
                <a:solidFill>
                  <a:srgbClr val="002060"/>
                </a:solidFill>
                <a:effectLst/>
                <a:uLnTx/>
                <a:uFillTx/>
                <a:latin typeface="+mn-lt"/>
                <a:ea typeface="+mn-ea"/>
                <a:cs typeface="+mn-cs"/>
              </a:rPr>
              <a:t>strcat</a:t>
            </a:r>
            <a:r>
              <a:rPr kumimoji="0" lang="en-US" sz="2000" b="0" i="0" u="none" strike="noStrike" kern="1200" cap="none" spc="0" normalizeH="0" baseline="0" noProof="0" dirty="0">
                <a:ln>
                  <a:noFill/>
                </a:ln>
                <a:solidFill>
                  <a:srgbClr val="002060"/>
                </a:solidFill>
                <a:effectLst/>
                <a:uLnTx/>
                <a:uFillTx/>
                <a:latin typeface="+mn-lt"/>
                <a:ea typeface="+mn-ea"/>
                <a:cs typeface="+mn-cs"/>
              </a:rPr>
              <a:t>( string1, string2 )); </a:t>
            </a:r>
            <a:r>
              <a:rPr kumimoji="0" lang="en-US" sz="2000" b="0"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0" i="0" u="none" strike="noStrike" kern="1200" cap="none" spc="0" normalizeH="0" baseline="0" noProof="0" dirty="0">
                <a:ln>
                  <a:noFill/>
                </a:ln>
                <a:solidFill>
                  <a:srgbClr val="002060"/>
                </a:solidFill>
                <a:effectLst/>
                <a:uLnTx/>
                <a:uFillTx/>
                <a:latin typeface="+mn-lt"/>
                <a:ea typeface="+mn-ea"/>
                <a:cs typeface="+mn-cs"/>
              </a:rPr>
              <a:t>("Concatenated String : %s\n", string1 );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return 0;</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1428750" y="4643438"/>
            <a:ext cx="7429500" cy="121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Returned String : </a:t>
            </a:r>
            <a:r>
              <a:rPr kumimoji="0" lang="en-US" sz="2000" b="1" i="0" u="none" strike="noStrike" kern="1200" cap="none" spc="0" normalizeH="0" baseline="0" noProof="0" dirty="0" err="1">
                <a:ln>
                  <a:noFill/>
                </a:ln>
                <a:solidFill>
                  <a:schemeClr val="lt1"/>
                </a:solidFill>
                <a:effectLst/>
                <a:uLnTx/>
                <a:uFillTx/>
                <a:latin typeface="+mn-lt"/>
                <a:ea typeface="+mn-ea"/>
                <a:cs typeface="+mn-cs"/>
              </a:rPr>
              <a:t>WelcomeToPCclass</a:t>
            </a:r>
            <a:r>
              <a:rPr kumimoji="0" lang="en-US" sz="2000" b="1" i="0" u="none" strike="noStrike" kern="1200" cap="none" spc="0" normalizeH="0" baseline="0" noProof="0" dirty="0">
                <a:ln>
                  <a:noFill/>
                </a:ln>
                <a:solidFill>
                  <a:schemeClr val="lt1"/>
                </a:solidFill>
                <a:effectLst/>
                <a:uLnTx/>
                <a:uFillTx/>
                <a:latin typeface="+mn-lt"/>
                <a:ea typeface="+mn-ea"/>
                <a:cs typeface="+mn-cs"/>
              </a:rPr>
              <a:t> </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Concatenated String : </a:t>
            </a:r>
            <a:r>
              <a:rPr kumimoji="0" lang="en-US" sz="2000" b="1" i="0" u="none" strike="noStrike" kern="1200" cap="none" spc="0" normalizeH="0" baseline="0" noProof="0" dirty="0" err="1">
                <a:ln>
                  <a:noFill/>
                </a:ln>
                <a:solidFill>
                  <a:schemeClr val="lt1"/>
                </a:solidFill>
                <a:effectLst/>
                <a:uLnTx/>
                <a:uFillTx/>
                <a:latin typeface="+mn-lt"/>
                <a:ea typeface="+mn-ea"/>
                <a:cs typeface="+mn-cs"/>
              </a:rPr>
              <a:t>WelcomeToPCclass</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3714750" y="357188"/>
            <a:ext cx="5214938" cy="64293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String concatenation</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Putting strings together </a:t>
            </a:r>
            <a:r>
              <a:rPr kumimoji="0" lang="en-IN" sz="3600" b="1" i="1" u="none" strike="noStrike" kern="1200" cap="none" spc="0" normalizeH="0" baseline="0" noProof="0" dirty="0" err="1"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strcat</a:t>
            </a:r>
            <a:r>
              <a:rPr kumimoji="0" lang="en-IN" sz="3600" b="1" i="1"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t>
            </a: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91138" name="Content Placeholder 2"/>
          <p:cNvSpPr>
            <a:spLocks noGrp="1"/>
          </p:cNvSpPr>
          <p:nvPr>
            <p:ph idx="1"/>
          </p:nvPr>
        </p:nvSpPr>
        <p:spPr>
          <a:xfrm>
            <a:off x="285750" y="1682750"/>
            <a:ext cx="6002338" cy="4591050"/>
          </a:xfrm>
        </p:spPr>
        <p:txBody>
          <a:bodyPr vert="horz" wrap="square" lIns="182880" tIns="91440" rIns="91440" bIns="45720" anchor="t" anchorCtr="0"/>
          <a:p>
            <a:pPr eaLnBrk="1" hangingPunct="1">
              <a:buFont typeface="Wingdings" panose="05000000000000000000" pitchFamily="2" charset="2"/>
              <a:buChar char="§"/>
            </a:pPr>
            <a:r>
              <a:rPr lang="en-IN" altLang="x-none" sz="2000" dirty="0"/>
              <a:t>The arithmetic addition cannot be applied for joining of two or more strings in the manner</a:t>
            </a:r>
            <a:endParaRPr lang="en-IN" altLang="x-none" sz="2000" dirty="0"/>
          </a:p>
          <a:p>
            <a:pPr lvl="1" eaLnBrk="1" hangingPunct="1">
              <a:buFont typeface="Wingdings" panose="05000000000000000000" pitchFamily="2" charset="2"/>
              <a:buChar char="§"/>
            </a:pPr>
            <a:r>
              <a:rPr lang="en-IN" altLang="x-none" sz="2000" dirty="0"/>
              <a:t>string1 = string2 + string3; or</a:t>
            </a:r>
            <a:endParaRPr lang="en-IN" altLang="x-none" sz="2000" dirty="0"/>
          </a:p>
          <a:p>
            <a:pPr lvl="1" eaLnBrk="1" hangingPunct="1">
              <a:buFont typeface="Wingdings" panose="05000000000000000000" pitchFamily="2" charset="2"/>
              <a:buChar char="§"/>
            </a:pPr>
            <a:r>
              <a:rPr lang="en-IN" altLang="x-none" sz="2000" dirty="0"/>
              <a:t>string1 = string2 +”RAJA”;</a:t>
            </a:r>
            <a:endParaRPr lang="en-IN" altLang="x-none" sz="2000" dirty="0"/>
          </a:p>
          <a:p>
            <a:pPr lvl="1" eaLnBrk="1" hangingPunct="1">
              <a:buFont typeface="Wingdings" panose="05000000000000000000" pitchFamily="2" charset="2"/>
              <a:buChar char="§"/>
            </a:pPr>
            <a:r>
              <a:rPr lang="en-IN" altLang="x-none" sz="2000" dirty="0"/>
              <a:t>For this, the standard library function, strcat(), that concatenates strings is needed. It does not concatenate two strings together and give a third, new string.</a:t>
            </a:r>
            <a:endParaRPr lang="en-IN" altLang="x-none" sz="2000" dirty="0"/>
          </a:p>
          <a:p>
            <a:pPr lvl="1" eaLnBrk="1" hangingPunct="1">
              <a:buFont typeface="Wingdings" panose="05000000000000000000" pitchFamily="2" charset="2"/>
              <a:buChar char="§"/>
            </a:pPr>
            <a:r>
              <a:rPr lang="en-GB" altLang="zh-CN" sz="2000" dirty="0"/>
              <a:t>In this example, t</a:t>
            </a:r>
            <a:r>
              <a:rPr lang="en-IN" altLang="x-none" sz="2000" dirty="0"/>
              <a:t>he first call to printf prints “Hello,”, and the second one prints “Hello, world!”, indicating that the contents of str have been appended to the end of s.</a:t>
            </a:r>
            <a:endParaRPr lang="en-GB" altLang="zh-CN" sz="2000" dirty="0"/>
          </a:p>
          <a:p>
            <a:pPr eaLnBrk="1" hangingPunct="1">
              <a:buFont typeface="Wingdings 2" panose="05020102010507070707" pitchFamily="18" charset="2"/>
              <a:buChar char="•"/>
            </a:pPr>
            <a:endParaRPr lang="en-IN" altLang="x-none" sz="2000" dirty="0"/>
          </a:p>
        </p:txBody>
      </p:sp>
      <p:sp>
        <p:nvSpPr>
          <p:cNvPr id="58372" name="Footer Placeholder 5"/>
          <p:cNvSpPr txBox="1">
            <a:spLocks noGrp="1"/>
          </p:cNvSpPr>
          <p:nvPr>
            <p:ph type="ftr" sz="quarter" idx="3"/>
          </p:nvPr>
        </p:nvSpPr>
        <p:spPr bwMode="auto">
          <a:xfrm>
            <a:off x="611188" y="6478588"/>
            <a:ext cx="7737475" cy="365125"/>
          </a:xfrm>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pic>
        <p:nvPicPr>
          <p:cNvPr id="70661" name="Picture 2"/>
          <p:cNvPicPr>
            <a:picLocks noChangeAspect="1" noChangeArrowheads="1"/>
          </p:cNvPicPr>
          <p:nvPr/>
        </p:nvPicPr>
        <p:blipFill>
          <a:blip r:embed="rId1"/>
          <a:srcRect/>
          <a:stretch>
            <a:fillRect/>
          </a:stretch>
        </p:blipFill>
        <p:spPr bwMode="auto">
          <a:xfrm>
            <a:off x="6142038" y="1500188"/>
            <a:ext cx="2644775" cy="51435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Programs on strings</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92162" name="Content Placeholder 2"/>
          <p:cNvSpPr>
            <a:spLocks noGrp="1"/>
          </p:cNvSpPr>
          <p:nvPr>
            <p:ph idx="1"/>
          </p:nvPr>
        </p:nvSpPr>
        <p:spPr>
          <a:xfrm>
            <a:off x="611188" y="1628775"/>
            <a:ext cx="8183562" cy="4187825"/>
          </a:xfrm>
        </p:spPr>
        <p:txBody>
          <a:bodyPr vert="horz" wrap="square" lIns="182880" tIns="91440" rIns="91440" bIns="45720" anchor="t" anchorCtr="0"/>
          <a:p>
            <a:r>
              <a:rPr lang="en-GB" altLang="zh-CN" sz="2400" dirty="0"/>
              <a:t>WAP to find the reverse of a string by using library function for reverse operation.</a:t>
            </a:r>
            <a:endParaRPr lang="en-GB" altLang="zh-CN" sz="2400" dirty="0"/>
          </a:p>
          <a:p>
            <a:r>
              <a:rPr lang="en-GB" altLang="zh-CN" sz="2400" dirty="0"/>
              <a:t>WAP to replace all occurrences of a character in a given string with a new character</a:t>
            </a:r>
            <a:r>
              <a:rPr lang="en-GB" altLang="zh-CN" dirty="0"/>
              <a:t>.</a:t>
            </a:r>
            <a:endParaRPr lang="en-GB" altLang="zh-CN" dirty="0"/>
          </a:p>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93186" name="Content Placeholder 2"/>
          <p:cNvSpPr>
            <a:spLocks noGrp="1"/>
          </p:cNvSpPr>
          <p:nvPr>
            <p:ph idx="1"/>
          </p:nvPr>
        </p:nvSpPr>
        <p:spPr>
          <a:xfrm>
            <a:off x="285750" y="142875"/>
            <a:ext cx="8643938" cy="6286500"/>
          </a:xfrm>
          <a:solidFill>
            <a:schemeClr val="bg1"/>
          </a:solidFill>
        </p:spPr>
        <p:txBody>
          <a:bodyPr vert="horz" wrap="square" lIns="182880" tIns="91440" rIns="91440" bIns="45720" anchor="t" anchorCtr="0"/>
          <a:p>
            <a:pPr>
              <a:buNone/>
            </a:pPr>
            <a:r>
              <a:rPr lang="en-GB" altLang="zh-CN" sz="2000" b="1" dirty="0"/>
              <a:t>PROGRAM CODE</a:t>
            </a:r>
            <a:endParaRPr lang="en-GB" altLang="zh-CN" sz="2000" b="1" dirty="0"/>
          </a:p>
          <a:p>
            <a:pPr>
              <a:buNone/>
            </a:pPr>
            <a:r>
              <a:rPr lang="en-GB" altLang="zh-CN" sz="2000" dirty="0">
                <a:solidFill>
                  <a:srgbClr val="002060"/>
                </a:solidFill>
              </a:rPr>
              <a:t>#include&lt;stdio.h&gt;</a:t>
            </a:r>
            <a:endParaRPr lang="en-GB" altLang="zh-CN" sz="2000" dirty="0">
              <a:solidFill>
                <a:srgbClr val="002060"/>
              </a:solidFill>
            </a:endParaRPr>
          </a:p>
          <a:p>
            <a:pPr>
              <a:buNone/>
            </a:pPr>
            <a:r>
              <a:rPr lang="en-GB" altLang="zh-CN" sz="2000" dirty="0">
                <a:solidFill>
                  <a:srgbClr val="002060"/>
                </a:solidFill>
              </a:rPr>
              <a:t>#include&lt;string.h&gt;</a:t>
            </a:r>
            <a:endParaRPr lang="en-GB" altLang="zh-CN" sz="2000" dirty="0">
              <a:solidFill>
                <a:srgbClr val="002060"/>
              </a:solidFill>
            </a:endParaRPr>
          </a:p>
          <a:p>
            <a:pPr>
              <a:buNone/>
            </a:pPr>
            <a:r>
              <a:rPr lang="en-GB" altLang="zh-CN" sz="2000" dirty="0">
                <a:solidFill>
                  <a:srgbClr val="002060"/>
                </a:solidFill>
              </a:rPr>
              <a:t>int main()</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a:p>
            <a:pPr>
              <a:buNone/>
            </a:pPr>
            <a:r>
              <a:rPr lang="en-GB" altLang="zh-CN" sz="2000" dirty="0">
                <a:solidFill>
                  <a:srgbClr val="002060"/>
                </a:solidFill>
              </a:rPr>
              <a:t>char s[100]; revs[100]</a:t>
            </a:r>
            <a:endParaRPr lang="en-GB" altLang="zh-CN" sz="2000" dirty="0">
              <a:solidFill>
                <a:srgbClr val="002060"/>
              </a:solidFill>
            </a:endParaRPr>
          </a:p>
          <a:p>
            <a:pPr>
              <a:buNone/>
            </a:pPr>
            <a:r>
              <a:rPr lang="en-GB" altLang="zh-CN" sz="2000" dirty="0">
                <a:solidFill>
                  <a:srgbClr val="002060"/>
                </a:solidFill>
              </a:rPr>
              <a:t>printf("\nEnter a string : ");</a:t>
            </a:r>
            <a:endParaRPr lang="en-GB" altLang="zh-CN" sz="2000" dirty="0">
              <a:solidFill>
                <a:srgbClr val="002060"/>
              </a:solidFill>
            </a:endParaRPr>
          </a:p>
          <a:p>
            <a:pPr>
              <a:buNone/>
            </a:pPr>
            <a:r>
              <a:rPr lang="en-GB" altLang="zh-CN" sz="2000" dirty="0">
                <a:solidFill>
                  <a:srgbClr val="002060"/>
                </a:solidFill>
              </a:rPr>
              <a:t>gets(s);</a:t>
            </a:r>
            <a:endParaRPr lang="en-GB" altLang="zh-CN" sz="2000" dirty="0">
              <a:solidFill>
                <a:srgbClr val="002060"/>
              </a:solidFill>
            </a:endParaRPr>
          </a:p>
          <a:p>
            <a:pPr>
              <a:buNone/>
            </a:pPr>
            <a:r>
              <a:rPr lang="en-GB" altLang="zh-CN" sz="2000" b="1" dirty="0">
                <a:solidFill>
                  <a:srgbClr val="002060"/>
                </a:solidFill>
              </a:rPr>
              <a:t>revs = strrev(s);</a:t>
            </a:r>
            <a:endParaRPr lang="en-GB" altLang="zh-CN" sz="2000" b="1" dirty="0">
              <a:solidFill>
                <a:srgbClr val="002060"/>
              </a:solidFill>
            </a:endParaRPr>
          </a:p>
          <a:p>
            <a:pPr>
              <a:buNone/>
            </a:pPr>
            <a:r>
              <a:rPr lang="en-GB" altLang="zh-CN" sz="2000" dirty="0">
                <a:solidFill>
                  <a:srgbClr val="002060"/>
                </a:solidFill>
              </a:rPr>
              <a:t>printf("\nThe reverse of the string is %s ", revs)</a:t>
            </a:r>
            <a:endParaRPr lang="en-GB" altLang="zh-CN" sz="2000" dirty="0">
              <a:solidFill>
                <a:srgbClr val="002060"/>
              </a:solidFill>
            </a:endParaRPr>
          </a:p>
          <a:p>
            <a:pPr>
              <a:buNone/>
            </a:pPr>
            <a:r>
              <a:rPr lang="en-GB" altLang="zh-CN" sz="2000" dirty="0">
                <a:solidFill>
                  <a:srgbClr val="002060"/>
                </a:solidFill>
              </a:rPr>
              <a:t>return 0 ;</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6143625" y="420688"/>
            <a:ext cx="2714625" cy="8572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Reverse a string</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p:nvPr/>
        </p:nvSpPr>
        <p:spPr>
          <a:xfrm>
            <a:off x="4214813" y="3786188"/>
            <a:ext cx="4500563" cy="292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RUN-1</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String : I am good.</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The reverse of the string is .</a:t>
            </a:r>
            <a:r>
              <a:rPr kumimoji="0" lang="en-US" sz="2000" b="0" i="0" u="none" strike="noStrike" kern="1200" cap="none" spc="0" normalizeH="0" baseline="0" noProof="0" dirty="0" err="1">
                <a:ln>
                  <a:noFill/>
                </a:ln>
                <a:solidFill>
                  <a:schemeClr val="lt1"/>
                </a:solidFill>
                <a:effectLst/>
                <a:uLnTx/>
                <a:uFillTx/>
                <a:latin typeface="+mn-lt"/>
                <a:ea typeface="+mn-ea"/>
                <a:cs typeface="+mn-cs"/>
              </a:rPr>
              <a:t>doog</a:t>
            </a:r>
            <a:r>
              <a:rPr kumimoji="0" lang="en-US" sz="2000" b="0" i="0" u="none" strike="noStrike" kern="1200" cap="none" spc="0" normalizeH="0" baseline="0" noProof="0" dirty="0">
                <a:ln>
                  <a:noFill/>
                </a:ln>
                <a:solidFill>
                  <a:schemeClr val="lt1"/>
                </a:solidFill>
                <a:effectLst/>
                <a:uLnTx/>
                <a:uFillTx/>
                <a:latin typeface="+mn-lt"/>
                <a:ea typeface="+mn-ea"/>
                <a:cs typeface="+mn-cs"/>
              </a:rPr>
              <a:t> ma I</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RUN-1</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String : How are you?</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The reverse of the string is </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a:t>
            </a:r>
            <a:r>
              <a:rPr kumimoji="0" lang="en-US" sz="2000" b="0" i="0" u="none" strike="noStrike" kern="1200" cap="none" spc="0" normalizeH="0" baseline="0" noProof="0" dirty="0" err="1">
                <a:ln>
                  <a:noFill/>
                </a:ln>
                <a:solidFill>
                  <a:schemeClr val="lt1"/>
                </a:solidFill>
                <a:effectLst/>
                <a:uLnTx/>
                <a:uFillTx/>
                <a:latin typeface="+mn-lt"/>
                <a:ea typeface="+mn-ea"/>
                <a:cs typeface="+mn-cs"/>
              </a:rPr>
              <a:t>uoy</a:t>
            </a:r>
            <a:r>
              <a:rPr kumimoji="0" lang="en-US" sz="2000" b="0" i="0" u="none" strike="noStrike" kern="1200" cap="none" spc="0" normalizeH="0" baseline="0" noProof="0" dirty="0">
                <a:ln>
                  <a:noFill/>
                </a:ln>
                <a:solidFill>
                  <a:schemeClr val="lt1"/>
                </a:solidFill>
                <a:effectLst/>
                <a:uLnTx/>
                <a:uFillTx/>
                <a:latin typeface="+mn-lt"/>
                <a:ea typeface="+mn-ea"/>
                <a:cs typeface="+mn-cs"/>
              </a:rPr>
              <a:t> era </a:t>
            </a:r>
            <a:r>
              <a:rPr kumimoji="0" lang="en-US" sz="2000" b="0" i="0" u="none" strike="noStrike" kern="1200" cap="none" spc="0" normalizeH="0" baseline="0" noProof="0" dirty="0" err="1">
                <a:ln>
                  <a:noFill/>
                </a:ln>
                <a:solidFill>
                  <a:schemeClr val="lt1"/>
                </a:solidFill>
                <a:effectLst/>
                <a:uLnTx/>
                <a:uFillTx/>
                <a:latin typeface="+mn-lt"/>
                <a:ea typeface="+mn-ea"/>
                <a:cs typeface="+mn-cs"/>
              </a:rPr>
              <a:t>woH</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94210" name="Content Placeholder 2"/>
          <p:cNvSpPr>
            <a:spLocks noGrp="1"/>
          </p:cNvSpPr>
          <p:nvPr>
            <p:ph idx="1"/>
          </p:nvPr>
        </p:nvSpPr>
        <p:spPr>
          <a:xfrm>
            <a:off x="285750" y="285750"/>
            <a:ext cx="8643938" cy="6286500"/>
          </a:xfrm>
          <a:solidFill>
            <a:schemeClr val="bg1"/>
          </a:solidFill>
        </p:spPr>
        <p:txBody>
          <a:bodyPr vert="horz" wrap="square" lIns="182880" tIns="91440" rIns="91440" bIns="45720" anchor="t" anchorCtr="0"/>
          <a:p>
            <a:pPr>
              <a:buNone/>
            </a:pPr>
            <a:r>
              <a:rPr lang="en-GB" altLang="zh-CN" sz="2000" b="1" dirty="0"/>
              <a:t>PROGRAM CODE</a:t>
            </a:r>
            <a:endParaRPr lang="en-GB" altLang="zh-CN" sz="2000" b="1" dirty="0"/>
          </a:p>
          <a:p>
            <a:pPr>
              <a:buNone/>
            </a:pPr>
            <a:r>
              <a:rPr lang="en-GB" altLang="zh-CN" sz="2000" dirty="0">
                <a:solidFill>
                  <a:srgbClr val="002060"/>
                </a:solidFill>
              </a:rPr>
              <a:t>#include&lt;stdio.h&gt;</a:t>
            </a:r>
            <a:endParaRPr lang="en-GB" altLang="zh-CN" sz="2000" dirty="0">
              <a:solidFill>
                <a:srgbClr val="002060"/>
              </a:solidFill>
            </a:endParaRPr>
          </a:p>
          <a:p>
            <a:pPr>
              <a:buNone/>
            </a:pPr>
            <a:r>
              <a:rPr lang="en-GB" altLang="zh-CN" sz="2000" dirty="0">
                <a:solidFill>
                  <a:srgbClr val="002060"/>
                </a:solidFill>
              </a:rPr>
              <a:t>#include&lt;string.h&gt;</a:t>
            </a:r>
            <a:endParaRPr lang="en-GB" altLang="zh-CN" sz="2000" dirty="0">
              <a:solidFill>
                <a:srgbClr val="002060"/>
              </a:solidFill>
            </a:endParaRPr>
          </a:p>
          <a:p>
            <a:pPr>
              <a:buNone/>
            </a:pPr>
            <a:r>
              <a:rPr lang="en-GB" altLang="zh-CN" sz="2000" dirty="0">
                <a:solidFill>
                  <a:srgbClr val="002060"/>
                </a:solidFill>
              </a:rPr>
              <a:t>int main()</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a:p>
            <a:pPr>
              <a:buNone/>
            </a:pPr>
            <a:r>
              <a:rPr lang="en-GB" altLang="zh-CN" sz="2000" dirty="0">
                <a:solidFill>
                  <a:srgbClr val="002060"/>
                </a:solidFill>
              </a:rPr>
              <a:t>char s[100];</a:t>
            </a:r>
            <a:endParaRPr lang="en-GB" altLang="zh-CN" sz="2000" dirty="0">
              <a:solidFill>
                <a:srgbClr val="002060"/>
              </a:solidFill>
            </a:endParaRPr>
          </a:p>
          <a:p>
            <a:pPr>
              <a:buNone/>
            </a:pPr>
            <a:r>
              <a:rPr lang="en-GB" altLang="zh-CN" sz="2000" dirty="0">
                <a:solidFill>
                  <a:srgbClr val="002060"/>
                </a:solidFill>
              </a:rPr>
              <a:t>int l, i;</a:t>
            </a:r>
            <a:endParaRPr lang="en-GB" altLang="zh-CN" sz="2000" dirty="0">
              <a:solidFill>
                <a:srgbClr val="002060"/>
              </a:solidFill>
            </a:endParaRPr>
          </a:p>
          <a:p>
            <a:pPr>
              <a:buNone/>
            </a:pPr>
            <a:endParaRPr lang="en-GB" altLang="zh-CN" sz="2000" dirty="0">
              <a:solidFill>
                <a:srgbClr val="002060"/>
              </a:solidFill>
            </a:endParaRPr>
          </a:p>
          <a:p>
            <a:pPr>
              <a:buNone/>
            </a:pPr>
            <a:r>
              <a:rPr lang="en-GB" altLang="zh-CN" sz="2000" dirty="0">
                <a:solidFill>
                  <a:srgbClr val="002060"/>
                </a:solidFill>
              </a:rPr>
              <a:t>printf("\nEnter a string : ");</a:t>
            </a:r>
            <a:endParaRPr lang="en-GB" altLang="zh-CN" sz="2000" dirty="0">
              <a:solidFill>
                <a:srgbClr val="002060"/>
              </a:solidFill>
            </a:endParaRPr>
          </a:p>
          <a:p>
            <a:pPr>
              <a:buNone/>
            </a:pPr>
            <a:r>
              <a:rPr lang="en-GB" altLang="zh-CN" sz="2000" dirty="0">
                <a:solidFill>
                  <a:srgbClr val="002060"/>
                </a:solidFill>
              </a:rPr>
              <a:t>gets(s);</a:t>
            </a:r>
            <a:endParaRPr lang="en-GB" altLang="zh-CN" sz="2000" dirty="0">
              <a:solidFill>
                <a:srgbClr val="002060"/>
              </a:solidFill>
            </a:endParaRPr>
          </a:p>
          <a:p>
            <a:pPr>
              <a:buNone/>
            </a:pPr>
            <a:r>
              <a:rPr lang="en-GB" altLang="zh-CN" sz="2000" dirty="0">
                <a:solidFill>
                  <a:srgbClr val="002060"/>
                </a:solidFill>
              </a:rPr>
              <a:t>l=strlen(s);</a:t>
            </a:r>
            <a:endParaRPr lang="en-GB" altLang="zh-CN" sz="2000" dirty="0">
              <a:solidFill>
                <a:srgbClr val="002060"/>
              </a:solidFill>
            </a:endParaRPr>
          </a:p>
          <a:p>
            <a:pPr>
              <a:buNone/>
            </a:pPr>
            <a:endParaRPr lang="en-GB" altLang="zh-CN" sz="2000" dirty="0">
              <a:solidFill>
                <a:srgbClr val="002060"/>
              </a:solidFill>
            </a:endParaRPr>
          </a:p>
          <a:p>
            <a:pPr>
              <a:buNone/>
            </a:pPr>
            <a:r>
              <a:rPr lang="en-GB" altLang="zh-CN" sz="2000" dirty="0">
                <a:solidFill>
                  <a:srgbClr val="002060"/>
                </a:solidFill>
              </a:rPr>
              <a:t>printf("\nThe reverse of the string is ");</a:t>
            </a:r>
            <a:endParaRPr lang="en-GB" altLang="zh-CN" sz="2000" dirty="0">
              <a:solidFill>
                <a:srgbClr val="002060"/>
              </a:solidFill>
            </a:endParaRPr>
          </a:p>
          <a:p>
            <a:pPr>
              <a:buNone/>
            </a:pPr>
            <a:r>
              <a:rPr lang="en-GB" altLang="zh-CN" sz="2000" dirty="0">
                <a:solidFill>
                  <a:srgbClr val="002060"/>
                </a:solidFill>
              </a:rPr>
              <a:t>for(i=l-1; i&gt;=0; i--)</a:t>
            </a:r>
            <a:endParaRPr lang="en-GB" altLang="zh-CN" sz="2000" dirty="0">
              <a:solidFill>
                <a:srgbClr val="002060"/>
              </a:solidFill>
            </a:endParaRPr>
          </a:p>
          <a:p>
            <a:pPr>
              <a:buNone/>
            </a:pPr>
            <a:r>
              <a:rPr lang="en-GB" altLang="zh-CN" sz="2000" dirty="0">
                <a:solidFill>
                  <a:srgbClr val="002060"/>
                </a:solidFill>
              </a:rPr>
              <a:t>printf(“%c”, s[i]);</a:t>
            </a:r>
            <a:endParaRPr lang="en-GB" altLang="zh-CN" sz="2000" dirty="0">
              <a:solidFill>
                <a:srgbClr val="002060"/>
              </a:solidFill>
            </a:endParaRPr>
          </a:p>
          <a:p>
            <a:pPr>
              <a:buNone/>
            </a:pPr>
            <a:r>
              <a:rPr lang="en-GB" altLang="zh-CN" sz="2000" dirty="0">
                <a:solidFill>
                  <a:srgbClr val="002060"/>
                </a:solidFill>
              </a:rPr>
              <a:t>return 0;</a:t>
            </a:r>
            <a:endParaRPr lang="en-GB" altLang="zh-CN" sz="2000" dirty="0">
              <a:solidFill>
                <a:srgbClr val="002060"/>
              </a:solidFill>
            </a:endParaRPr>
          </a:p>
          <a:p>
            <a:pPr>
              <a:buNone/>
            </a:pPr>
            <a:r>
              <a:rPr lang="en-GB" altLang="zh-CN" sz="2000" dirty="0">
                <a:solidFill>
                  <a:srgbClr val="002060"/>
                </a:solidFill>
              </a:rPr>
              <a:t>}</a:t>
            </a:r>
            <a:endParaRPr lang="en-GB" altLang="zh-CN" sz="2000" dirty="0">
              <a:solidFill>
                <a:srgbClr val="002060"/>
              </a:solidFill>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5786438" y="357188"/>
            <a:ext cx="3071813" cy="9286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Reverse a string – without library function</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p:nvPr/>
        </p:nvSpPr>
        <p:spPr>
          <a:xfrm>
            <a:off x="4429125" y="1500188"/>
            <a:ext cx="4500563" cy="292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INPUT/ OUTPUT</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RUN-1</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String : I am good.</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The reverse of the string is .</a:t>
            </a:r>
            <a:r>
              <a:rPr kumimoji="0" lang="en-US" sz="2000" b="0" i="0" u="none" strike="noStrike" kern="1200" cap="none" spc="0" normalizeH="0" baseline="0" noProof="0" dirty="0" err="1">
                <a:ln>
                  <a:noFill/>
                </a:ln>
                <a:solidFill>
                  <a:schemeClr val="lt1"/>
                </a:solidFill>
                <a:effectLst/>
                <a:uLnTx/>
                <a:uFillTx/>
                <a:latin typeface="+mn-lt"/>
                <a:ea typeface="+mn-ea"/>
                <a:cs typeface="+mn-cs"/>
              </a:rPr>
              <a:t>doog</a:t>
            </a:r>
            <a:r>
              <a:rPr kumimoji="0" lang="en-US" sz="2000" b="0" i="0" u="none" strike="noStrike" kern="1200" cap="none" spc="0" normalizeH="0" baseline="0" noProof="0" dirty="0">
                <a:ln>
                  <a:noFill/>
                </a:ln>
                <a:solidFill>
                  <a:schemeClr val="lt1"/>
                </a:solidFill>
                <a:effectLst/>
                <a:uLnTx/>
                <a:uFillTx/>
                <a:latin typeface="+mn-lt"/>
                <a:ea typeface="+mn-ea"/>
                <a:cs typeface="+mn-cs"/>
              </a:rPr>
              <a:t> ma I</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RUN-1</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String : How are you?</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The reverse of the string is </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a:t>
            </a:r>
            <a:r>
              <a:rPr kumimoji="0" lang="en-US" sz="2000" b="0" i="0" u="none" strike="noStrike" kern="1200" cap="none" spc="0" normalizeH="0" baseline="0" noProof="0" dirty="0" err="1">
                <a:ln>
                  <a:noFill/>
                </a:ln>
                <a:solidFill>
                  <a:schemeClr val="lt1"/>
                </a:solidFill>
                <a:effectLst/>
                <a:uLnTx/>
                <a:uFillTx/>
                <a:latin typeface="+mn-lt"/>
                <a:ea typeface="+mn-ea"/>
                <a:cs typeface="+mn-cs"/>
              </a:rPr>
              <a:t>uoy</a:t>
            </a:r>
            <a:r>
              <a:rPr kumimoji="0" lang="en-US" sz="2000" b="0" i="0" u="none" strike="noStrike" kern="1200" cap="none" spc="0" normalizeH="0" baseline="0" noProof="0" dirty="0">
                <a:ln>
                  <a:noFill/>
                </a:ln>
                <a:solidFill>
                  <a:schemeClr val="lt1"/>
                </a:solidFill>
                <a:effectLst/>
                <a:uLnTx/>
                <a:uFillTx/>
                <a:latin typeface="+mn-lt"/>
                <a:ea typeface="+mn-ea"/>
                <a:cs typeface="+mn-cs"/>
              </a:rPr>
              <a:t> era </a:t>
            </a:r>
            <a:r>
              <a:rPr kumimoji="0" lang="en-US" sz="2000" b="0" i="0" u="none" strike="noStrike" kern="1200" cap="none" spc="0" normalizeH="0" baseline="0" noProof="0" dirty="0" err="1">
                <a:ln>
                  <a:noFill/>
                </a:ln>
                <a:solidFill>
                  <a:schemeClr val="lt1"/>
                </a:solidFill>
                <a:effectLst/>
                <a:uLnTx/>
                <a:uFillTx/>
                <a:latin typeface="+mn-lt"/>
                <a:ea typeface="+mn-ea"/>
                <a:cs typeface="+mn-cs"/>
              </a:rPr>
              <a:t>woH</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TextBox 4"/>
          <p:cNvSpPr txBox="1"/>
          <p:nvPr/>
        </p:nvSpPr>
        <p:spPr>
          <a:xfrm>
            <a:off x="214313" y="0"/>
            <a:ext cx="5000625" cy="68326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rPr>
              <a:t>PROGRAM CODE</a:t>
            </a:r>
            <a:endPar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#include&lt;</a:t>
            </a:r>
            <a:r>
              <a:rPr kumimoji="0" lang="en-US" sz="2000" b="0" i="0" u="none" strike="noStrike" kern="1200" cap="none" spc="0" normalizeH="0" baseline="0" noProof="0" dirty="0" err="1">
                <a:ln>
                  <a:noFill/>
                </a:ln>
                <a:solidFill>
                  <a:srgbClr val="002060"/>
                </a:solidFill>
                <a:effectLst/>
                <a:uLnTx/>
                <a:uFillTx/>
                <a:latin typeface="+mj-lt"/>
                <a:ea typeface="+mn-ea"/>
                <a:cs typeface="+mn-cs"/>
              </a:rPr>
              <a:t>stdio.h</a:t>
            </a:r>
            <a:r>
              <a:rPr kumimoji="0" lang="en-US" sz="2000" b="0" i="0" u="none" strike="noStrike" kern="1200" cap="none" spc="0" normalizeH="0" baseline="0" noProof="0" dirty="0">
                <a:ln>
                  <a:noFill/>
                </a:ln>
                <a:solidFill>
                  <a:srgbClr val="002060"/>
                </a:solidFill>
                <a:effectLst/>
                <a:uLnTx/>
                <a:uFillTx/>
                <a:latin typeface="+mj-lt"/>
                <a:ea typeface="+mn-ea"/>
                <a:cs typeface="+mn-cs"/>
              </a:rPr>
              <a:t>&gt;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#include&lt;</a:t>
            </a:r>
            <a:r>
              <a:rPr kumimoji="0" lang="en-US" sz="2000" b="0" i="0" u="none" strike="noStrike" kern="1200" cap="none" spc="0" normalizeH="0" baseline="0" noProof="0" dirty="0" err="1">
                <a:ln>
                  <a:noFill/>
                </a:ln>
                <a:solidFill>
                  <a:srgbClr val="002060"/>
                </a:solidFill>
                <a:effectLst/>
                <a:uLnTx/>
                <a:uFillTx/>
                <a:latin typeface="+mj-lt"/>
                <a:ea typeface="+mn-ea"/>
                <a:cs typeface="+mn-cs"/>
              </a:rPr>
              <a:t>string.h</a:t>
            </a:r>
            <a:r>
              <a:rPr kumimoji="0" lang="en-US" sz="2000" b="0" i="0" u="none" strike="noStrike" kern="1200" cap="none" spc="0" normalizeH="0" baseline="0" noProof="0" dirty="0">
                <a:ln>
                  <a:noFill/>
                </a:ln>
                <a:solidFill>
                  <a:srgbClr val="002060"/>
                </a:solidFill>
                <a:effectLst/>
                <a:uLnTx/>
                <a:uFillTx/>
                <a:latin typeface="+mj-lt"/>
                <a:ea typeface="+mn-ea"/>
                <a:cs typeface="+mn-cs"/>
              </a:rPr>
              <a:t>&gt;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int</a:t>
            </a:r>
            <a:r>
              <a:rPr kumimoji="0" lang="en-US" sz="2000" b="0" i="0" u="none" strike="noStrike" kern="1200" cap="none" spc="0" normalizeH="0" baseline="0" noProof="0" dirty="0">
                <a:ln>
                  <a:noFill/>
                </a:ln>
                <a:solidFill>
                  <a:srgbClr val="002060"/>
                </a:solidFill>
                <a:effectLst/>
                <a:uLnTx/>
                <a:uFillTx/>
                <a:latin typeface="+mj-lt"/>
                <a:ea typeface="+mn-ea"/>
                <a:cs typeface="+mn-cs"/>
              </a:rPr>
              <a:t> main()</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char s[100], </a:t>
            </a:r>
            <a:r>
              <a:rPr kumimoji="0" lang="en-US" sz="2000" b="0" i="0" u="none" strike="noStrike" kern="1200" cap="none" spc="0" normalizeH="0" baseline="0" noProof="0" dirty="0" err="1">
                <a:ln>
                  <a:noFill/>
                </a:ln>
                <a:solidFill>
                  <a:srgbClr val="002060"/>
                </a:solidFill>
                <a:effectLst/>
                <a:uLnTx/>
                <a:uFillTx/>
                <a:latin typeface="+mj-lt"/>
                <a:ea typeface="+mn-ea"/>
                <a:cs typeface="+mn-cs"/>
              </a:rPr>
              <a:t>och</a:t>
            </a:r>
            <a:r>
              <a:rPr kumimoji="0" lang="en-US" sz="2000" b="0" i="0" u="none" strike="noStrike" kern="1200" cap="none" spc="0" normalizeH="0" baseline="0" noProof="0" dirty="0">
                <a:ln>
                  <a:noFill/>
                </a:ln>
                <a:solidFill>
                  <a:srgbClr val="002060"/>
                </a:solidFill>
                <a:effectLst/>
                <a:uLnTx/>
                <a:uFillTx/>
                <a:latin typeface="+mj-lt"/>
                <a:ea typeface="+mn-ea"/>
                <a:cs typeface="+mn-cs"/>
              </a:rPr>
              <a:t>, </a:t>
            </a:r>
            <a:r>
              <a:rPr kumimoji="0" lang="en-US" sz="2000" b="0" i="0" u="none" strike="noStrike" kern="1200" cap="none" spc="0" normalizeH="0" baseline="0" noProof="0" dirty="0" err="1">
                <a:ln>
                  <a:noFill/>
                </a:ln>
                <a:solidFill>
                  <a:srgbClr val="002060"/>
                </a:solidFill>
                <a:effectLst/>
                <a:uLnTx/>
                <a:uFillTx/>
                <a:latin typeface="+mj-lt"/>
                <a:ea typeface="+mn-ea"/>
                <a:cs typeface="+mn-cs"/>
              </a:rPr>
              <a:t>nch</a:t>
            </a: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int</a:t>
            </a:r>
            <a:r>
              <a:rPr kumimoji="0" lang="en-US" sz="2000" b="0" i="0" u="none" strike="noStrike" kern="1200" cap="none" spc="0" normalizeH="0" baseline="0" noProof="0" dirty="0">
                <a:ln>
                  <a:noFill/>
                </a:ln>
                <a:solidFill>
                  <a:srgbClr val="002060"/>
                </a:solidFill>
                <a:effectLst/>
                <a:uLnTx/>
                <a:uFillTx/>
                <a:latin typeface="+mj-lt"/>
                <a:ea typeface="+mn-ea"/>
                <a:cs typeface="+mn-cs"/>
              </a:rPr>
              <a:t> </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 flag=0;</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printf</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err="1">
                <a:ln>
                  <a:noFill/>
                </a:ln>
                <a:solidFill>
                  <a:srgbClr val="002060"/>
                </a:solidFill>
                <a:effectLst/>
                <a:uLnTx/>
                <a:uFillTx/>
                <a:latin typeface="+mj-lt"/>
                <a:ea typeface="+mn-ea"/>
                <a:cs typeface="+mn-cs"/>
              </a:rPr>
              <a:t>nEnter</a:t>
            </a:r>
            <a:r>
              <a:rPr kumimoji="0" lang="en-US" sz="2000" b="0" i="0" u="none" strike="noStrike" kern="1200" cap="none" spc="0" normalizeH="0" baseline="0" noProof="0" dirty="0">
                <a:ln>
                  <a:noFill/>
                </a:ln>
                <a:solidFill>
                  <a:srgbClr val="002060"/>
                </a:solidFill>
                <a:effectLst/>
                <a:uLnTx/>
                <a:uFillTx/>
                <a:latin typeface="+mj-lt"/>
                <a:ea typeface="+mn-ea"/>
                <a:cs typeface="+mn-cs"/>
              </a:rPr>
              <a:t> a string :”);</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gets(s);</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printf</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err="1">
                <a:ln>
                  <a:noFill/>
                </a:ln>
                <a:solidFill>
                  <a:srgbClr val="002060"/>
                </a:solidFill>
                <a:effectLst/>
                <a:uLnTx/>
                <a:uFillTx/>
                <a:latin typeface="+mj-lt"/>
                <a:ea typeface="+mn-ea"/>
                <a:cs typeface="+mn-cs"/>
              </a:rPr>
              <a:t>nEnter</a:t>
            </a:r>
            <a:r>
              <a:rPr kumimoji="0" lang="en-US" sz="2000" b="0" i="0" u="none" strike="noStrike" kern="1200" cap="none" spc="0" normalizeH="0" baseline="0" noProof="0" dirty="0">
                <a:ln>
                  <a:noFill/>
                </a:ln>
                <a:solidFill>
                  <a:srgbClr val="002060"/>
                </a:solidFill>
                <a:effectLst/>
                <a:uLnTx/>
                <a:uFillTx/>
                <a:latin typeface="+mj-lt"/>
                <a:ea typeface="+mn-ea"/>
                <a:cs typeface="+mn-cs"/>
              </a:rPr>
              <a:t> a character :”);</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scanf</a:t>
            </a:r>
            <a:r>
              <a:rPr kumimoji="0" lang="en-US" sz="2000" b="0" i="0" u="none" strike="noStrike" kern="1200" cap="none" spc="0" normalizeH="0" baseline="0" noProof="0" dirty="0">
                <a:ln>
                  <a:noFill/>
                </a:ln>
                <a:solidFill>
                  <a:srgbClr val="002060"/>
                </a:solidFill>
                <a:effectLst/>
                <a:uLnTx/>
                <a:uFillTx/>
                <a:latin typeface="+mj-lt"/>
                <a:ea typeface="+mn-ea"/>
                <a:cs typeface="+mn-cs"/>
              </a:rPr>
              <a:t>(“%c”, &amp;</a:t>
            </a:r>
            <a:r>
              <a:rPr kumimoji="0" lang="en-US" sz="2000" b="0" i="0" u="none" strike="noStrike" kern="1200" cap="none" spc="0" normalizeH="0" baseline="0" noProof="0" dirty="0" err="1">
                <a:ln>
                  <a:noFill/>
                </a:ln>
                <a:solidFill>
                  <a:srgbClr val="002060"/>
                </a:solidFill>
                <a:effectLst/>
                <a:uLnTx/>
                <a:uFillTx/>
                <a:latin typeface="+mj-lt"/>
                <a:ea typeface="+mn-ea"/>
                <a:cs typeface="+mn-cs"/>
              </a:rPr>
              <a:t>och</a:t>
            </a: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printf</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err="1">
                <a:ln>
                  <a:noFill/>
                </a:ln>
                <a:solidFill>
                  <a:srgbClr val="002060"/>
                </a:solidFill>
                <a:effectLst/>
                <a:uLnTx/>
                <a:uFillTx/>
                <a:latin typeface="+mj-lt"/>
                <a:ea typeface="+mn-ea"/>
                <a:cs typeface="+mn-cs"/>
              </a:rPr>
              <a:t>nEnter</a:t>
            </a:r>
            <a:r>
              <a:rPr kumimoji="0" lang="en-US" sz="2000" b="0" i="0" u="none" strike="noStrike" kern="1200" cap="none" spc="0" normalizeH="0" baseline="0" noProof="0" dirty="0">
                <a:ln>
                  <a:noFill/>
                </a:ln>
                <a:solidFill>
                  <a:srgbClr val="002060"/>
                </a:solidFill>
                <a:effectLst/>
                <a:uLnTx/>
                <a:uFillTx/>
                <a:latin typeface="+mj-lt"/>
                <a:ea typeface="+mn-ea"/>
                <a:cs typeface="+mn-cs"/>
              </a:rPr>
              <a:t> the new character :”);</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j-lt"/>
                <a:ea typeface="+mn-ea"/>
                <a:cs typeface="+mn-cs"/>
              </a:rPr>
              <a:t>scanf</a:t>
            </a:r>
            <a:r>
              <a:rPr kumimoji="0" lang="en-US" sz="2000" b="0" i="0" u="none" strike="noStrike" kern="1200" cap="none" spc="0" normalizeH="0" baseline="0" noProof="0" dirty="0">
                <a:ln>
                  <a:noFill/>
                </a:ln>
                <a:solidFill>
                  <a:srgbClr val="002060"/>
                </a:solidFill>
                <a:effectLst/>
                <a:uLnTx/>
                <a:uFillTx/>
                <a:latin typeface="+mj-lt"/>
                <a:ea typeface="+mn-ea"/>
                <a:cs typeface="+mn-cs"/>
              </a:rPr>
              <a:t>(“ %c”, &amp;</a:t>
            </a:r>
            <a:r>
              <a:rPr kumimoji="0" lang="en-US" sz="2000" b="0" i="0" u="none" strike="noStrike" kern="1200" cap="none" spc="0" normalizeH="0" baseline="0" noProof="0" dirty="0" err="1">
                <a:ln>
                  <a:noFill/>
                </a:ln>
                <a:solidFill>
                  <a:srgbClr val="002060"/>
                </a:solidFill>
                <a:effectLst/>
                <a:uLnTx/>
                <a:uFillTx/>
                <a:latin typeface="+mj-lt"/>
                <a:ea typeface="+mn-ea"/>
                <a:cs typeface="+mn-cs"/>
              </a:rPr>
              <a:t>nch</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a:ln>
                  <a:noFill/>
                </a:ln>
                <a:solidFill>
                  <a:srgbClr val="00B050"/>
                </a:solidFill>
                <a:effectLst/>
                <a:uLnTx/>
                <a:uFillTx/>
                <a:latin typeface="+mj-lt"/>
                <a:ea typeface="+mn-ea"/>
                <a:cs typeface="+mn-cs"/>
              </a:rPr>
              <a:t>//add a spa</a:t>
            </a:r>
            <a:r>
              <a:rPr kumimoji="0" lang="en-US" sz="2000" b="0" i="0" u="none" strike="noStrike" kern="1200" cap="none" spc="0" normalizeH="0" baseline="0" noProof="0" dirty="0">
                <a:ln>
                  <a:noFill/>
                </a:ln>
                <a:solidFill>
                  <a:srgbClr val="002060"/>
                </a:solidFill>
                <a:effectLst/>
                <a:uLnTx/>
                <a:uFillTx/>
                <a:latin typeface="+mj-lt"/>
                <a:ea typeface="+mn-ea"/>
                <a:cs typeface="+mn-cs"/>
              </a:rPr>
              <a:t>ce</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for(</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=0; s[</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]!=’\0’; </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	if(s[</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err="1">
                <a:ln>
                  <a:noFill/>
                </a:ln>
                <a:solidFill>
                  <a:srgbClr val="002060"/>
                </a:solidFill>
                <a:effectLst/>
                <a:uLnTx/>
                <a:uFillTx/>
                <a:latin typeface="+mj-lt"/>
                <a:ea typeface="+mn-ea"/>
                <a:cs typeface="+mn-cs"/>
              </a:rPr>
              <a:t>och</a:t>
            </a: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	{</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		s[</a:t>
            </a:r>
            <a:r>
              <a:rPr kumimoji="0" lang="en-US" sz="2000" b="0" i="0" u="none" strike="noStrike" kern="1200" cap="none" spc="0" normalizeH="0" baseline="0" noProof="0" dirty="0" err="1">
                <a:ln>
                  <a:noFill/>
                </a:ln>
                <a:solidFill>
                  <a:srgbClr val="002060"/>
                </a:solidFill>
                <a:effectLst/>
                <a:uLnTx/>
                <a:uFillTx/>
                <a:latin typeface="+mj-lt"/>
                <a:ea typeface="+mn-ea"/>
                <a:cs typeface="+mn-cs"/>
              </a:rPr>
              <a:t>i</a:t>
            </a: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err="1">
                <a:ln>
                  <a:noFill/>
                </a:ln>
                <a:solidFill>
                  <a:srgbClr val="002060"/>
                </a:solidFill>
                <a:effectLst/>
                <a:uLnTx/>
                <a:uFillTx/>
                <a:latin typeface="+mj-lt"/>
                <a:ea typeface="+mn-ea"/>
                <a:cs typeface="+mn-cs"/>
              </a:rPr>
              <a:t>nch</a:t>
            </a:r>
            <a:r>
              <a:rPr kumimoji="0" lang="en-US" sz="2000" b="0" i="0" u="none" strike="noStrike" kern="1200" cap="none" spc="0" normalizeH="0" baseline="0" noProof="0" dirty="0">
                <a:ln>
                  <a:noFill/>
                </a:ln>
                <a:solidFill>
                  <a:srgbClr val="002060"/>
                </a:solidFill>
                <a:effectLst/>
                <a:uLnTx/>
                <a:uFillTx/>
                <a:latin typeface="+mj-lt"/>
                <a:ea typeface="+mn-ea"/>
                <a:cs typeface="+mn-cs"/>
              </a:rPr>
              <a:t>;</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		flag=1;</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	}</a:t>
            </a:r>
            <a:endParaRPr kumimoji="0" lang="en-US" sz="2000" b="0" i="0" u="none" strike="noStrike" kern="1200" cap="none" spc="0" normalizeH="0" baseline="0" noProof="0" dirty="0">
              <a:ln>
                <a:noFill/>
              </a:ln>
              <a:solidFill>
                <a:srgbClr val="002060"/>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j-lt"/>
                <a:ea typeface="+mn-ea"/>
                <a:cs typeface="+mn-cs"/>
              </a:rPr>
              <a:t>}</a:t>
            </a:r>
            <a:r>
              <a:rPr kumimoji="0" lang="en-US" sz="2000" b="0" i="0" u="none" strike="noStrike" kern="1200" cap="none" spc="0" normalizeH="0" baseline="0" noProof="0" dirty="0">
                <a:ln>
                  <a:noFill/>
                </a:ln>
                <a:solidFill>
                  <a:srgbClr val="00B050"/>
                </a:solidFill>
                <a:effectLst/>
                <a:uLnTx/>
                <a:uFillTx/>
                <a:latin typeface="+mj-lt"/>
                <a:ea typeface="+mn-ea"/>
                <a:cs typeface="+mn-cs"/>
              </a:rPr>
              <a:t>//for loop ends here</a:t>
            </a:r>
            <a:endParaRPr kumimoji="0" lang="en-US" sz="2000" b="0" i="0" u="none" strike="noStrike" kern="1200" cap="none" spc="0" normalizeH="0" baseline="0" noProof="0" dirty="0">
              <a:ln>
                <a:noFill/>
              </a:ln>
              <a:solidFill>
                <a:srgbClr val="00B050"/>
              </a:solidFill>
              <a:effectLst/>
              <a:uLnTx/>
              <a:uFillTx/>
              <a:latin typeface="+mj-lt"/>
              <a:ea typeface="+mn-ea"/>
              <a:cs typeface="+mn-cs"/>
            </a:endParaRPr>
          </a:p>
        </p:txBody>
      </p:sp>
      <p:sp>
        <p:nvSpPr>
          <p:cNvPr id="6" name="TextBox 5"/>
          <p:cNvSpPr txBox="1"/>
          <p:nvPr/>
        </p:nvSpPr>
        <p:spPr>
          <a:xfrm>
            <a:off x="3714750" y="4000500"/>
            <a:ext cx="5429250" cy="28321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if(flag==1)</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err="1">
                <a:ln>
                  <a:noFill/>
                </a:ln>
                <a:solidFill>
                  <a:srgbClr val="002060"/>
                </a:solidFill>
                <a:effectLst/>
                <a:uLnTx/>
                <a:uFillTx/>
                <a:latin typeface="+mn-lt"/>
                <a:ea typeface="+mn-ea"/>
                <a:cs typeface="+mn-cs"/>
              </a:rPr>
              <a:t>nAfter</a:t>
            </a:r>
            <a:r>
              <a:rPr kumimoji="0" lang="en-US" sz="2000" b="0" i="0" u="none" strike="noStrike" kern="1200" cap="none" spc="0" normalizeH="0" baseline="0" noProof="0" dirty="0">
                <a:ln>
                  <a:noFill/>
                </a:ln>
                <a:solidFill>
                  <a:srgbClr val="002060"/>
                </a:solidFill>
                <a:effectLst/>
                <a:uLnTx/>
                <a:uFillTx/>
                <a:latin typeface="+mn-lt"/>
                <a:ea typeface="+mn-ea"/>
                <a:cs typeface="+mn-cs"/>
              </a:rPr>
              <a:t> the replacement by new character, the string is %s”, s;);</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else</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err="1">
                <a:ln>
                  <a:noFill/>
                </a:ln>
                <a:solidFill>
                  <a:srgbClr val="002060"/>
                </a:solidFill>
                <a:effectLst/>
                <a:uLnTx/>
                <a:uFillTx/>
                <a:latin typeface="+mn-lt"/>
                <a:ea typeface="+mn-ea"/>
                <a:cs typeface="+mn-cs"/>
              </a:rPr>
              <a:t>nThe</a:t>
            </a:r>
            <a:r>
              <a:rPr kumimoji="0" lang="en-US" sz="2000" b="0" i="0" u="none" strike="noStrike" kern="1200" cap="none" spc="0" normalizeH="0" baseline="0" noProof="0" dirty="0">
                <a:ln>
                  <a:noFill/>
                </a:ln>
                <a:solidFill>
                  <a:srgbClr val="002060"/>
                </a:solidFill>
                <a:effectLst/>
                <a:uLnTx/>
                <a:uFillTx/>
                <a:latin typeface="+mn-lt"/>
                <a:ea typeface="+mn-ea"/>
                <a:cs typeface="+mn-cs"/>
              </a:rPr>
              <a:t> given string does not contain the character %c”, </a:t>
            </a:r>
            <a:r>
              <a:rPr kumimoji="0" lang="en-US" sz="2000" b="0" i="0" u="none" strike="noStrike" kern="1200" cap="none" spc="0" normalizeH="0" baseline="0" noProof="0" dirty="0" err="1">
                <a:ln>
                  <a:noFill/>
                </a:ln>
                <a:solidFill>
                  <a:srgbClr val="002060"/>
                </a:solidFill>
                <a:effectLst/>
                <a:uLnTx/>
                <a:uFillTx/>
                <a:latin typeface="+mn-lt"/>
                <a:ea typeface="+mn-ea"/>
                <a:cs typeface="+mn-cs"/>
              </a:rPr>
              <a:t>och</a:t>
            </a:r>
            <a:r>
              <a:rPr kumimoji="0" lang="en-US" sz="2000" b="0" i="0" u="none" strike="noStrike" kern="1200" cap="none" spc="0" normalizeH="0" baseline="0" noProof="0" dirty="0">
                <a:ln>
                  <a:noFill/>
                </a:ln>
                <a:solidFill>
                  <a:srgbClr val="002060"/>
                </a:solidFill>
                <a:effectLst/>
                <a:uLnTx/>
                <a:uFillTx/>
                <a:latin typeface="+mn-lt"/>
                <a:ea typeface="+mn-ea"/>
                <a:cs typeface="+mn-cs"/>
              </a:rPr>
              <a:t>);</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return 0;</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Rectangle 6"/>
          <p:cNvSpPr/>
          <p:nvPr/>
        </p:nvSpPr>
        <p:spPr>
          <a:xfrm>
            <a:off x="5429250" y="0"/>
            <a:ext cx="3714750" cy="3786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INPUT/OUTPUT</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RUN-1</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string: Bachelor of Engineering</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character: e</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Enter a new character: A</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After the replacement by new character, the string is </a:t>
            </a:r>
            <a:r>
              <a:rPr kumimoji="0" lang="en-US" sz="2000" b="0" i="0" u="none" strike="noStrike" kern="1200" cap="none" spc="0" normalizeH="0" baseline="0" noProof="0" dirty="0" err="1">
                <a:ln>
                  <a:noFill/>
                </a:ln>
                <a:solidFill>
                  <a:schemeClr val="lt1"/>
                </a:solidFill>
                <a:effectLst/>
                <a:uLnTx/>
                <a:uFillTx/>
                <a:latin typeface="+mn-lt"/>
                <a:ea typeface="+mn-ea"/>
                <a:cs typeface="+mn-cs"/>
              </a:rPr>
              <a:t>BachAlor</a:t>
            </a:r>
            <a:r>
              <a:rPr kumimoji="0" lang="en-US" sz="2000" b="0" i="0" u="none" strike="noStrike" kern="1200" cap="none" spc="0" normalizeH="0" baseline="0" noProof="0" dirty="0">
                <a:ln>
                  <a:noFill/>
                </a:ln>
                <a:solidFill>
                  <a:schemeClr val="lt1"/>
                </a:solidFill>
                <a:effectLst/>
                <a:uLnTx/>
                <a:uFillTx/>
                <a:latin typeface="+mn-lt"/>
                <a:ea typeface="+mn-ea"/>
                <a:cs typeface="+mn-cs"/>
              </a:rPr>
              <a:t> of </a:t>
            </a:r>
            <a:r>
              <a:rPr kumimoji="0" lang="en-US" sz="2000" b="0" i="0" u="none" strike="noStrike" kern="1200" cap="none" spc="0" normalizeH="0" baseline="0" noProof="0" dirty="0" err="1">
                <a:ln>
                  <a:noFill/>
                </a:ln>
                <a:solidFill>
                  <a:schemeClr val="lt1"/>
                </a:solidFill>
                <a:effectLst/>
                <a:uLnTx/>
                <a:uFillTx/>
                <a:latin typeface="+mn-lt"/>
                <a:ea typeface="+mn-ea"/>
                <a:cs typeface="+mn-cs"/>
              </a:rPr>
              <a:t>EnginAAring</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p:txBody>
      </p:sp>
      <p:sp>
        <p:nvSpPr>
          <p:cNvPr id="3" name="Rectangle 2"/>
          <p:cNvSpPr/>
          <p:nvPr/>
        </p:nvSpPr>
        <p:spPr>
          <a:xfrm>
            <a:off x="2946400" y="0"/>
            <a:ext cx="2482850" cy="8572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Replace a char</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p:txBody>
      </p:sp>
      <p:sp>
        <p:nvSpPr>
          <p:cNvPr id="4" name="Rectangles 3"/>
          <p:cNvSpPr/>
          <p:nvPr/>
        </p:nvSpPr>
        <p:spPr>
          <a:xfrm>
            <a:off x="107315" y="45085"/>
            <a:ext cx="8856980" cy="66967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Multidimensional Arrays</a:t>
            </a:r>
            <a:endParaRPr kumimoji="0" lang="en-IN" sz="40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96258" name="Content Placeholder 2"/>
          <p:cNvSpPr>
            <a:spLocks noGrp="1"/>
          </p:cNvSpPr>
          <p:nvPr>
            <p:ph idx="1"/>
          </p:nvPr>
        </p:nvSpPr>
        <p:spPr>
          <a:xfrm>
            <a:off x="611188" y="1628775"/>
            <a:ext cx="8183562" cy="4187825"/>
          </a:xfrm>
        </p:spPr>
        <p:txBody>
          <a:bodyPr vert="horz" wrap="square" lIns="182880" tIns="91440" rIns="91440" bIns="45720" anchor="t" anchorCtr="0"/>
          <a:p>
            <a:pPr eaLnBrk="1" hangingPunct="1">
              <a:buFont typeface="Wingdings" panose="05000000000000000000" pitchFamily="2" charset="2"/>
              <a:buChar char="§"/>
            </a:pPr>
            <a:r>
              <a:rPr lang="en-IN" altLang="x-none" sz="2400" dirty="0"/>
              <a:t>Arrays with more than one dimension are called multidimensional arrays.</a:t>
            </a:r>
            <a:endParaRPr lang="en-IN" altLang="x-none" sz="2400" dirty="0"/>
          </a:p>
          <a:p>
            <a:pPr eaLnBrk="1" hangingPunct="1">
              <a:buFont typeface="Wingdings" panose="05000000000000000000" pitchFamily="2" charset="2"/>
              <a:buChar char="§"/>
            </a:pPr>
            <a:r>
              <a:rPr lang="en-IN" altLang="x-none" sz="2400" dirty="0"/>
              <a:t>An array of two dimensions can be declared as follows:</a:t>
            </a:r>
            <a:endParaRPr lang="en-IN" altLang="x-none" sz="2400" dirty="0"/>
          </a:p>
          <a:p>
            <a:pPr lvl="1" eaLnBrk="1" hangingPunct="1">
              <a:buFont typeface="Verdana" panose="020B0604030504040204" pitchFamily="34" charset="0"/>
              <a:buChar char="•"/>
            </a:pPr>
            <a:r>
              <a:rPr lang="en-IN" altLang="x-none" sz="2000" b="1" dirty="0"/>
              <a:t>data_type array_name[size1][size2];</a:t>
            </a:r>
            <a:endParaRPr lang="en-IN" altLang="x-none" sz="2000" b="1" dirty="0"/>
          </a:p>
          <a:p>
            <a:pPr lvl="1" eaLnBrk="1" hangingPunct="1">
              <a:buFont typeface="Verdana" panose="020B0604030504040204" pitchFamily="34" charset="0"/>
              <a:buChar char="•"/>
            </a:pPr>
            <a:r>
              <a:rPr lang="en-IN" altLang="x-none" sz="2000" dirty="0"/>
              <a:t>Here, data_type is the name of some type of data, such as int. Also, size1 and size2 are the sizes of the array’s first and second dimensions, respectively.</a:t>
            </a:r>
            <a:endParaRPr lang="en-IN" altLang="x-none" sz="2000" dirty="0"/>
          </a:p>
          <a:p>
            <a:pPr eaLnBrk="1" hangingPunct="1">
              <a:buFont typeface="Wingdings" panose="05000000000000000000" pitchFamily="2" charset="2"/>
              <a:buChar char="§"/>
            </a:pPr>
            <a:r>
              <a:rPr lang="en-IN" altLang="x-none" sz="2400" dirty="0"/>
              <a:t>A three-dimensional array, such as a cube, can be declared as follows:</a:t>
            </a:r>
            <a:endParaRPr lang="en-IN" altLang="x-none" sz="2400" dirty="0"/>
          </a:p>
          <a:p>
            <a:pPr lvl="1" eaLnBrk="1" hangingPunct="1"/>
            <a:r>
              <a:rPr lang="en-IN" altLang="x-none" sz="2000" b="1" dirty="0"/>
              <a:t>data_type array_name[size1][size2][size3]</a:t>
            </a:r>
            <a:endParaRPr lang="en-IN" altLang="x-none" sz="2000" b="1" dirty="0"/>
          </a:p>
        </p:txBody>
      </p:sp>
      <p:sp>
        <p:nvSpPr>
          <p:cNvPr id="59396" name="Footer Placeholder 4"/>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Two dimensional Array</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5" name="Content Placeholder 4"/>
          <p:cNvGraphicFramePr>
            <a:graphicFrameLocks noGrp="1"/>
          </p:cNvGraphicFramePr>
          <p:nvPr>
            <p:ph idx="1"/>
          </p:nvPr>
        </p:nvGraphicFramePr>
        <p:xfrm>
          <a:off x="5286375" y="1857375"/>
          <a:ext cx="3000396" cy="1541463"/>
        </p:xfrm>
        <a:graphic>
          <a:graphicData uri="http://schemas.openxmlformats.org/drawingml/2006/table">
            <a:tbl>
              <a:tblPr firstRow="1" bandRow="1">
                <a:tableStyleId>{8799B23B-EC83-4686-B30A-512413B5E67A}</a:tableStyleId>
              </a:tblPr>
              <a:tblGrid>
                <a:gridCol w="1000132"/>
                <a:gridCol w="1000132"/>
                <a:gridCol w="1000132"/>
              </a:tblGrid>
              <a:tr h="513716">
                <a:tc>
                  <a:txBody>
                    <a:bodyPr/>
                    <a:lstStyle/>
                    <a:p>
                      <a:pPr algn="ctr"/>
                      <a:r>
                        <a:rPr lang="en-US" b="1" dirty="0" smtClean="0"/>
                        <a:t>1</a:t>
                      </a:r>
                      <a:endParaRPr lang="en-US" b="1" dirty="0"/>
                    </a:p>
                  </a:txBody>
                  <a:tcPr anchor="ctr"/>
                </a:tc>
                <a:tc>
                  <a:txBody>
                    <a:bodyPr/>
                    <a:lstStyle/>
                    <a:p>
                      <a:pPr algn="ctr"/>
                      <a:r>
                        <a:rPr lang="en-US" b="1" dirty="0" smtClean="0"/>
                        <a:t>2</a:t>
                      </a:r>
                      <a:endParaRPr lang="en-US" b="1" dirty="0"/>
                    </a:p>
                  </a:txBody>
                  <a:tcPr anchor="ctr"/>
                </a:tc>
                <a:tc>
                  <a:txBody>
                    <a:bodyPr/>
                    <a:lstStyle/>
                    <a:p>
                      <a:pPr algn="ctr"/>
                      <a:r>
                        <a:rPr lang="en-US" b="1" dirty="0" smtClean="0"/>
                        <a:t>3</a:t>
                      </a:r>
                      <a:endParaRPr lang="en-US" b="1" dirty="0"/>
                    </a:p>
                  </a:txBody>
                  <a:tcPr anchor="ctr"/>
                </a:tc>
              </a:tr>
              <a:tr h="513716">
                <a:tc>
                  <a:txBody>
                    <a:bodyPr/>
                    <a:lstStyle/>
                    <a:p>
                      <a:pPr algn="ctr"/>
                      <a:r>
                        <a:rPr lang="en-US" b="1" dirty="0" smtClean="0"/>
                        <a:t>4</a:t>
                      </a:r>
                      <a:endParaRPr lang="en-US" b="1" dirty="0"/>
                    </a:p>
                  </a:txBody>
                  <a:tcPr anchor="ctr"/>
                </a:tc>
                <a:tc>
                  <a:txBody>
                    <a:bodyPr/>
                    <a:lstStyle/>
                    <a:p>
                      <a:pPr algn="ctr"/>
                      <a:r>
                        <a:rPr lang="en-US" b="1" dirty="0" smtClean="0"/>
                        <a:t>5</a:t>
                      </a:r>
                      <a:endParaRPr lang="en-US" b="1" dirty="0"/>
                    </a:p>
                  </a:txBody>
                  <a:tcPr anchor="ctr"/>
                </a:tc>
                <a:tc>
                  <a:txBody>
                    <a:bodyPr/>
                    <a:lstStyle/>
                    <a:p>
                      <a:pPr algn="ctr"/>
                      <a:r>
                        <a:rPr lang="en-US" b="1" dirty="0" smtClean="0"/>
                        <a:t>6</a:t>
                      </a:r>
                      <a:endParaRPr lang="en-US" b="1" dirty="0"/>
                    </a:p>
                  </a:txBody>
                  <a:tcPr anchor="ctr"/>
                </a:tc>
              </a:tr>
              <a:tr h="513716">
                <a:tc>
                  <a:txBody>
                    <a:bodyPr/>
                    <a:lstStyle/>
                    <a:p>
                      <a:pPr algn="ctr"/>
                      <a:r>
                        <a:rPr lang="en-US" b="1" dirty="0" smtClean="0"/>
                        <a:t>7</a:t>
                      </a:r>
                      <a:endParaRPr lang="en-US" b="1" dirty="0"/>
                    </a:p>
                  </a:txBody>
                  <a:tcPr anchor="ctr"/>
                </a:tc>
                <a:tc>
                  <a:txBody>
                    <a:bodyPr/>
                    <a:lstStyle/>
                    <a:p>
                      <a:pPr algn="ctr"/>
                      <a:r>
                        <a:rPr lang="en-US" b="1" dirty="0" smtClean="0"/>
                        <a:t>8</a:t>
                      </a:r>
                      <a:endParaRPr lang="en-US" b="1" dirty="0"/>
                    </a:p>
                  </a:txBody>
                  <a:tcPr anchor="ctr"/>
                </a:tc>
                <a:tc>
                  <a:txBody>
                    <a:bodyPr/>
                    <a:lstStyle/>
                    <a:p>
                      <a:pPr algn="ctr"/>
                      <a:r>
                        <a:rPr lang="en-US" b="1" dirty="0" smtClean="0"/>
                        <a:t>9</a:t>
                      </a:r>
                      <a:endParaRPr lang="en-US" b="1" dirty="0"/>
                    </a:p>
                  </a:txBody>
                  <a:tcPr anchor="ctr"/>
                </a:tc>
              </a:tr>
            </a:tbl>
          </a:graphicData>
        </a:graphic>
      </p:graphicFrame>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97301" name="TextBox 5"/>
          <p:cNvSpPr txBox="1"/>
          <p:nvPr/>
        </p:nvSpPr>
        <p:spPr>
          <a:xfrm>
            <a:off x="4429125" y="1928813"/>
            <a:ext cx="1357313" cy="369887"/>
          </a:xfrm>
          <a:prstGeom prst="rect">
            <a:avLst/>
          </a:prstGeom>
          <a:noFill/>
          <a:ln w="9525">
            <a:noFill/>
          </a:ln>
        </p:spPr>
        <p:txBody>
          <a:bodyPr anchor="t" anchorCtr="0">
            <a:spAutoFit/>
          </a:bodyPr>
          <a:p>
            <a:r>
              <a:rPr lang="en-GB" altLang="zh-CN" dirty="0">
                <a:latin typeface="Franklin Gothic Medium" panose="020B0603020102020204" pitchFamily="34" charset="0"/>
              </a:rPr>
              <a:t>Row 0</a:t>
            </a:r>
            <a:endParaRPr lang="en-GB" altLang="zh-CN" dirty="0">
              <a:latin typeface="Franklin Gothic Medium" panose="020B0603020102020204" pitchFamily="34" charset="0"/>
            </a:endParaRPr>
          </a:p>
        </p:txBody>
      </p:sp>
      <p:sp>
        <p:nvSpPr>
          <p:cNvPr id="97302" name="TextBox 6"/>
          <p:cNvSpPr txBox="1"/>
          <p:nvPr/>
        </p:nvSpPr>
        <p:spPr>
          <a:xfrm>
            <a:off x="4429125" y="2428875"/>
            <a:ext cx="1357313" cy="369888"/>
          </a:xfrm>
          <a:prstGeom prst="rect">
            <a:avLst/>
          </a:prstGeom>
          <a:noFill/>
          <a:ln w="9525">
            <a:noFill/>
          </a:ln>
        </p:spPr>
        <p:txBody>
          <a:bodyPr anchor="t" anchorCtr="0">
            <a:spAutoFit/>
          </a:bodyPr>
          <a:p>
            <a:r>
              <a:rPr lang="en-GB" altLang="zh-CN" dirty="0">
                <a:latin typeface="Franklin Gothic Medium" panose="020B0603020102020204" pitchFamily="34" charset="0"/>
              </a:rPr>
              <a:t>Row 1</a:t>
            </a:r>
            <a:endParaRPr lang="en-GB" altLang="zh-CN" dirty="0">
              <a:latin typeface="Franklin Gothic Medium" panose="020B0603020102020204" pitchFamily="34" charset="0"/>
            </a:endParaRPr>
          </a:p>
        </p:txBody>
      </p:sp>
      <p:sp>
        <p:nvSpPr>
          <p:cNvPr id="97303" name="TextBox 7"/>
          <p:cNvSpPr txBox="1"/>
          <p:nvPr/>
        </p:nvSpPr>
        <p:spPr>
          <a:xfrm>
            <a:off x="4429125" y="2928938"/>
            <a:ext cx="1357313" cy="369887"/>
          </a:xfrm>
          <a:prstGeom prst="rect">
            <a:avLst/>
          </a:prstGeom>
          <a:noFill/>
          <a:ln w="9525">
            <a:noFill/>
          </a:ln>
        </p:spPr>
        <p:txBody>
          <a:bodyPr anchor="t" anchorCtr="0">
            <a:spAutoFit/>
          </a:bodyPr>
          <a:p>
            <a:r>
              <a:rPr lang="en-GB" altLang="zh-CN" dirty="0">
                <a:latin typeface="Franklin Gothic Medium" panose="020B0603020102020204" pitchFamily="34" charset="0"/>
              </a:rPr>
              <a:t>Row 2</a:t>
            </a:r>
            <a:endParaRPr lang="en-GB" altLang="zh-CN" dirty="0">
              <a:latin typeface="Franklin Gothic Medium" panose="020B0603020102020204" pitchFamily="34" charset="0"/>
            </a:endParaRPr>
          </a:p>
        </p:txBody>
      </p:sp>
      <p:sp>
        <p:nvSpPr>
          <p:cNvPr id="97304" name="TextBox 9"/>
          <p:cNvSpPr txBox="1"/>
          <p:nvPr/>
        </p:nvSpPr>
        <p:spPr>
          <a:xfrm>
            <a:off x="714375" y="1785938"/>
            <a:ext cx="3571875" cy="2586037"/>
          </a:xfrm>
          <a:prstGeom prst="rect">
            <a:avLst/>
          </a:prstGeom>
          <a:noFill/>
          <a:ln w="9525">
            <a:noFill/>
          </a:ln>
        </p:spPr>
        <p:txBody>
          <a:bodyPr anchor="t" anchorCtr="0">
            <a:spAutoFit/>
          </a:bodyPr>
          <a:p>
            <a:r>
              <a:rPr lang="en-GB" altLang="zh-CN" dirty="0">
                <a:latin typeface="Franklin Gothic Medium" panose="020B0603020102020204" pitchFamily="34" charset="0"/>
              </a:rPr>
              <a:t>Computer memory is essentially one dimensional with memory location running straight from 0 to highest.</a:t>
            </a:r>
            <a:endParaRPr lang="en-GB" altLang="zh-CN" dirty="0">
              <a:latin typeface="Franklin Gothic Medium" panose="020B0603020102020204" pitchFamily="34" charset="0"/>
            </a:endParaRPr>
          </a:p>
          <a:p>
            <a:r>
              <a:rPr lang="en-GB" altLang="zh-CN" dirty="0">
                <a:latin typeface="Franklin Gothic Medium" panose="020B0603020102020204" pitchFamily="34" charset="0"/>
              </a:rPr>
              <a:t>A multidimensional array cannot be stored in memory as grid.</a:t>
            </a:r>
            <a:endParaRPr lang="en-GB" altLang="zh-CN" dirty="0">
              <a:latin typeface="Franklin Gothic Medium" panose="020B0603020102020204" pitchFamily="34" charset="0"/>
            </a:endParaRPr>
          </a:p>
          <a:p>
            <a:endParaRPr lang="en-GB" altLang="zh-CN" dirty="0">
              <a:latin typeface="Franklin Gothic Medium" panose="020B0603020102020204" pitchFamily="34" charset="0"/>
            </a:endParaRPr>
          </a:p>
          <a:p>
            <a:r>
              <a:rPr lang="en-GB" altLang="zh-CN" dirty="0">
                <a:latin typeface="Franklin Gothic Medium" panose="020B0603020102020204" pitchFamily="34" charset="0"/>
              </a:rPr>
              <a:t>In computer, this array will be stored as below</a:t>
            </a:r>
            <a:endParaRPr lang="en-GB" altLang="zh-CN" dirty="0">
              <a:latin typeface="Franklin Gothic Medium" panose="020B0603020102020204" pitchFamily="34" charset="0"/>
            </a:endParaRPr>
          </a:p>
        </p:txBody>
      </p:sp>
      <p:graphicFrame>
        <p:nvGraphicFramePr>
          <p:cNvPr id="11" name="Table 10"/>
          <p:cNvGraphicFramePr>
            <a:graphicFrameLocks noGrp="1"/>
          </p:cNvGraphicFramePr>
          <p:nvPr/>
        </p:nvGraphicFramePr>
        <p:xfrm>
          <a:off x="1643063" y="4572000"/>
          <a:ext cx="6096000" cy="741680"/>
        </p:xfrm>
        <a:graphic>
          <a:graphicData uri="http://schemas.openxmlformats.org/drawingml/2006/table">
            <a:tbl>
              <a:tblPr firstRow="1" bandRow="1">
                <a:tableStyleId>{5DA37D80-6434-44D0-A028-1B22A696006F}</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1</a:t>
                      </a:r>
                      <a:endParaRPr lang="en-US" b="1" dirty="0"/>
                    </a:p>
                  </a:txBody>
                  <a:tcPr anchor="ctr"/>
                </a:tc>
                <a:tc>
                  <a:txBody>
                    <a:bodyPr/>
                    <a:lstStyle/>
                    <a:p>
                      <a:pPr algn="ctr"/>
                      <a:r>
                        <a:rPr lang="en-US" dirty="0" smtClean="0"/>
                        <a:t>2</a:t>
                      </a:r>
                      <a:endParaRPr lang="en-US" b="1" dirty="0"/>
                    </a:p>
                  </a:txBody>
                  <a:tcPr anchor="ctr"/>
                </a:tc>
                <a:tc>
                  <a:txBody>
                    <a:bodyPr/>
                    <a:lstStyle/>
                    <a:p>
                      <a:pPr algn="ctr"/>
                      <a:r>
                        <a:rPr lang="en-US" dirty="0" smtClean="0"/>
                        <a:t>3</a:t>
                      </a:r>
                      <a:endParaRPr lang="en-US" b="1" dirty="0"/>
                    </a:p>
                  </a:txBody>
                  <a:tcPr anchor="ctr"/>
                </a:tc>
                <a:tc>
                  <a:txBody>
                    <a:bodyPr/>
                    <a:lstStyle/>
                    <a:p>
                      <a:pPr algn="ctr"/>
                      <a:r>
                        <a:rPr lang="en-US" dirty="0" smtClean="0"/>
                        <a:t>4</a:t>
                      </a:r>
                      <a:endParaRPr lang="en-US" b="1" dirty="0"/>
                    </a:p>
                  </a:txBody>
                  <a:tcPr anchor="ctr"/>
                </a:tc>
                <a:tc>
                  <a:txBody>
                    <a:bodyPr/>
                    <a:lstStyle/>
                    <a:p>
                      <a:pPr algn="ctr"/>
                      <a:r>
                        <a:rPr lang="en-US" dirty="0" smtClean="0"/>
                        <a:t>5</a:t>
                      </a:r>
                      <a:endParaRPr lang="en-US" b="1" dirty="0"/>
                    </a:p>
                  </a:txBody>
                  <a:tcPr anchor="ctr"/>
                </a:tc>
                <a:tc>
                  <a:txBody>
                    <a:bodyPr/>
                    <a:lstStyle/>
                    <a:p>
                      <a:pPr algn="ctr"/>
                      <a:r>
                        <a:rPr lang="en-US" dirty="0" smtClean="0"/>
                        <a:t>6</a:t>
                      </a:r>
                      <a:endParaRPr lang="en-US" b="1" dirty="0"/>
                    </a:p>
                  </a:txBody>
                  <a:tcPr anchor="ctr"/>
                </a:tc>
                <a:tc>
                  <a:txBody>
                    <a:bodyPr/>
                    <a:lstStyle/>
                    <a:p>
                      <a:pPr algn="ctr"/>
                      <a:r>
                        <a:rPr lang="en-US" dirty="0" smtClean="0"/>
                        <a:t>7</a:t>
                      </a:r>
                      <a:endParaRPr lang="en-US" b="1" dirty="0"/>
                    </a:p>
                  </a:txBody>
                  <a:tcPr anchor="ctr"/>
                </a:tc>
                <a:tc>
                  <a:txBody>
                    <a:bodyPr/>
                    <a:lstStyle/>
                    <a:p>
                      <a:pPr algn="ctr"/>
                      <a:r>
                        <a:rPr lang="en-US" dirty="0" smtClean="0"/>
                        <a:t>8</a:t>
                      </a:r>
                      <a:endParaRPr lang="en-US" b="1" dirty="0"/>
                    </a:p>
                  </a:txBody>
                  <a:tcPr anchor="ctr"/>
                </a:tc>
                <a:tc>
                  <a:txBody>
                    <a:bodyPr/>
                    <a:lstStyle/>
                    <a:p>
                      <a:pPr algn="ctr"/>
                      <a:r>
                        <a:rPr lang="en-US" dirty="0" smtClean="0"/>
                        <a:t>9</a:t>
                      </a:r>
                      <a:endParaRPr lang="en-US" dirty="0"/>
                    </a:p>
                  </a:txBody>
                  <a:tcPr/>
                </a:tc>
              </a:tr>
              <a:tr h="370840">
                <a:tc gridSpan="3">
                  <a:txBody>
                    <a:bodyPr/>
                    <a:lstStyle/>
                    <a:p>
                      <a:pPr algn="ctr"/>
                      <a:r>
                        <a:rPr lang="en-US" dirty="0" smtClean="0"/>
                        <a:t>Row</a:t>
                      </a:r>
                      <a:r>
                        <a:rPr lang="en-US" baseline="0" dirty="0" smtClean="0"/>
                        <a:t> 0</a:t>
                      </a:r>
                      <a:endParaRPr lang="en-US" b="1" dirty="0"/>
                    </a:p>
                  </a:txBody>
                  <a:tcPr anchor="ctr"/>
                </a:tc>
                <a:tc hMerge="1">
                  <a:tcPr/>
                </a:tc>
                <a:tc hMerge="1">
                  <a:tcPr/>
                </a:tc>
                <a:tc gridSpan="3">
                  <a:txBody>
                    <a:bodyPr/>
                    <a:lstStyle/>
                    <a:p>
                      <a:pPr algn="ctr"/>
                      <a:r>
                        <a:rPr lang="en-US" dirty="0" smtClean="0"/>
                        <a:t>Row 1</a:t>
                      </a:r>
                      <a:endParaRPr lang="en-US" b="1" dirty="0"/>
                    </a:p>
                  </a:txBody>
                  <a:tcPr anchor="ctr"/>
                </a:tc>
                <a:tc hMerge="1">
                  <a:tcPr/>
                </a:tc>
                <a:tc hMerge="1">
                  <a:tcPr/>
                </a:tc>
                <a:tc gridSpan="3">
                  <a:txBody>
                    <a:bodyPr/>
                    <a:lstStyle/>
                    <a:p>
                      <a:pPr algn="ctr"/>
                      <a:r>
                        <a:rPr lang="en-US" dirty="0" smtClean="0"/>
                        <a:t>Row 2</a:t>
                      </a:r>
                      <a:endParaRPr lang="en-US" b="1" dirty="0"/>
                    </a:p>
                  </a:txBody>
                  <a:tcPr anchor="ctr"/>
                </a:tc>
                <a:tc hMerge="1">
                  <a:tcPr/>
                </a:tc>
                <a:tc hMerge="1">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US" strike="noStrike" noProof="1"/>
          </a:p>
        </p:txBody>
      </p:sp>
      <p:sp>
        <p:nvSpPr>
          <p:cNvPr id="98306" name="Content Placeholder 2"/>
          <p:cNvSpPr>
            <a:spLocks noGrp="1"/>
          </p:cNvSpPr>
          <p:nvPr>
            <p:ph idx="1"/>
          </p:nvPr>
        </p:nvSpPr>
        <p:spPr>
          <a:xfrm>
            <a:off x="611188" y="1628775"/>
            <a:ext cx="8183562" cy="4187825"/>
          </a:xfrm>
        </p:spPr>
        <p:txBody>
          <a:bodyPr lIns="182880" tIns="91440" anchor="t" anchorCtr="0"/>
          <a:p>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US" strike="noStrike" noProof="1"/>
          </a:p>
        </p:txBody>
      </p:sp>
      <p:sp>
        <p:nvSpPr>
          <p:cNvPr id="16386" name="Content Placeholder 2"/>
          <p:cNvSpPr>
            <a:spLocks noGrp="1"/>
          </p:cNvSpPr>
          <p:nvPr>
            <p:ph idx="1"/>
          </p:nvPr>
        </p:nvSpPr>
        <p:spPr>
          <a:xfrm>
            <a:off x="611188" y="1628775"/>
            <a:ext cx="8183562" cy="4187825"/>
          </a:xfrm>
        </p:spPr>
        <p:txBody>
          <a:bodyPr lIns="182880" tIns="91440" anchor="t" anchorCtr="0"/>
          <a:p>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Two dimensional array</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99330" name="Content Placeholder 2"/>
          <p:cNvSpPr>
            <a:spLocks noGrp="1"/>
          </p:cNvSpPr>
          <p:nvPr>
            <p:ph idx="1"/>
          </p:nvPr>
        </p:nvSpPr>
        <p:spPr>
          <a:xfrm>
            <a:off x="611188" y="1628775"/>
            <a:ext cx="8183562" cy="4187825"/>
          </a:xfrm>
        </p:spPr>
        <p:txBody>
          <a:bodyPr vert="horz" wrap="square" lIns="182880" tIns="91440" rIns="91440" bIns="45720" anchor="t" anchorCtr="0"/>
          <a:p>
            <a:r>
              <a:rPr lang="en-GB" altLang="zh-CN" sz="2000" dirty="0"/>
              <a:t>A two-dimensional array can be considered as a table which will have x number of rows and y number of columns.</a:t>
            </a:r>
            <a:endParaRPr lang="en-GB" altLang="zh-CN" sz="2000" dirty="0"/>
          </a:p>
          <a:p>
            <a:r>
              <a:rPr lang="en-GB" altLang="zh-CN" sz="2000" dirty="0"/>
              <a:t>Thus, every element in the array </a:t>
            </a:r>
            <a:r>
              <a:rPr lang="en-GB" altLang="zh-CN" sz="2000" b="1" dirty="0"/>
              <a:t>a</a:t>
            </a:r>
            <a:r>
              <a:rPr lang="en-GB" altLang="zh-CN" sz="2000" dirty="0"/>
              <a:t> is identified by an element name of the form </a:t>
            </a:r>
            <a:r>
              <a:rPr lang="en-GB" altLang="zh-CN" sz="2000" b="1" dirty="0"/>
              <a:t>a[ i ][ j ]</a:t>
            </a:r>
            <a:r>
              <a:rPr lang="en-GB" altLang="zh-CN" sz="2000" dirty="0"/>
              <a:t>, where 'a' is the name of the array, and 'i' and 'j' are the subscripts that uniquely identify each element in 'a'.</a:t>
            </a:r>
            <a:endParaRPr lang="en-GB" altLang="zh-CN" sz="20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92162" name="Picture 2" descr="Two Dimensional Arrays in C"/>
          <p:cNvPicPr>
            <a:picLocks noChangeAspect="1" noChangeArrowheads="1"/>
          </p:cNvPicPr>
          <p:nvPr/>
        </p:nvPicPr>
        <p:blipFill>
          <a:blip r:embed="rId1"/>
          <a:srcRect/>
          <a:stretch>
            <a:fillRect/>
          </a:stretch>
        </p:blipFill>
        <p:spPr bwMode="auto">
          <a:xfrm>
            <a:off x="857250" y="4143375"/>
            <a:ext cx="7710488" cy="20002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00354"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113666" name="Picture 2"/>
          <p:cNvPicPr>
            <a:picLocks noChangeAspect="1" noChangeArrowheads="1"/>
          </p:cNvPicPr>
          <p:nvPr/>
        </p:nvPicPr>
        <p:blipFill>
          <a:blip r:embed="rId1"/>
          <a:srcRect l="26354" t="26367" r="28624" b="12109"/>
          <a:stretch>
            <a:fillRect/>
          </a:stretch>
        </p:blipFill>
        <p:spPr bwMode="auto">
          <a:xfrm>
            <a:off x="131763" y="271463"/>
            <a:ext cx="9021763" cy="63722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9" name="Content Placeholder 8"/>
          <p:cNvGraphicFramePr>
            <a:graphicFrameLocks noGrp="1"/>
          </p:cNvGraphicFramePr>
          <p:nvPr>
            <p:ph idx="1"/>
          </p:nvPr>
        </p:nvGraphicFramePr>
        <p:xfrm>
          <a:off x="357188" y="1628775"/>
          <a:ext cx="8786813" cy="1854200"/>
        </p:xfrm>
        <a:graphic>
          <a:graphicData uri="http://schemas.openxmlformats.org/drawingml/2006/table">
            <a:tbl>
              <a:tblPr firstRow="1" bandRow="1">
                <a:tableStyleId>{5C22544A-7EE6-4342-B048-85BDC9FD1C3A}</a:tableStyleId>
              </a:tblPr>
              <a:tblGrid>
                <a:gridCol w="8786812"/>
              </a:tblGrid>
              <a:tr h="370840">
                <a:tc>
                  <a:txBody>
                    <a:bodyPr/>
                    <a:lstStyle/>
                    <a:p>
                      <a:endParaRPr lang="en-US" dirty="0"/>
                    </a:p>
                  </a:txBody>
                  <a:tcPr/>
                </a:tc>
              </a:tr>
              <a:tr h="370840">
                <a:tc>
                  <a:txBody>
                    <a:bodyPr/>
                    <a:lstStyle/>
                    <a:p>
                      <a:endParaRPr lang="en-US"/>
                    </a:p>
                  </a:txBody>
                  <a:tcPr/>
                </a:tc>
              </a:tr>
              <a:tr h="370840">
                <a:tc>
                  <a:txBody>
                    <a:bodyPr/>
                    <a:lstStyle/>
                    <a:p>
                      <a:endParaRPr lang="en-US"/>
                    </a:p>
                  </a:txBody>
                  <a:tcPr/>
                </a:tc>
              </a:tr>
              <a:tr h="370840">
                <a:tc>
                  <a:txBody>
                    <a:bodyPr/>
                    <a:lstStyle/>
                    <a:p>
                      <a:endParaRPr lang="en-US"/>
                    </a:p>
                  </a:txBody>
                  <a:tcPr/>
                </a:tc>
              </a:tr>
              <a:tr h="370840">
                <a:tc>
                  <a:txBody>
                    <a:bodyPr/>
                    <a:lstStyle/>
                    <a:p>
                      <a:endParaRPr lang="en-US"/>
                    </a:p>
                  </a:txBody>
                  <a:tcPr/>
                </a:tc>
              </a:tr>
            </a:tbl>
          </a:graphicData>
        </a:graphic>
      </p:graphicFrame>
      <p:sp>
        <p:nvSpPr>
          <p:cNvPr id="5" name="Rectangle 4"/>
          <p:cNvSpPr/>
          <p:nvPr/>
        </p:nvSpPr>
        <p:spPr>
          <a:xfrm>
            <a:off x="0" y="214313"/>
            <a:ext cx="9144000" cy="6429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#include &lt;</a:t>
            </a:r>
            <a:r>
              <a:rPr kumimoji="0" lang="en-US" sz="2000" b="0" i="0" u="none" strike="noStrike" kern="1200" cap="none" spc="0" normalizeH="0" baseline="0" noProof="0" dirty="0" err="1">
                <a:ln>
                  <a:noFill/>
                </a:ln>
                <a:solidFill>
                  <a:srgbClr val="002060"/>
                </a:solidFill>
                <a:effectLst/>
                <a:uLnTx/>
                <a:uFillTx/>
                <a:latin typeface="+mn-lt"/>
                <a:ea typeface="+mn-ea"/>
                <a:cs typeface="+mn-cs"/>
              </a:rPr>
              <a:t>stdio.h</a:t>
            </a:r>
            <a:r>
              <a:rPr kumimoji="0" lang="en-US" sz="2000" b="0" i="0" u="none" strike="noStrike" kern="1200" cap="none" spc="0" normalizeH="0" baseline="0" noProof="0" dirty="0">
                <a:ln>
                  <a:noFill/>
                </a:ln>
                <a:solidFill>
                  <a:srgbClr val="002060"/>
                </a:solidFill>
                <a:effectLst/>
                <a:uLnTx/>
                <a:uFillTx/>
                <a:latin typeface="+mn-lt"/>
                <a:ea typeface="+mn-ea"/>
                <a:cs typeface="+mn-cs"/>
              </a:rPr>
              <a:t>&gt;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err="1">
                <a:ln>
                  <a:noFill/>
                </a:ln>
                <a:solidFill>
                  <a:srgbClr val="002060"/>
                </a:solidFill>
                <a:effectLst/>
                <a:uLnTx/>
                <a:uFillTx/>
                <a:latin typeface="+mn-lt"/>
                <a:ea typeface="+mn-ea"/>
                <a:cs typeface="+mn-cs"/>
              </a:rPr>
              <a:t>int</a:t>
            </a:r>
            <a:r>
              <a:rPr kumimoji="0" lang="en-US" sz="2000" b="0" i="0" u="none" strike="noStrike" kern="1200" cap="none" spc="0" normalizeH="0" baseline="0" noProof="0" dirty="0">
                <a:ln>
                  <a:noFill/>
                </a:ln>
                <a:solidFill>
                  <a:srgbClr val="002060"/>
                </a:solidFill>
                <a:effectLst/>
                <a:uLnTx/>
                <a:uFillTx/>
                <a:latin typeface="+mn-lt"/>
                <a:ea typeface="+mn-ea"/>
                <a:cs typeface="+mn-cs"/>
              </a:rPr>
              <a:t> main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a:ln>
                  <a:noFill/>
                </a:ln>
                <a:solidFill>
                  <a:srgbClr val="00B050"/>
                </a:solidFill>
                <a:effectLst/>
                <a:uLnTx/>
                <a:uFillTx/>
                <a:latin typeface="+mn-lt"/>
                <a:ea typeface="+mn-ea"/>
                <a:cs typeface="+mn-cs"/>
              </a:rPr>
              <a:t>/* an array with 5 rows and 2 columns*/</a:t>
            </a:r>
            <a:endParaRPr kumimoji="0" lang="en-US" sz="2000" b="0"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err="1">
                <a:ln>
                  <a:noFill/>
                </a:ln>
                <a:solidFill>
                  <a:srgbClr val="002060"/>
                </a:solidFill>
                <a:effectLst/>
                <a:uLnTx/>
                <a:uFillTx/>
                <a:latin typeface="+mn-lt"/>
                <a:ea typeface="+mn-ea"/>
                <a:cs typeface="+mn-cs"/>
              </a:rPr>
              <a:t>int</a:t>
            </a:r>
            <a:r>
              <a:rPr kumimoji="0" lang="en-US" sz="2000" b="0" i="0" u="none" strike="noStrike" kern="1200" cap="none" spc="0" normalizeH="0" baseline="0" noProof="0" dirty="0">
                <a:ln>
                  <a:noFill/>
                </a:ln>
                <a:solidFill>
                  <a:srgbClr val="002060"/>
                </a:solidFill>
                <a:effectLst/>
                <a:uLnTx/>
                <a:uFillTx/>
                <a:latin typeface="+mn-lt"/>
                <a:ea typeface="+mn-ea"/>
                <a:cs typeface="+mn-cs"/>
              </a:rPr>
              <a:t> a[5][2] = { {0,0}, {1,2}, {2,4}, {3,6},{4,8}};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err="1">
                <a:ln>
                  <a:noFill/>
                </a:ln>
                <a:solidFill>
                  <a:srgbClr val="002060"/>
                </a:solidFill>
                <a:effectLst/>
                <a:uLnTx/>
                <a:uFillTx/>
                <a:latin typeface="+mn-lt"/>
                <a:ea typeface="+mn-ea"/>
                <a:cs typeface="+mn-cs"/>
              </a:rPr>
              <a:t>int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err="1">
                <a:ln>
                  <a:noFill/>
                </a:ln>
                <a:solidFill>
                  <a:srgbClr val="002060"/>
                </a:solidFill>
                <a:effectLst/>
                <a:uLnTx/>
                <a:uFillTx/>
                <a:latin typeface="+mn-lt"/>
                <a:ea typeface="+mn-ea"/>
                <a:cs typeface="+mn-cs"/>
              </a:rPr>
              <a:t>i</a:t>
            </a:r>
            <a:r>
              <a:rPr kumimoji="0" lang="en-US" sz="2000" b="0" i="0" u="none" strike="noStrike" kern="1200" cap="none" spc="0" normalizeH="0" baseline="0" noProof="0" dirty="0">
                <a:ln>
                  <a:noFill/>
                </a:ln>
                <a:solidFill>
                  <a:srgbClr val="002060"/>
                </a:solidFill>
                <a:effectLst/>
                <a:uLnTx/>
                <a:uFillTx/>
                <a:latin typeface="+mn-lt"/>
                <a:ea typeface="+mn-ea"/>
                <a:cs typeface="+mn-cs"/>
              </a:rPr>
              <a:t>, j;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a:ln>
                  <a:noFill/>
                </a:ln>
                <a:solidFill>
                  <a:srgbClr val="00B050"/>
                </a:solidFill>
                <a:effectLst/>
                <a:uLnTx/>
                <a:uFillTx/>
                <a:latin typeface="+mn-lt"/>
                <a:ea typeface="+mn-ea"/>
                <a:cs typeface="+mn-cs"/>
              </a:rPr>
              <a:t>/* output each array element's value */ </a:t>
            </a:r>
            <a:endParaRPr kumimoji="0" lang="en-US" sz="2000" b="0"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for ( </a:t>
            </a:r>
            <a:r>
              <a:rPr kumimoji="0" lang="en-US" sz="2000" b="0" i="0" u="none" strike="noStrike" kern="1200" cap="none" spc="0" normalizeH="0" baseline="0" noProof="0" dirty="0" err="1">
                <a:ln>
                  <a:noFill/>
                </a:ln>
                <a:solidFill>
                  <a:srgbClr val="002060"/>
                </a:solidFill>
                <a:effectLst/>
                <a:uLnTx/>
                <a:uFillTx/>
                <a:latin typeface="+mn-lt"/>
                <a:ea typeface="+mn-ea"/>
                <a:cs typeface="+mn-cs"/>
              </a:rPr>
              <a:t>i</a:t>
            </a:r>
            <a:r>
              <a:rPr kumimoji="0" lang="en-US" sz="2000" b="0" i="0" u="none" strike="noStrike" kern="1200" cap="none" spc="0" normalizeH="0" baseline="0" noProof="0" dirty="0">
                <a:ln>
                  <a:noFill/>
                </a:ln>
                <a:solidFill>
                  <a:srgbClr val="002060"/>
                </a:solidFill>
                <a:effectLst/>
                <a:uLnTx/>
                <a:uFillTx/>
                <a:latin typeface="+mn-lt"/>
                <a:ea typeface="+mn-ea"/>
                <a:cs typeface="+mn-cs"/>
              </a:rPr>
              <a:t> = 0; </a:t>
            </a:r>
            <a:r>
              <a:rPr kumimoji="0" lang="en-US" sz="2000" b="0" i="0" u="none" strike="noStrike" kern="1200" cap="none" spc="0" normalizeH="0" baseline="0" noProof="0" dirty="0" err="1">
                <a:ln>
                  <a:noFill/>
                </a:ln>
                <a:solidFill>
                  <a:srgbClr val="002060"/>
                </a:solidFill>
                <a:effectLst/>
                <a:uLnTx/>
                <a:uFillTx/>
                <a:latin typeface="+mn-lt"/>
                <a:ea typeface="+mn-ea"/>
                <a:cs typeface="+mn-cs"/>
              </a:rPr>
              <a:t>i</a:t>
            </a:r>
            <a:r>
              <a:rPr kumimoji="0" lang="en-US" sz="2000" b="0" i="0" u="none" strike="noStrike" kern="1200" cap="none" spc="0" normalizeH="0" baseline="0" noProof="0" dirty="0">
                <a:ln>
                  <a:noFill/>
                </a:ln>
                <a:solidFill>
                  <a:srgbClr val="002060"/>
                </a:solidFill>
                <a:effectLst/>
                <a:uLnTx/>
                <a:uFillTx/>
                <a:latin typeface="+mn-lt"/>
                <a:ea typeface="+mn-ea"/>
                <a:cs typeface="+mn-cs"/>
              </a:rPr>
              <a:t> &lt; 5; </a:t>
            </a:r>
            <a:r>
              <a:rPr kumimoji="0" lang="en-US" sz="2000" b="0" i="0" u="none" strike="noStrike" kern="1200" cap="none" spc="0" normalizeH="0" baseline="0" noProof="0" dirty="0" err="1">
                <a:ln>
                  <a:noFill/>
                </a:ln>
                <a:solidFill>
                  <a:srgbClr val="002060"/>
                </a:solidFill>
                <a:effectLst/>
                <a:uLnTx/>
                <a:uFillTx/>
                <a:latin typeface="+mn-lt"/>
                <a:ea typeface="+mn-ea"/>
                <a:cs typeface="+mn-cs"/>
              </a:rPr>
              <a:t>i</a:t>
            </a:r>
            <a:r>
              <a:rPr kumimoji="0" lang="en-US" sz="2000" b="0" i="0" u="none" strike="noStrike" kern="1200" cap="none" spc="0" normalizeH="0" baseline="0" noProof="0" dirty="0">
                <a:ln>
                  <a:noFill/>
                </a:ln>
                <a:solidFill>
                  <a:srgbClr val="002060"/>
                </a:solidFill>
                <a:effectLst/>
                <a:uLnTx/>
                <a:uFillTx/>
                <a:latin typeface="+mn-lt"/>
                <a:ea typeface="+mn-ea"/>
                <a:cs typeface="+mn-cs"/>
              </a:rPr>
              <a:t>++ ) </a:t>
            </a:r>
            <a:r>
              <a:rPr kumimoji="0" lang="en-US" sz="2000" b="0" i="0" u="none" strike="noStrike" kern="1200" cap="none" spc="0" normalizeH="0" baseline="0" noProof="0" dirty="0">
                <a:ln>
                  <a:noFill/>
                </a:ln>
                <a:solidFill>
                  <a:srgbClr val="00B050"/>
                </a:solidFill>
                <a:effectLst/>
                <a:uLnTx/>
                <a:uFillTx/>
                <a:latin typeface="+mn-lt"/>
                <a:ea typeface="+mn-ea"/>
                <a:cs typeface="+mn-cs"/>
              </a:rPr>
              <a:t>// for rows</a:t>
            </a:r>
            <a:endParaRPr kumimoji="0" lang="en-US" sz="2000" b="0"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for ( j = 0; j &lt; 2; j++ ) </a:t>
            </a:r>
            <a:r>
              <a:rPr kumimoji="0" lang="en-US" sz="2000" b="0" i="0" u="none" strike="noStrike" kern="1200" cap="none" spc="0" normalizeH="0" baseline="0" noProof="0" dirty="0">
                <a:ln>
                  <a:noFill/>
                </a:ln>
                <a:solidFill>
                  <a:srgbClr val="00B050"/>
                </a:solidFill>
                <a:effectLst/>
                <a:uLnTx/>
                <a:uFillTx/>
                <a:latin typeface="+mn-lt"/>
                <a:ea typeface="+mn-ea"/>
                <a:cs typeface="+mn-cs"/>
              </a:rPr>
              <a:t>//for columns</a:t>
            </a:r>
            <a:endParaRPr kumimoji="0" lang="en-US" sz="2000" b="0"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2000" b="0"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0" i="0" u="none" strike="noStrike" kern="1200" cap="none" spc="0" normalizeH="0" baseline="0" noProof="0" dirty="0">
                <a:ln>
                  <a:noFill/>
                </a:ln>
                <a:solidFill>
                  <a:srgbClr val="002060"/>
                </a:solidFill>
                <a:effectLst/>
                <a:uLnTx/>
                <a:uFillTx/>
                <a:latin typeface="+mn-lt"/>
                <a:ea typeface="+mn-ea"/>
                <a:cs typeface="+mn-cs"/>
              </a:rPr>
              <a:t>("a[%d][%d] = %d\n", </a:t>
            </a:r>
            <a:r>
              <a:rPr kumimoji="0" lang="en-US" sz="2000" b="0" i="0" u="none" strike="noStrike" kern="1200" cap="none" spc="0" normalizeH="0" baseline="0" noProof="0" dirty="0" err="1">
                <a:ln>
                  <a:noFill/>
                </a:ln>
                <a:solidFill>
                  <a:srgbClr val="002060"/>
                </a:solidFill>
                <a:effectLst/>
                <a:uLnTx/>
                <a:uFillTx/>
                <a:latin typeface="+mn-lt"/>
                <a:ea typeface="+mn-ea"/>
                <a:cs typeface="+mn-cs"/>
              </a:rPr>
              <a:t>i,j</a:t>
            </a:r>
            <a:r>
              <a:rPr kumimoji="0" lang="en-US" sz="2000" b="0" i="0" u="none" strike="noStrike" kern="1200" cap="none" spc="0" normalizeH="0" baseline="0" noProof="0" dirty="0">
                <a:ln>
                  <a:noFill/>
                </a:ln>
                <a:solidFill>
                  <a:srgbClr val="002060"/>
                </a:solidFill>
                <a:effectLst/>
                <a:uLnTx/>
                <a:uFillTx/>
                <a:latin typeface="+mn-lt"/>
                <a:ea typeface="+mn-ea"/>
                <a:cs typeface="+mn-cs"/>
              </a:rPr>
              <a:t>, a[</a:t>
            </a:r>
            <a:r>
              <a:rPr kumimoji="0" lang="en-US" sz="2000" b="0" i="0" u="none" strike="noStrike" kern="1200" cap="none" spc="0" normalizeH="0" baseline="0" noProof="0" dirty="0" err="1">
                <a:ln>
                  <a:noFill/>
                </a:ln>
                <a:solidFill>
                  <a:srgbClr val="002060"/>
                </a:solidFill>
                <a:effectLst/>
                <a:uLnTx/>
                <a:uFillTx/>
                <a:latin typeface="+mn-lt"/>
                <a:ea typeface="+mn-ea"/>
                <a:cs typeface="+mn-cs"/>
              </a:rPr>
              <a:t>i</a:t>
            </a:r>
            <a:r>
              <a:rPr kumimoji="0" lang="en-US" sz="2000" b="0" i="0" u="none" strike="noStrike" kern="1200" cap="none" spc="0" normalizeH="0" baseline="0" noProof="0" dirty="0">
                <a:ln>
                  <a:noFill/>
                </a:ln>
                <a:solidFill>
                  <a:srgbClr val="002060"/>
                </a:solidFill>
                <a:effectLst/>
                <a:uLnTx/>
                <a:uFillTx/>
                <a:latin typeface="+mn-lt"/>
                <a:ea typeface="+mn-ea"/>
                <a:cs typeface="+mn-cs"/>
              </a:rPr>
              <a:t>][j]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 </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return 0;</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en-US" sz="1800" b="0" i="0" u="none" strike="noStrike" kern="1200" cap="none" spc="0" normalizeH="0" baseline="0" noProof="0" dirty="0">
                <a:ln>
                  <a:noFill/>
                </a:ln>
                <a:solidFill>
                  <a:schemeClr val="lt1"/>
                </a:solidFill>
                <a:effectLst/>
                <a:uLnTx/>
                <a:uFillTx/>
                <a:latin typeface="+mn-lt"/>
                <a:ea typeface="+mn-ea"/>
                <a:cs typeface="+mn-cs"/>
              </a:rPr>
              <a:t>}</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p:nvPr/>
        </p:nvSpPr>
        <p:spPr>
          <a:xfrm>
            <a:off x="5715000" y="4000500"/>
            <a:ext cx="3071813" cy="2500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a[0][0]: 0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a[0][1]: 0</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 a[1][0]: 1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a[1][1]: 2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a[2][0]: 2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a[2][1]: 4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a[3][0]: 3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a[3][1]: 6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a[4][0]: 4 </a:t>
            </a:r>
            <a:endParaRPr kumimoji="0" lang="pt-BR" sz="16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pt-BR" sz="1600" b="1" i="0" u="none" strike="noStrike" kern="1200" cap="none" spc="0" normalizeH="0" baseline="0" noProof="0" dirty="0">
                <a:ln>
                  <a:noFill/>
                </a:ln>
                <a:solidFill>
                  <a:schemeClr val="lt1"/>
                </a:solidFill>
                <a:effectLst/>
                <a:uLnTx/>
                <a:uFillTx/>
                <a:latin typeface="+mn-lt"/>
                <a:ea typeface="+mn-ea"/>
                <a:cs typeface="+mn-cs"/>
              </a:rPr>
              <a:t>a[4][1]: 8</a:t>
            </a:r>
            <a:endParaRPr kumimoji="0" lang="en-US" sz="16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3929063" y="357188"/>
            <a:ext cx="5214938" cy="64293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Accessing Two-Dimensional Array Elements</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aphicFrame>
        <p:nvGraphicFramePr>
          <p:cNvPr id="10" name="Table 9"/>
          <p:cNvGraphicFramePr>
            <a:graphicFrameLocks noGrp="1"/>
          </p:cNvGraphicFramePr>
          <p:nvPr/>
        </p:nvGraphicFramePr>
        <p:xfrm>
          <a:off x="2928938" y="4500563"/>
          <a:ext cx="2571768" cy="1854200"/>
        </p:xfrm>
        <a:graphic>
          <a:graphicData uri="http://schemas.openxmlformats.org/drawingml/2006/table">
            <a:tbl>
              <a:tblPr firstRow="1" bandRow="1">
                <a:tableStyleId>{8A107856-5554-42FB-B03E-39F5DBC370BA}</a:tableStyleId>
              </a:tblPr>
              <a:tblGrid>
                <a:gridCol w="1285884"/>
                <a:gridCol w="1285884"/>
              </a:tblGrid>
              <a:tr h="370840">
                <a:tc>
                  <a:txBody>
                    <a:bodyPr/>
                    <a:lstStyle/>
                    <a:p>
                      <a:pPr algn="ctr"/>
                      <a:r>
                        <a:rPr lang="en-US" b="1" dirty="0" smtClean="0"/>
                        <a:t>0</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1</a:t>
                      </a:r>
                      <a:endParaRPr lang="en-US" b="1" dirty="0"/>
                    </a:p>
                  </a:txBody>
                  <a:tcPr/>
                </a:tc>
                <a:tc>
                  <a:txBody>
                    <a:bodyPr/>
                    <a:lstStyle/>
                    <a:p>
                      <a:pPr algn="ctr"/>
                      <a:r>
                        <a:rPr lang="en-US" b="1" dirty="0" smtClean="0"/>
                        <a:t>2</a:t>
                      </a:r>
                      <a:endParaRPr lang="en-US" b="1" dirty="0"/>
                    </a:p>
                  </a:txBody>
                  <a:tcPr/>
                </a:tc>
              </a:tr>
              <a:tr h="370840">
                <a:tc>
                  <a:txBody>
                    <a:bodyPr/>
                    <a:lstStyle/>
                    <a:p>
                      <a:pPr algn="ctr"/>
                      <a:r>
                        <a:rPr lang="en-US" b="1" dirty="0" smtClean="0"/>
                        <a:t>2</a:t>
                      </a:r>
                      <a:endParaRPr lang="en-US" b="1" dirty="0"/>
                    </a:p>
                  </a:txBody>
                  <a:tcPr/>
                </a:tc>
                <a:tc>
                  <a:txBody>
                    <a:bodyPr/>
                    <a:lstStyle/>
                    <a:p>
                      <a:pPr algn="ctr"/>
                      <a:r>
                        <a:rPr lang="en-US" b="1" dirty="0" smtClean="0"/>
                        <a:t>4</a:t>
                      </a:r>
                      <a:endParaRPr lang="en-US" b="1" dirty="0"/>
                    </a:p>
                  </a:txBody>
                  <a:tcPr/>
                </a:tc>
              </a:tr>
              <a:tr h="370840">
                <a:tc>
                  <a:txBody>
                    <a:bodyPr/>
                    <a:lstStyle/>
                    <a:p>
                      <a:pPr algn="ctr"/>
                      <a:r>
                        <a:rPr lang="en-US" b="1" dirty="0" smtClean="0"/>
                        <a:t>3</a:t>
                      </a:r>
                      <a:endParaRPr lang="en-US" b="1" dirty="0"/>
                    </a:p>
                  </a:txBody>
                  <a:tcPr/>
                </a:tc>
                <a:tc>
                  <a:txBody>
                    <a:bodyPr/>
                    <a:lstStyle/>
                    <a:p>
                      <a:pPr algn="ctr"/>
                      <a:r>
                        <a:rPr lang="en-US" b="1" dirty="0" smtClean="0"/>
                        <a:t>6</a:t>
                      </a:r>
                      <a:endParaRPr lang="en-US" b="1" dirty="0"/>
                    </a:p>
                  </a:txBody>
                  <a:tcPr/>
                </a:tc>
              </a:tr>
              <a:tr h="370840">
                <a:tc>
                  <a:txBody>
                    <a:bodyPr/>
                    <a:lstStyle/>
                    <a:p>
                      <a:pPr algn="ctr"/>
                      <a:r>
                        <a:rPr lang="en-US" b="1" dirty="0" smtClean="0"/>
                        <a:t>4</a:t>
                      </a:r>
                      <a:endParaRPr lang="en-US" b="1" dirty="0"/>
                    </a:p>
                  </a:txBody>
                  <a:tcPr/>
                </a:tc>
                <a:tc>
                  <a:txBody>
                    <a:bodyPr/>
                    <a:lstStyle/>
                    <a:p>
                      <a:pPr algn="ctr"/>
                      <a:r>
                        <a:rPr lang="en-US" b="1" dirty="0" smtClean="0"/>
                        <a:t>8</a:t>
                      </a:r>
                      <a:endParaRPr lang="en-US" b="1" dirty="0"/>
                    </a:p>
                  </a:txBody>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Matrix form printing</a:t>
            </a:r>
            <a:endParaRPr lang="en-US"/>
          </a:p>
        </p:txBody>
      </p:sp>
      <p:sp>
        <p:nvSpPr>
          <p:cNvPr id="3" name="Content Placeholder 2"/>
          <p:cNvSpPr>
            <a:spLocks noGrp="1"/>
          </p:cNvSpPr>
          <p:nvPr>
            <p:ph idx="1"/>
          </p:nvPr>
        </p:nvSpPr>
        <p:spPr>
          <a:xfrm>
            <a:off x="611505" y="1628775"/>
            <a:ext cx="6078220" cy="4187825"/>
          </a:xfrm>
        </p:spPr>
        <p:txBody>
          <a:bodyPr/>
          <a:p>
            <a:pPr marL="0" indent="0">
              <a:buNone/>
            </a:pPr>
            <a:r>
              <a:rPr lang="en-US" sz="1400"/>
              <a:t>#include &lt;stdio.h&gt; </a:t>
            </a:r>
            <a:endParaRPr lang="en-US" sz="1400"/>
          </a:p>
          <a:p>
            <a:pPr marL="0" indent="0">
              <a:buNone/>
            </a:pPr>
            <a:r>
              <a:rPr lang="en-US" sz="1400"/>
              <a:t>int main () </a:t>
            </a:r>
            <a:endParaRPr lang="en-US" sz="1400"/>
          </a:p>
          <a:p>
            <a:pPr marL="0" indent="0">
              <a:buNone/>
            </a:pPr>
            <a:r>
              <a:rPr lang="en-US" sz="1400"/>
              <a:t>{ </a:t>
            </a:r>
            <a:endParaRPr lang="en-US" sz="1400"/>
          </a:p>
          <a:p>
            <a:pPr marL="0" indent="0">
              <a:buNone/>
            </a:pPr>
            <a:r>
              <a:rPr lang="en-US" sz="1400"/>
              <a:t>	/* an array with 5 rows and 2 columns*/</a:t>
            </a:r>
            <a:endParaRPr lang="en-US" sz="1400"/>
          </a:p>
          <a:p>
            <a:pPr marL="0" indent="0">
              <a:buNone/>
            </a:pPr>
            <a:r>
              <a:rPr lang="en-US" sz="1400"/>
              <a:t> 	 int a[5][2] = { {0,0}, {1,2}, {2,4}, {3,6},{4,8}}; </a:t>
            </a:r>
            <a:endParaRPr lang="en-US" sz="1400"/>
          </a:p>
          <a:p>
            <a:pPr marL="0" indent="0">
              <a:buNone/>
            </a:pPr>
            <a:r>
              <a:rPr lang="en-US" sz="1400"/>
              <a:t>	int i, j; </a:t>
            </a:r>
            <a:endParaRPr lang="en-US" sz="1400"/>
          </a:p>
          <a:p>
            <a:pPr marL="0" indent="0">
              <a:buNone/>
            </a:pPr>
            <a:r>
              <a:rPr lang="en-US" sz="1400"/>
              <a:t>	/* output each array element's value */ </a:t>
            </a:r>
            <a:endParaRPr lang="en-US" sz="1400"/>
          </a:p>
          <a:p>
            <a:pPr marL="0" indent="0">
              <a:buNone/>
            </a:pPr>
            <a:r>
              <a:rPr lang="en-US" sz="1400"/>
              <a:t>	for ( i = 0; i &lt; 5; i++ ) // for rows</a:t>
            </a:r>
            <a:endParaRPr lang="en-US" sz="1400"/>
          </a:p>
          <a:p>
            <a:pPr marL="0" indent="0">
              <a:buNone/>
            </a:pPr>
            <a:r>
              <a:rPr lang="en-US" sz="1400"/>
              <a:t>	{ </a:t>
            </a:r>
            <a:endParaRPr lang="en-US" sz="1400"/>
          </a:p>
          <a:p>
            <a:pPr marL="0" indent="0">
              <a:buNone/>
            </a:pPr>
            <a:r>
              <a:rPr lang="en-US" sz="1400"/>
              <a:t>		for ( j = 0; j &lt; 2; j++ ) //for columns</a:t>
            </a:r>
            <a:endParaRPr lang="en-US" sz="1400"/>
          </a:p>
          <a:p>
            <a:pPr marL="0" indent="0">
              <a:buNone/>
            </a:pPr>
            <a:r>
              <a:rPr lang="en-US" sz="1400"/>
              <a:t>		{ </a:t>
            </a:r>
            <a:endParaRPr lang="en-US" sz="1400"/>
          </a:p>
          <a:p>
            <a:pPr marL="0" indent="0">
              <a:buNone/>
            </a:pPr>
            <a:r>
              <a:rPr lang="en-US" sz="1400"/>
              <a:t>			printf("%d",  a[i][j] );</a:t>
            </a:r>
            <a:endParaRPr lang="en-US" sz="1400"/>
          </a:p>
          <a:p>
            <a:pPr marL="0" indent="0">
              <a:buNone/>
            </a:pPr>
            <a:r>
              <a:rPr lang="en-US" sz="1400"/>
              <a:t>			printf("\t");</a:t>
            </a:r>
            <a:endParaRPr lang="en-US" sz="1400"/>
          </a:p>
          <a:p>
            <a:pPr marL="0" indent="0">
              <a:buNone/>
            </a:pPr>
            <a:r>
              <a:rPr lang="en-US" sz="1400"/>
              <a:t>	 	} </a:t>
            </a:r>
            <a:endParaRPr lang="en-US" sz="1400"/>
          </a:p>
          <a:p>
            <a:pPr marL="0" indent="0">
              <a:buNone/>
            </a:pPr>
            <a:r>
              <a:rPr lang="en-US" sz="1400"/>
              <a:t>	 	printf("\n");</a:t>
            </a:r>
            <a:endParaRPr lang="en-US" sz="1400"/>
          </a:p>
          <a:p>
            <a:pPr marL="0" indent="0">
              <a:buNone/>
            </a:pPr>
            <a:r>
              <a:rPr lang="en-US" sz="1400"/>
              <a:t>	} </a:t>
            </a:r>
            <a:endParaRPr lang="en-US" sz="1400"/>
          </a:p>
          <a:p>
            <a:pPr marL="0" indent="0">
              <a:buNone/>
            </a:pPr>
            <a:r>
              <a:rPr lang="en-US" sz="1400"/>
              <a:t>	return 0;</a:t>
            </a:r>
            <a:endParaRPr lang="en-US" sz="1400"/>
          </a:p>
          <a:p>
            <a:pPr marL="0" indent="0">
              <a:buNone/>
            </a:pPr>
            <a:r>
              <a:rPr lang="en-US" sz="1400"/>
              <a:t>} </a:t>
            </a:r>
            <a:endParaRPr lang="en-US" sz="1400"/>
          </a:p>
        </p:txBody>
      </p:sp>
      <p:pic>
        <p:nvPicPr>
          <p:cNvPr id="5" name="Picture 4"/>
          <p:cNvPicPr>
            <a:picLocks noChangeAspect="1"/>
          </p:cNvPicPr>
          <p:nvPr/>
        </p:nvPicPr>
        <p:blipFill>
          <a:blip r:embed="rId1"/>
          <a:srcRect l="3693" t="53722" r="84313" b="29565"/>
          <a:stretch>
            <a:fillRect/>
          </a:stretch>
        </p:blipFill>
        <p:spPr>
          <a:xfrm>
            <a:off x="6299835" y="3357245"/>
            <a:ext cx="2492375" cy="195389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Matrix - Addition</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02402"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pic>
        <p:nvPicPr>
          <p:cNvPr id="104450" name="Picture 2" descr="Image result for sum of two matrix"/>
          <p:cNvPicPr>
            <a:picLocks noChangeAspect="1" noChangeArrowheads="1"/>
          </p:cNvPicPr>
          <p:nvPr/>
        </p:nvPicPr>
        <p:blipFill>
          <a:blip r:embed="rId1"/>
          <a:srcRect/>
          <a:stretch>
            <a:fillRect/>
          </a:stretch>
        </p:blipFill>
        <p:spPr bwMode="auto">
          <a:xfrm>
            <a:off x="500063" y="1785938"/>
            <a:ext cx="8358188" cy="43608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3613150" y="577850"/>
              <a:ext cx="374650" cy="628650"/>
            </p14:xfrm>
          </p:contentPart>
        </mc:Choice>
        <mc:Fallback xmlns="">
          <p:pic>
            <p:nvPicPr>
              <p:cNvPr id="3" name="Ink 2"/>
            </p:nvPicPr>
            <p:blipFill>
              <a:blip r:embed="rId3"/>
            </p:blipFill>
            <p:spPr>
              <a:xfrm>
                <a:off x="3613150" y="577850"/>
                <a:ext cx="374650" cy="6286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3689350" y="831850"/>
              <a:ext cx="355600" cy="127000"/>
            </p14:xfrm>
          </p:contentPart>
        </mc:Choice>
        <mc:Fallback xmlns="">
          <p:pic>
            <p:nvPicPr>
              <p:cNvPr id="4" name="Ink 3"/>
            </p:nvPicPr>
            <p:blipFill>
              <a:blip r:embed="rId5"/>
            </p:blipFill>
            <p:spPr>
              <a:xfrm>
                <a:off x="3689350" y="831850"/>
                <a:ext cx="355600" cy="1270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4197350" y="419100"/>
              <a:ext cx="425450" cy="838200"/>
            </p14:xfrm>
          </p:contentPart>
        </mc:Choice>
        <mc:Fallback xmlns="">
          <p:pic>
            <p:nvPicPr>
              <p:cNvPr id="5" name="Ink 4"/>
            </p:nvPicPr>
            <p:blipFill>
              <a:blip r:embed="rId7"/>
            </p:blipFill>
            <p:spPr>
              <a:xfrm>
                <a:off x="4197350" y="419100"/>
                <a:ext cx="425450" cy="8382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Ink 5"/>
              <p14:cNvContentPartPr/>
              <p14:nvPr/>
            </p14:nvContentPartPr>
            <p14:xfrm>
              <a:off x="4692650" y="692150"/>
              <a:ext cx="57150" cy="355600"/>
            </p14:xfrm>
          </p:contentPart>
        </mc:Choice>
        <mc:Fallback xmlns="">
          <p:pic>
            <p:nvPicPr>
              <p:cNvPr id="6" name="Ink 5"/>
            </p:nvPicPr>
            <p:blipFill>
              <a:blip r:embed="rId9"/>
            </p:blipFill>
            <p:spPr>
              <a:xfrm>
                <a:off x="4692650" y="692150"/>
                <a:ext cx="57150" cy="3556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Ink 6"/>
              <p14:cNvContentPartPr/>
              <p14:nvPr/>
            </p14:nvContentPartPr>
            <p14:xfrm>
              <a:off x="4768850" y="558800"/>
              <a:ext cx="12700" cy="360"/>
            </p14:xfrm>
          </p:contentPart>
        </mc:Choice>
        <mc:Fallback xmlns="">
          <p:pic>
            <p:nvPicPr>
              <p:cNvPr id="7" name="Ink 6"/>
            </p:nvPicPr>
            <p:blipFill>
              <a:blip r:embed="rId11"/>
            </p:blipFill>
            <p:spPr>
              <a:xfrm>
                <a:off x="4768850" y="558800"/>
                <a:ext cx="1270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Ink 7"/>
              <p14:cNvContentPartPr/>
              <p14:nvPr/>
            </p14:nvContentPartPr>
            <p14:xfrm>
              <a:off x="4711700" y="304800"/>
              <a:ext cx="539750" cy="927100"/>
            </p14:xfrm>
          </p:contentPart>
        </mc:Choice>
        <mc:Fallback xmlns="">
          <p:pic>
            <p:nvPicPr>
              <p:cNvPr id="8" name="Ink 7"/>
            </p:nvPicPr>
            <p:blipFill>
              <a:blip r:embed="rId13"/>
            </p:blipFill>
            <p:spPr>
              <a:xfrm>
                <a:off x="4711700" y="304800"/>
                <a:ext cx="539750" cy="9271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Ink 8"/>
              <p14:cNvContentPartPr/>
              <p14:nvPr/>
            </p14:nvContentPartPr>
            <p14:xfrm>
              <a:off x="5397500" y="336550"/>
              <a:ext cx="330200" cy="844550"/>
            </p14:xfrm>
          </p:contentPart>
        </mc:Choice>
        <mc:Fallback xmlns="">
          <p:pic>
            <p:nvPicPr>
              <p:cNvPr id="9" name="Ink 8"/>
            </p:nvPicPr>
            <p:blipFill>
              <a:blip r:embed="rId15"/>
            </p:blipFill>
            <p:spPr>
              <a:xfrm>
                <a:off x="5397500" y="336550"/>
                <a:ext cx="330200" cy="8445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Ink 9"/>
              <p14:cNvContentPartPr/>
              <p14:nvPr/>
            </p14:nvContentPartPr>
            <p14:xfrm>
              <a:off x="5657850" y="654050"/>
              <a:ext cx="304800" cy="660400"/>
            </p14:xfrm>
          </p:contentPart>
        </mc:Choice>
        <mc:Fallback xmlns="">
          <p:pic>
            <p:nvPicPr>
              <p:cNvPr id="10" name="Ink 9"/>
            </p:nvPicPr>
            <p:blipFill>
              <a:blip r:embed="rId17"/>
            </p:blipFill>
            <p:spPr>
              <a:xfrm>
                <a:off x="5657850" y="654050"/>
                <a:ext cx="304800" cy="6604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Ink 10"/>
              <p14:cNvContentPartPr/>
              <p14:nvPr/>
            </p14:nvContentPartPr>
            <p14:xfrm>
              <a:off x="5892800" y="584200"/>
              <a:ext cx="12700" cy="360"/>
            </p14:xfrm>
          </p:contentPart>
        </mc:Choice>
        <mc:Fallback xmlns="">
          <p:pic>
            <p:nvPicPr>
              <p:cNvPr id="11" name="Ink 10"/>
            </p:nvPicPr>
            <p:blipFill>
              <a:blip r:embed="rId11"/>
            </p:blipFill>
            <p:spPr>
              <a:xfrm>
                <a:off x="5892800" y="584200"/>
                <a:ext cx="1270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Ink 11"/>
              <p14:cNvContentPartPr/>
              <p14:nvPr/>
            </p14:nvContentPartPr>
            <p14:xfrm>
              <a:off x="5994400" y="285750"/>
              <a:ext cx="336550" cy="876300"/>
            </p14:xfrm>
          </p:contentPart>
        </mc:Choice>
        <mc:Fallback xmlns="">
          <p:pic>
            <p:nvPicPr>
              <p:cNvPr id="12" name="Ink 11"/>
            </p:nvPicPr>
            <p:blipFill>
              <a:blip r:embed="rId20"/>
            </p:blipFill>
            <p:spPr>
              <a:xfrm>
                <a:off x="5994400" y="285750"/>
                <a:ext cx="336550" cy="8763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Ink 12"/>
              <p14:cNvContentPartPr/>
              <p14:nvPr/>
            </p14:nvContentPartPr>
            <p14:xfrm>
              <a:off x="7366000" y="457200"/>
              <a:ext cx="95250" cy="469900"/>
            </p14:xfrm>
          </p:contentPart>
        </mc:Choice>
        <mc:Fallback xmlns="">
          <p:pic>
            <p:nvPicPr>
              <p:cNvPr id="13" name="Ink 12"/>
            </p:nvPicPr>
            <p:blipFill>
              <a:blip r:embed="rId22"/>
            </p:blipFill>
            <p:spPr>
              <a:xfrm>
                <a:off x="7366000" y="457200"/>
                <a:ext cx="95250" cy="4699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Ink 13"/>
              <p14:cNvContentPartPr/>
              <p14:nvPr/>
            </p14:nvContentPartPr>
            <p14:xfrm>
              <a:off x="7493000" y="342900"/>
              <a:ext cx="127000" cy="12700"/>
            </p14:xfrm>
          </p:contentPart>
        </mc:Choice>
        <mc:Fallback xmlns="">
          <p:pic>
            <p:nvPicPr>
              <p:cNvPr id="14" name="Ink 13"/>
            </p:nvPicPr>
            <p:blipFill>
              <a:blip r:embed="rId24"/>
            </p:blipFill>
            <p:spPr>
              <a:xfrm>
                <a:off x="7493000" y="342900"/>
                <a:ext cx="127000" cy="127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Ink 14"/>
              <p14:cNvContentPartPr/>
              <p14:nvPr/>
            </p14:nvContentPartPr>
            <p14:xfrm>
              <a:off x="7708900" y="508000"/>
              <a:ext cx="215900" cy="38100"/>
            </p14:xfrm>
          </p:contentPart>
        </mc:Choice>
        <mc:Fallback xmlns="">
          <p:pic>
            <p:nvPicPr>
              <p:cNvPr id="15" name="Ink 14"/>
            </p:nvPicPr>
            <p:blipFill>
              <a:blip r:embed="rId26"/>
            </p:blipFill>
            <p:spPr>
              <a:xfrm>
                <a:off x="7708900" y="508000"/>
                <a:ext cx="215900" cy="381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Ink 15"/>
              <p14:cNvContentPartPr/>
              <p14:nvPr/>
            </p14:nvContentPartPr>
            <p14:xfrm>
              <a:off x="7664450" y="749300"/>
              <a:ext cx="152400" cy="57150"/>
            </p14:xfrm>
          </p:contentPart>
        </mc:Choice>
        <mc:Fallback xmlns="">
          <p:pic>
            <p:nvPicPr>
              <p:cNvPr id="16" name="Ink 15"/>
            </p:nvPicPr>
            <p:blipFill>
              <a:blip r:embed="rId28"/>
            </p:blipFill>
            <p:spPr>
              <a:xfrm>
                <a:off x="7664450" y="749300"/>
                <a:ext cx="152400" cy="571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Ink 16"/>
              <p14:cNvContentPartPr/>
              <p14:nvPr/>
            </p14:nvContentPartPr>
            <p14:xfrm>
              <a:off x="8286750" y="406400"/>
              <a:ext cx="425450" cy="330200"/>
            </p14:xfrm>
          </p:contentPart>
        </mc:Choice>
        <mc:Fallback xmlns="">
          <p:pic>
            <p:nvPicPr>
              <p:cNvPr id="17" name="Ink 16"/>
            </p:nvPicPr>
            <p:blipFill>
              <a:blip r:embed="rId30"/>
            </p:blipFill>
            <p:spPr>
              <a:xfrm>
                <a:off x="8286750" y="406400"/>
                <a:ext cx="425450" cy="3302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Ink 17"/>
              <p14:cNvContentPartPr/>
              <p14:nvPr/>
            </p14:nvContentPartPr>
            <p14:xfrm>
              <a:off x="7308850" y="1314450"/>
              <a:ext cx="139700" cy="501650"/>
            </p14:xfrm>
          </p:contentPart>
        </mc:Choice>
        <mc:Fallback xmlns="">
          <p:pic>
            <p:nvPicPr>
              <p:cNvPr id="18" name="Ink 17"/>
            </p:nvPicPr>
            <p:blipFill>
              <a:blip r:embed="rId32"/>
            </p:blipFill>
            <p:spPr>
              <a:xfrm>
                <a:off x="7308850" y="1314450"/>
                <a:ext cx="139700" cy="5016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Ink 18"/>
              <p14:cNvContentPartPr/>
              <p14:nvPr/>
            </p14:nvContentPartPr>
            <p14:xfrm>
              <a:off x="7258050" y="1168400"/>
              <a:ext cx="12700" cy="360"/>
            </p14:xfrm>
          </p:contentPart>
        </mc:Choice>
        <mc:Fallback xmlns="">
          <p:pic>
            <p:nvPicPr>
              <p:cNvPr id="19" name="Ink 18"/>
            </p:nvPicPr>
            <p:blipFill>
              <a:blip r:embed="rId11"/>
            </p:blipFill>
            <p:spPr>
              <a:xfrm>
                <a:off x="7258050" y="1168400"/>
                <a:ext cx="12700"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Ink 19"/>
              <p14:cNvContentPartPr/>
              <p14:nvPr/>
            </p14:nvContentPartPr>
            <p14:xfrm>
              <a:off x="7823200" y="1149350"/>
              <a:ext cx="247650" cy="57150"/>
            </p14:xfrm>
          </p:contentPart>
        </mc:Choice>
        <mc:Fallback xmlns="">
          <p:pic>
            <p:nvPicPr>
              <p:cNvPr id="20" name="Ink 19"/>
            </p:nvPicPr>
            <p:blipFill>
              <a:blip r:embed="rId35"/>
            </p:blipFill>
            <p:spPr>
              <a:xfrm>
                <a:off x="7823200" y="1149350"/>
                <a:ext cx="247650" cy="571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Ink 20"/>
              <p14:cNvContentPartPr/>
              <p14:nvPr/>
            </p14:nvContentPartPr>
            <p14:xfrm>
              <a:off x="7766050" y="1327150"/>
              <a:ext cx="298450" cy="76200"/>
            </p14:xfrm>
          </p:contentPart>
        </mc:Choice>
        <mc:Fallback xmlns="">
          <p:pic>
            <p:nvPicPr>
              <p:cNvPr id="21" name="Ink 20"/>
            </p:nvPicPr>
            <p:blipFill>
              <a:blip r:embed="rId37"/>
            </p:blipFill>
            <p:spPr>
              <a:xfrm>
                <a:off x="7766050" y="1327150"/>
                <a:ext cx="298450" cy="762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Ink 21"/>
              <p14:cNvContentPartPr/>
              <p14:nvPr/>
            </p14:nvContentPartPr>
            <p14:xfrm>
              <a:off x="8331200" y="965200"/>
              <a:ext cx="660400" cy="508000"/>
            </p14:xfrm>
          </p:contentPart>
        </mc:Choice>
        <mc:Fallback xmlns="">
          <p:pic>
            <p:nvPicPr>
              <p:cNvPr id="22" name="Ink 21"/>
            </p:nvPicPr>
            <p:blipFill>
              <a:blip r:embed="rId39"/>
            </p:blipFill>
            <p:spPr>
              <a:xfrm>
                <a:off x="8331200" y="965200"/>
                <a:ext cx="660400" cy="5080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Ink 22"/>
              <p14:cNvContentPartPr/>
              <p14:nvPr/>
            </p14:nvContentPartPr>
            <p14:xfrm>
              <a:off x="1181100" y="2082800"/>
              <a:ext cx="184150" cy="304800"/>
            </p14:xfrm>
          </p:contentPart>
        </mc:Choice>
        <mc:Fallback xmlns="">
          <p:pic>
            <p:nvPicPr>
              <p:cNvPr id="23" name="Ink 22"/>
            </p:nvPicPr>
            <p:blipFill>
              <a:blip r:embed="rId41"/>
            </p:blipFill>
            <p:spPr>
              <a:xfrm>
                <a:off x="1181100" y="2082800"/>
                <a:ext cx="184150" cy="3048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Ink 23"/>
              <p14:cNvContentPartPr/>
              <p14:nvPr/>
            </p14:nvContentPartPr>
            <p14:xfrm>
              <a:off x="1143000" y="3028950"/>
              <a:ext cx="139700" cy="488950"/>
            </p14:xfrm>
          </p:contentPart>
        </mc:Choice>
        <mc:Fallback xmlns="">
          <p:pic>
            <p:nvPicPr>
              <p:cNvPr id="24" name="Ink 23"/>
            </p:nvPicPr>
            <p:blipFill>
              <a:blip r:embed="rId43"/>
            </p:blipFill>
            <p:spPr>
              <a:xfrm>
                <a:off x="1143000" y="3028950"/>
                <a:ext cx="139700" cy="4889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Ink 24"/>
              <p14:cNvContentPartPr/>
              <p14:nvPr/>
            </p14:nvContentPartPr>
            <p14:xfrm>
              <a:off x="1727200" y="1695450"/>
              <a:ext cx="209550" cy="215900"/>
            </p14:xfrm>
          </p:contentPart>
        </mc:Choice>
        <mc:Fallback xmlns="">
          <p:pic>
            <p:nvPicPr>
              <p:cNvPr id="25" name="Ink 24"/>
            </p:nvPicPr>
            <p:blipFill>
              <a:blip r:embed="rId45"/>
            </p:blipFill>
            <p:spPr>
              <a:xfrm>
                <a:off x="1727200" y="1695450"/>
                <a:ext cx="209550" cy="2159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Ink 25"/>
              <p14:cNvContentPartPr/>
              <p14:nvPr/>
            </p14:nvContentPartPr>
            <p14:xfrm>
              <a:off x="2311400" y="1638300"/>
              <a:ext cx="127000" cy="292100"/>
            </p14:xfrm>
          </p:contentPart>
        </mc:Choice>
        <mc:Fallback xmlns="">
          <p:pic>
            <p:nvPicPr>
              <p:cNvPr id="26" name="Ink 25"/>
            </p:nvPicPr>
            <p:blipFill>
              <a:blip r:embed="rId47"/>
            </p:blipFill>
            <p:spPr>
              <a:xfrm>
                <a:off x="2311400" y="1638300"/>
                <a:ext cx="127000" cy="2921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Ink 26"/>
              <p14:cNvContentPartPr/>
              <p14:nvPr/>
            </p14:nvContentPartPr>
            <p14:xfrm>
              <a:off x="2940050" y="1708150"/>
              <a:ext cx="520700" cy="311150"/>
            </p14:xfrm>
          </p:contentPart>
        </mc:Choice>
        <mc:Fallback xmlns="">
          <p:pic>
            <p:nvPicPr>
              <p:cNvPr id="27" name="Ink 26"/>
            </p:nvPicPr>
            <p:blipFill>
              <a:blip r:embed="rId49"/>
            </p:blipFill>
            <p:spPr>
              <a:xfrm>
                <a:off x="2940050" y="1708150"/>
                <a:ext cx="520700" cy="3111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Ink 27"/>
              <p14:cNvContentPartPr/>
              <p14:nvPr/>
            </p14:nvContentPartPr>
            <p14:xfrm>
              <a:off x="8413750" y="444500"/>
              <a:ext cx="76200" cy="425450"/>
            </p14:xfrm>
          </p:contentPart>
        </mc:Choice>
        <mc:Fallback xmlns="">
          <p:pic>
            <p:nvPicPr>
              <p:cNvPr id="28" name="Ink 27"/>
            </p:nvPicPr>
            <p:blipFill>
              <a:blip r:embed="rId51"/>
            </p:blipFill>
            <p:spPr>
              <a:xfrm>
                <a:off x="8413750" y="444500"/>
                <a:ext cx="76200" cy="4254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Ink 28"/>
              <p14:cNvContentPartPr/>
              <p14:nvPr/>
            </p14:nvContentPartPr>
            <p14:xfrm>
              <a:off x="2844800" y="2609850"/>
              <a:ext cx="647700" cy="654050"/>
            </p14:xfrm>
          </p:contentPart>
        </mc:Choice>
        <mc:Fallback xmlns="">
          <p:pic>
            <p:nvPicPr>
              <p:cNvPr id="29" name="Ink 28"/>
            </p:nvPicPr>
            <p:blipFill>
              <a:blip r:embed="rId53"/>
            </p:blipFill>
            <p:spPr>
              <a:xfrm>
                <a:off x="2844800" y="2609850"/>
                <a:ext cx="647700" cy="654050"/>
              </a:xfrm>
              <a:prstGeom prst="rect"/>
            </p:spPr>
          </p:pic>
        </mc:Fallback>
      </mc:AlternateContent>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03426"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14313" y="0"/>
            <a:ext cx="871537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429" name="TextBox 5"/>
          <p:cNvSpPr txBox="1"/>
          <p:nvPr/>
        </p:nvSpPr>
        <p:spPr>
          <a:xfrm>
            <a:off x="500063" y="428625"/>
            <a:ext cx="4929187" cy="369888"/>
          </a:xfrm>
          <a:prstGeom prst="rect">
            <a:avLst/>
          </a:prstGeom>
          <a:noFill/>
          <a:ln w="9525">
            <a:noFill/>
          </a:ln>
        </p:spPr>
        <p:txBody>
          <a:bodyPr anchor="t" anchorCtr="0">
            <a:spAutoFit/>
          </a:bodyPr>
          <a:p>
            <a:endParaRPr lang="en-GB" altLang="zh-CN" dirty="0">
              <a:latin typeface="Franklin Gothic Medium" panose="020B0603020102020204" pitchFamily="34" charset="0"/>
            </a:endParaRPr>
          </a:p>
        </p:txBody>
      </p:sp>
      <p:sp>
        <p:nvSpPr>
          <p:cNvPr id="103430" name="TextBox 6"/>
          <p:cNvSpPr txBox="1"/>
          <p:nvPr/>
        </p:nvSpPr>
        <p:spPr>
          <a:xfrm>
            <a:off x="106998" y="188595"/>
            <a:ext cx="4924425" cy="6862763"/>
          </a:xfrm>
          <a:prstGeom prst="rect">
            <a:avLst/>
          </a:prstGeom>
          <a:noFill/>
          <a:ln w="9525">
            <a:noFill/>
          </a:ln>
        </p:spPr>
        <p:txBody>
          <a:bodyPr anchor="t" anchorCtr="0">
            <a:spAutoFit/>
          </a:bodyPr>
          <a:p>
            <a:r>
              <a:rPr lang="en-GB" altLang="zh-CN" sz="2000" dirty="0">
                <a:solidFill>
                  <a:srgbClr val="002060"/>
                </a:solidFill>
                <a:latin typeface="Arial" panose="020B0604020202020204" pitchFamily="34" charset="0"/>
              </a:rPr>
              <a:t>#include &lt;stdio.h&gt;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int main()</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float a[2][2], b[2][2], c[2][2];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int i, j;</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a:t>
            </a:r>
            <a:r>
              <a:rPr lang="en-GB" altLang="zh-CN" sz="2000" dirty="0">
                <a:solidFill>
                  <a:srgbClr val="00B050"/>
                </a:solidFill>
                <a:latin typeface="Arial" panose="020B0604020202020204" pitchFamily="34" charset="0"/>
              </a:rPr>
              <a:t>// Taking input using nested for loop </a:t>
            </a:r>
            <a:endParaRPr lang="en-GB" altLang="zh-CN" sz="2000" dirty="0">
              <a:solidFill>
                <a:srgbClr val="00B050"/>
              </a:solidFill>
              <a:latin typeface="Arial" panose="020B0604020202020204" pitchFamily="34" charset="0"/>
            </a:endParaRPr>
          </a:p>
          <a:p>
            <a:r>
              <a:rPr lang="en-GB" altLang="zh-CN" sz="2000" dirty="0">
                <a:solidFill>
                  <a:srgbClr val="002060"/>
                </a:solidFill>
                <a:latin typeface="Arial" panose="020B0604020202020204" pitchFamily="34" charset="0"/>
              </a:rPr>
              <a:t>printf("Enter elements of 1st matrix\n");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for(i=0; i&lt;2; ++i)</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for(j=0; j&lt;2; ++j)</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printf("Enter a%d%d: ", i+1, j+1); 	scanf("%f", &amp;a[i][j]);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a:t>
            </a:r>
            <a:endParaRPr lang="en-GB" altLang="zh-CN" sz="2000" dirty="0">
              <a:solidFill>
                <a:srgbClr val="002060"/>
              </a:solidFill>
              <a:latin typeface="Arial" panose="020B0604020202020204" pitchFamily="34" charset="0"/>
            </a:endParaRPr>
          </a:p>
          <a:p>
            <a:endParaRPr lang="en-GB" altLang="zh-CN" sz="2000" dirty="0">
              <a:solidFill>
                <a:srgbClr val="00B050"/>
              </a:solidFill>
              <a:latin typeface="Arial" panose="020B0604020202020204" pitchFamily="34" charset="0"/>
            </a:endParaRPr>
          </a:p>
          <a:p>
            <a:r>
              <a:rPr lang="en-GB" altLang="zh-CN" sz="2000" dirty="0">
                <a:solidFill>
                  <a:srgbClr val="00B050"/>
                </a:solidFill>
                <a:latin typeface="Arial" panose="020B0604020202020204" pitchFamily="34" charset="0"/>
              </a:rPr>
              <a:t> // Taking input using nested for loop </a:t>
            </a:r>
            <a:r>
              <a:rPr lang="en-GB" altLang="zh-CN" sz="2000" dirty="0">
                <a:solidFill>
                  <a:srgbClr val="002060"/>
                </a:solidFill>
                <a:latin typeface="Arial" panose="020B0604020202020204" pitchFamily="34" charset="0"/>
              </a:rPr>
              <a:t>printf("Enter elements of 2nd matrix\n"); for(i=0; i&lt;2; ++i)</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for(j=0; j&lt;2; ++j)</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printf("Enter b%d%d: ", i+1, j+1); 	scanf("%f", &amp;b[i][j]); </a:t>
            </a:r>
            <a:endParaRPr lang="en-GB" altLang="zh-CN" sz="2000" dirty="0">
              <a:solidFill>
                <a:srgbClr val="002060"/>
              </a:solidFill>
              <a:latin typeface="Arial" panose="020B0604020202020204" pitchFamily="34" charset="0"/>
            </a:endParaRPr>
          </a:p>
          <a:p>
            <a:r>
              <a:rPr lang="en-GB" altLang="zh-CN" sz="2000" dirty="0">
                <a:solidFill>
                  <a:srgbClr val="002060"/>
                </a:solidFill>
                <a:latin typeface="Arial" panose="020B0604020202020204" pitchFamily="34" charset="0"/>
              </a:rPr>
              <a:t>	}</a:t>
            </a:r>
            <a:endParaRPr lang="en-GB" altLang="zh-CN" sz="2000" dirty="0">
              <a:solidFill>
                <a:srgbClr val="002060"/>
              </a:solidFill>
              <a:latin typeface="Arial" panose="020B0604020202020204" pitchFamily="34" charset="0"/>
            </a:endParaRPr>
          </a:p>
        </p:txBody>
      </p:sp>
      <p:sp>
        <p:nvSpPr>
          <p:cNvPr id="8" name="TextBox 7"/>
          <p:cNvSpPr txBox="1"/>
          <p:nvPr/>
        </p:nvSpPr>
        <p:spPr>
          <a:xfrm>
            <a:off x="4929188" y="928688"/>
            <a:ext cx="3929063" cy="56324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mn-cs"/>
              </a:rPr>
              <a:t>// adding corresponding elements of two arrays </a:t>
            </a:r>
            <a:endPar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for(</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=0;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&lt;2;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for(j=0; j&lt;2; ++j)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c[</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][j] = a[</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][j] + b[</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][j];</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mn-ea"/>
                <a:cs typeface="+mn-cs"/>
              </a:rPr>
              <a:t>// Displaying the sum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nSum</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Of Matrix:"); for(</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=0;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&lt;2;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for(j=0; j&lt;2; ++j)</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("%.1f\t", c[</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i</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][j]); 	if(j==1)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		</a:t>
            </a:r>
            <a:r>
              <a:rPr kumimoji="0" lang="en-US" sz="2000" b="0" i="0" u="none" strike="noStrike" kern="1200" cap="none" spc="0" normalizeH="0" baseline="0" noProof="0" dirty="0" err="1">
                <a:ln>
                  <a:noFill/>
                </a:ln>
                <a:solidFill>
                  <a:srgbClr val="002060"/>
                </a:solidFill>
                <a:effectLst/>
                <a:uLnTx/>
                <a:uFillTx/>
                <a:latin typeface="Arial" panose="020B0604020202020204" pitchFamily="34" charset="0"/>
                <a:ea typeface="+mn-ea"/>
                <a:cs typeface="+mn-cs"/>
              </a:rPr>
              <a:t>printf</a:t>
            </a: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("\n"); } return 0; </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a:t>
            </a:r>
            <a:endParaRPr kumimoji="0" lang="en-US" sz="20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p:txBody>
      </p:sp>
      <p:sp>
        <p:nvSpPr>
          <p:cNvPr id="9" name="Rectangle 8"/>
          <p:cNvSpPr/>
          <p:nvPr/>
        </p:nvSpPr>
        <p:spPr>
          <a:xfrm>
            <a:off x="4357688" y="0"/>
            <a:ext cx="4500563"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lt1"/>
                </a:solidFill>
                <a:effectLst/>
                <a:uLnTx/>
                <a:uFillTx/>
                <a:latin typeface="+mn-lt"/>
                <a:ea typeface="+mn-ea"/>
                <a:cs typeface="+mn-cs"/>
              </a:rPr>
              <a:t>sum of two matrices of order 2*2</a:t>
            </a:r>
            <a:endParaRPr kumimoji="0" lang="en-US" sz="2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04450"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119810" name="Picture 2"/>
          <p:cNvPicPr>
            <a:picLocks noChangeAspect="1" noChangeArrowheads="1"/>
          </p:cNvPicPr>
          <p:nvPr/>
        </p:nvPicPr>
        <p:blipFill>
          <a:blip r:embed="rId1"/>
          <a:srcRect l="34590" t="23437" r="29722" b="24804"/>
          <a:stretch>
            <a:fillRect/>
          </a:stretch>
        </p:blipFill>
        <p:spPr bwMode="auto">
          <a:xfrm>
            <a:off x="571500" y="285750"/>
            <a:ext cx="8143875" cy="64071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3 D Arrays</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121858" name="Picture 2" descr="http://www.codeproject.com/KB/cs/Arrays-dontumindit/array9.gif"/>
          <p:cNvPicPr>
            <a:picLocks noChangeAspect="1" noChangeArrowheads="1"/>
          </p:cNvPicPr>
          <p:nvPr/>
        </p:nvPicPr>
        <p:blipFill>
          <a:blip r:embed="rId1"/>
          <a:srcRect/>
          <a:stretch>
            <a:fillRect/>
          </a:stretch>
        </p:blipFill>
        <p:spPr bwMode="auto">
          <a:xfrm>
            <a:off x="1214438" y="1785938"/>
            <a:ext cx="6286500" cy="28781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06498" name="Content Placeholder 2"/>
          <p:cNvSpPr>
            <a:spLocks noGrp="1"/>
          </p:cNvSpPr>
          <p:nvPr>
            <p:ph idx="1"/>
          </p:nvPr>
        </p:nvSpPr>
        <p:spPr>
          <a:xfrm>
            <a:off x="611188" y="1628775"/>
            <a:ext cx="8183562" cy="4187825"/>
          </a:xfrm>
        </p:spPr>
        <p:txBody>
          <a:bodyPr vert="horz" wrap="square" lIns="182880" tIns="91440" rIns="91440" bIns="45720" anchor="t" anchorCtr="0"/>
          <a:p>
            <a:endParaRPr lang="en-GB" altLang="zh-CN"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428625" y="285750"/>
            <a:ext cx="8429625" cy="6572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0834" name="Picture 2"/>
          <p:cNvPicPr>
            <a:picLocks noChangeAspect="1" noChangeArrowheads="1"/>
          </p:cNvPicPr>
          <p:nvPr/>
        </p:nvPicPr>
        <p:blipFill>
          <a:blip r:embed="rId1"/>
          <a:srcRect l="34590" t="16601" r="9407" b="6250"/>
          <a:stretch>
            <a:fillRect/>
          </a:stretch>
        </p:blipFill>
        <p:spPr bwMode="auto">
          <a:xfrm>
            <a:off x="214313" y="152400"/>
            <a:ext cx="8929688" cy="66389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20836" name="Picture 4" descr="Image result for 3 D array in c"/>
          <p:cNvPicPr>
            <a:picLocks noChangeAspect="1" noChangeArrowheads="1"/>
          </p:cNvPicPr>
          <p:nvPr/>
        </p:nvPicPr>
        <p:blipFill>
          <a:blip r:embed="rId2"/>
          <a:srcRect l="8687" r="4440" b="18918"/>
          <a:stretch>
            <a:fillRect/>
          </a:stretch>
        </p:blipFill>
        <p:spPr bwMode="auto">
          <a:xfrm>
            <a:off x="5126038" y="285750"/>
            <a:ext cx="4017963" cy="21431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292350" y="2571750"/>
              <a:ext cx="977900" cy="520700"/>
            </p14:xfrm>
          </p:contentPart>
        </mc:Choice>
        <mc:Fallback xmlns="">
          <p:pic>
            <p:nvPicPr>
              <p:cNvPr id="3" name="Ink 2"/>
            </p:nvPicPr>
            <p:blipFill>
              <a:blip r:embed="rId4"/>
            </p:blipFill>
            <p:spPr>
              <a:xfrm>
                <a:off x="2292350" y="2571750"/>
                <a:ext cx="977900" cy="520700"/>
              </a:xfrm>
              <a:prstGeom prst="rect"/>
            </p:spPr>
          </p:pic>
        </mc:Fallback>
      </mc:AlternateContent>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Content Placeholder 2"/>
          <p:cNvSpPr>
            <a:spLocks noGrp="1"/>
          </p:cNvSpPr>
          <p:nvPr>
            <p:ph idx="1"/>
          </p:nvPr>
        </p:nvSpPr>
        <p:spPr>
          <a:xfrm>
            <a:off x="468313" y="1700213"/>
            <a:ext cx="8229600" cy="4071937"/>
          </a:xfrm>
        </p:spPr>
        <p:txBody>
          <a:bodyPr vert="horz" wrap="square" lIns="182880" tIns="91440" rIns="91440" bIns="45720" anchor="t" anchorCtr="0"/>
          <a:p>
            <a:pPr lvl="1" eaLnBrk="1" hangingPunct="1">
              <a:buFont typeface="Wingdings" panose="05000000000000000000" pitchFamily="2" charset="2"/>
              <a:buChar char="§"/>
            </a:pPr>
            <a:endParaRPr lang="en-IN" altLang="x-none" sz="2000" dirty="0"/>
          </a:p>
          <a:p>
            <a:pPr eaLnBrk="1" hangingPunct="1">
              <a:buFont typeface="Wingdings" panose="05000000000000000000" pitchFamily="2" charset="2"/>
              <a:buChar char="§"/>
            </a:pPr>
            <a:r>
              <a:rPr lang="en-IN" altLang="x-none" sz="2400" b="1" dirty="0"/>
              <a:t>Unsized Array Initializations</a:t>
            </a:r>
            <a:endParaRPr lang="en-IN" altLang="x-none" sz="2400" b="1" dirty="0"/>
          </a:p>
          <a:p>
            <a:pPr lvl="1" eaLnBrk="1" hangingPunct="1"/>
            <a:r>
              <a:rPr lang="en-IN" altLang="x-none" sz="2000" dirty="0"/>
              <a:t>C compiler automatically creates an array big enough to hold all the initializers. This is called an unsized array. </a:t>
            </a:r>
            <a:endParaRPr lang="en-IN" altLang="x-none" sz="2000" dirty="0"/>
          </a:p>
          <a:p>
            <a:pPr lvl="1" eaLnBrk="1" hangingPunct="1"/>
            <a:r>
              <a:rPr lang="en-IN" altLang="x-none" sz="2000" dirty="0"/>
              <a:t>The following are examples of declarations with initialization.</a:t>
            </a:r>
            <a:endParaRPr lang="en-IN" altLang="x-none" sz="2000" dirty="0"/>
          </a:p>
          <a:p>
            <a:pPr lvl="2" eaLnBrk="1" hangingPunct="1"/>
            <a:r>
              <a:rPr lang="pt-BR" altLang="x-none" b="1" dirty="0"/>
              <a:t> char e1[] =“read error\n”;</a:t>
            </a:r>
            <a:endParaRPr lang="pt-BR" altLang="x-none" b="1" dirty="0"/>
          </a:p>
          <a:p>
            <a:pPr lvl="2" eaLnBrk="1" hangingPunct="1"/>
            <a:r>
              <a:rPr lang="pt-BR" altLang="x-none" b="1" dirty="0"/>
              <a:t> char e2[] =“write error\n”;</a:t>
            </a:r>
            <a:endParaRPr lang="en-IN" altLang="x-none" dirty="0"/>
          </a:p>
          <a:p>
            <a:pPr eaLnBrk="1" hangingPunct="1">
              <a:buNone/>
            </a:pPr>
            <a:endParaRPr lang="en-IN" altLang="x-none" sz="2400" dirty="0"/>
          </a:p>
        </p:txBody>
      </p:sp>
      <p:sp>
        <p:nvSpPr>
          <p:cNvPr id="60420" name="Footer Placeholder 5"/>
          <p:cNvSpPr txBox="1">
            <a:spLocks noGrp="1"/>
          </p:cNvSpPr>
          <p:nvPr>
            <p:ph type="ftr" sz="quarter" idx="3"/>
          </p:nvPr>
        </p:nvSpPr>
        <p:spPr bwMode="auto">
          <a:noFill/>
          <a:ln>
            <a:noFill/>
            <a:miter lim="800000"/>
          </a:ln>
        </p:spPr>
        <p:txBody>
          <a:bodyPr wrap="square"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rPr>
              <a:t>© Oxford University Press 2013. All rights reserved.</a:t>
            </a:r>
            <a:endParaRPr kumimoji="0" lang="en-IN" sz="1000" b="0" i="0" u="none" strike="noStrike" kern="1200" cap="none" spc="0" normalizeH="0" baseline="0" noProof="0" dirty="0" smtClean="0">
              <a:ln>
                <a:noFill/>
              </a:ln>
              <a:solidFill>
                <a:srgbClr val="C6E7FC">
                  <a:shade val="50000"/>
                </a:srgbClr>
              </a:solidFill>
              <a:effectLst/>
              <a:uLnTx/>
              <a:uFillTx/>
              <a:latin typeface="Arial" panose="020B0604020202020204" pitchFamily="34" charset="0"/>
              <a:ea typeface="+mn-ea"/>
              <a:cs typeface="+mn-cs"/>
            </a:endParaRPr>
          </a:p>
        </p:txBody>
      </p:sp>
      <p:sp>
        <p:nvSpPr>
          <p:cNvPr id="4" name="Title 3"/>
          <p:cNvSpPr>
            <a:spLocks noGrp="1"/>
          </p:cNvSpPr>
          <p:nvPr>
            <p:ph type="title"/>
          </p:nvPr>
        </p:nvSpPr>
        <p:spPr>
          <a:xfrm>
            <a:off x="611188" y="476250"/>
            <a:ext cx="8183563" cy="1052513"/>
          </a:xfrm>
        </p:spPr>
        <p:txBody>
          <a:bodyPr vert="horz" anchor="b">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Multidimensional Arrays</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4">
      <a:dk1>
        <a:srgbClr val="217435"/>
      </a:dk1>
      <a:lt1>
        <a:sysClr val="window" lastClr="FFFFFF"/>
      </a:lt1>
      <a:dk2>
        <a:srgbClr val="5BD078"/>
      </a:dk2>
      <a:lt2>
        <a:srgbClr val="C6E7FC"/>
      </a:lt2>
      <a:accent1>
        <a:srgbClr val="217435"/>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39808</Words>
  <Application>WPS Presentation</Application>
  <PresentationFormat>On-screen Show (4:3)</PresentationFormat>
  <Paragraphs>1589</Paragraphs>
  <Slides>110</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110</vt:i4>
      </vt:variant>
    </vt:vector>
  </HeadingPairs>
  <TitlesOfParts>
    <vt:vector size="124" baseType="lpstr">
      <vt:lpstr>Arial</vt:lpstr>
      <vt:lpstr>SimSun</vt:lpstr>
      <vt:lpstr>Wingdings</vt:lpstr>
      <vt:lpstr>Franklin Gothic Medium</vt:lpstr>
      <vt:lpstr>Verdana</vt:lpstr>
      <vt:lpstr>Wingdings 2</vt:lpstr>
      <vt:lpstr>Verdana</vt:lpstr>
      <vt:lpstr>Wingdings 2</vt:lpstr>
      <vt:lpstr>Calibri</vt:lpstr>
      <vt:lpstr>Microsoft YaHei</vt:lpstr>
      <vt:lpstr>Arial Unicode MS</vt:lpstr>
      <vt:lpstr>Merriweather</vt:lpstr>
      <vt:lpstr>Liberation Mono</vt:lpstr>
      <vt:lpstr>Aspect</vt:lpstr>
      <vt:lpstr>PowerPoint 演示文稿</vt:lpstr>
      <vt:lpstr>Arrays &amp; Strings</vt:lpstr>
      <vt:lpstr>Objective</vt:lpstr>
      <vt:lpstr>Introduction</vt:lpstr>
      <vt:lpstr>Key Words</vt:lpstr>
      <vt:lpstr>Key words</vt:lpstr>
      <vt:lpstr>Key Words</vt:lpstr>
      <vt:lpstr>Why Array?</vt:lpstr>
      <vt:lpstr>PowerPoint 演示文稿</vt:lpstr>
      <vt:lpstr>One-Dimensional Array</vt:lpstr>
      <vt:lpstr>One-Dimensional Array</vt:lpstr>
      <vt:lpstr>Syntax: Array</vt:lpstr>
      <vt:lpstr>PowerPoint 演示文稿</vt:lpstr>
      <vt:lpstr>Initializing Integer Arrays</vt:lpstr>
      <vt:lpstr>PowerPoint 演示文稿</vt:lpstr>
      <vt:lpstr>example</vt:lpstr>
      <vt:lpstr>example</vt:lpstr>
      <vt:lpstr>PowerPoint 演示文稿</vt:lpstr>
      <vt:lpstr>Accessing Array Elements</vt:lpstr>
      <vt:lpstr>Accessing Array Elements</vt:lpstr>
      <vt:lpstr>PowerPoint 演示文稿</vt:lpstr>
      <vt:lpstr>PowerPoint 演示文稿</vt:lpstr>
      <vt:lpstr>PowerPoint 演示文稿</vt:lpstr>
      <vt:lpstr>Storing values given by the user in an array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Internal Representation of Arrays in C</vt:lpstr>
      <vt:lpstr>PowerPoint 演示文稿</vt:lpstr>
      <vt:lpstr>PowerPoint 演示文稿</vt:lpstr>
      <vt:lpstr>Variable Length Arrays and the C99 changes</vt:lpstr>
      <vt:lpstr>size is determined at runtime.</vt:lpstr>
      <vt:lpstr>PowerPoint 演示文稿</vt:lpstr>
      <vt:lpstr>APPLICATION :  One-Dimensional Array</vt:lpstr>
      <vt:lpstr>PowerPoint 演示文稿</vt:lpstr>
      <vt:lpstr>PowerPoint 演示文稿</vt:lpstr>
      <vt:lpstr>PowerPoint 演示文稿</vt:lpstr>
      <vt:lpstr>Sorting an array</vt:lpstr>
      <vt:lpstr>Bubble sort </vt:lpstr>
      <vt:lpstr>PowerPoint 演示文稿</vt:lpstr>
      <vt:lpstr>algorithm</vt:lpstr>
      <vt:lpstr>PowerPoint 演示文稿</vt:lpstr>
      <vt:lpstr>		Binary Search</vt:lpstr>
      <vt:lpstr>PowerPoint 演示文稿</vt:lpstr>
      <vt:lpstr>PowerPoint 演示文稿</vt:lpstr>
      <vt:lpstr>Pseudocode</vt:lpstr>
      <vt:lpstr>PowerPoint 演示文稿</vt:lpstr>
      <vt:lpstr>Note</vt:lpstr>
      <vt:lpstr>STRINGS: ONE-DIMENSIONAL CHARACTER ARRAYS</vt:lpstr>
      <vt:lpstr>Declaration of A String</vt:lpstr>
      <vt:lpstr>Declaration of A String</vt:lpstr>
      <vt:lpstr>Printing Strings</vt:lpstr>
      <vt:lpstr>PowerPoint 演示文稿</vt:lpstr>
      <vt:lpstr>String INPUT/OUTPUT</vt:lpstr>
      <vt:lpstr>String INPUT/OUTPUT</vt:lpstr>
      <vt:lpstr>Character Manipulation in the String</vt:lpstr>
      <vt:lpstr>isupper()</vt:lpstr>
      <vt:lpstr>toupper()</vt:lpstr>
      <vt:lpstr>fscanf &amp; fprintf</vt:lpstr>
      <vt:lpstr>String input and output using fscanf() and fprintf()</vt:lpstr>
      <vt:lpstr>Standard input and output </vt:lpstr>
      <vt:lpstr>See the following example</vt:lpstr>
      <vt:lpstr>String Manipulation</vt:lpstr>
      <vt:lpstr>String Manipulation</vt:lpstr>
      <vt:lpstr>Copying a String into another</vt:lpstr>
      <vt:lpstr>strcpy()</vt:lpstr>
      <vt:lpstr>Enter your Name and Print</vt:lpstr>
      <vt:lpstr>puts() and gets()</vt:lpstr>
      <vt:lpstr>Comparing strings</vt:lpstr>
      <vt:lpstr>PowerPoint 演示文稿</vt:lpstr>
      <vt:lpstr>The following program illustrates the comparison of two strings:</vt:lpstr>
      <vt:lpstr>Comparing strings</vt:lpstr>
      <vt:lpstr>Putting strings together strcat()</vt:lpstr>
      <vt:lpstr>PowerPoint 演示文稿</vt:lpstr>
      <vt:lpstr>Putting strings together strcat()</vt:lpstr>
      <vt:lpstr>Programs on strings</vt:lpstr>
      <vt:lpstr>PowerPoint 演示文稿</vt:lpstr>
      <vt:lpstr>PowerPoint 演示文稿</vt:lpstr>
      <vt:lpstr>PowerPoint 演示文稿</vt:lpstr>
      <vt:lpstr>PowerPoint 演示文稿</vt:lpstr>
      <vt:lpstr>Multidimensional Arrays</vt:lpstr>
      <vt:lpstr>Two dimensional Array</vt:lpstr>
      <vt:lpstr>PowerPoint 演示文稿</vt:lpstr>
      <vt:lpstr>Two dimensional array</vt:lpstr>
      <vt:lpstr>PowerPoint 演示文稿</vt:lpstr>
      <vt:lpstr>PowerPoint 演示文稿</vt:lpstr>
      <vt:lpstr>Matrix form printing</vt:lpstr>
      <vt:lpstr>Matrix - Addition</vt:lpstr>
      <vt:lpstr>PowerPoint 演示文稿</vt:lpstr>
      <vt:lpstr>PowerPoint 演示文稿</vt:lpstr>
      <vt:lpstr>3 D Arrays</vt:lpstr>
      <vt:lpstr>PowerPoint 演示文稿</vt:lpstr>
      <vt:lpstr>Multidimensional Arrays</vt:lpstr>
      <vt:lpstr>Multidimensional Arrays</vt:lpstr>
      <vt:lpstr>Transpose of a matrix</vt:lpstr>
      <vt:lpstr>PowerPoint 演示文稿</vt:lpstr>
      <vt:lpstr>Multiplication matrix</vt:lpstr>
      <vt:lpstr>PowerPoint 演示文稿</vt:lpstr>
      <vt:lpstr>PowerPoint 演示文稿</vt:lpstr>
      <vt:lpstr>PowerPoint 演示文稿</vt:lpstr>
      <vt:lpstr>PowerPoint 演示文稿</vt:lpstr>
      <vt:lpstr>Arrays of Strings: Two-dimensional Character Array</vt:lpstr>
      <vt:lpstr>2 D char array</vt:lpstr>
      <vt:lpstr>Initialization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and Strings</dc:title>
  <dc:creator>MS.Khurshid@oup.com</dc:creator>
  <cp:lastModifiedBy>Krishna Chakravarty</cp:lastModifiedBy>
  <cp:revision>336</cp:revision>
  <dcterms:created xsi:type="dcterms:W3CDTF">2012-12-31T15:16:00Z</dcterms:created>
  <dcterms:modified xsi:type="dcterms:W3CDTF">2022-01-10T07:47:35Z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1033-11.2.0.10426</vt:lpwstr>
  </property>
  <property fmtid="{D5CDD505-2E9C-101B-9397-08002B2CF9AE}" pid="3" name="ICV">
    <vt:lpwstr>5E2DAE4DBEE84DB88366DA79E16C712E</vt:lpwstr>
  </property>
</Properties>
</file>