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69" r:id="rId4"/>
    <p:sldId id="274" r:id="rId5"/>
    <p:sldId id="257" r:id="rId6"/>
    <p:sldId id="270" r:id="rId7"/>
    <p:sldId id="271" r:id="rId8"/>
    <p:sldId id="275" r:id="rId9"/>
    <p:sldId id="272" r:id="rId10"/>
    <p:sldId id="259" r:id="rId11"/>
    <p:sldId id="276" r:id="rId12"/>
    <p:sldId id="273" r:id="rId13"/>
    <p:sldId id="277" r:id="rId14"/>
    <p:sldId id="282" r:id="rId15"/>
    <p:sldId id="278" r:id="rId16"/>
    <p:sldId id="279" r:id="rId17"/>
    <p:sldId id="280" r:id="rId18"/>
    <p:sldId id="283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9" r:id="rId29"/>
    <p:sldId id="300" r:id="rId30"/>
    <p:sldId id="292" r:id="rId31"/>
    <p:sldId id="298" r:id="rId33"/>
    <p:sldId id="293" r:id="rId34"/>
    <p:sldId id="294" r:id="rId35"/>
    <p:sldId id="296" r:id="rId36"/>
    <p:sldId id="295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E68-8CC2-4CD5-A59A-CD12CDF68E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hyperlink" Target="https://www.google.co.in/url?sa=i&amp;rct=j&amp;q=&amp;esrc=s&amp;source=images&amp;cd=&amp;cad=rja&amp;uact=8&amp;ved=0ahUKEwiDxYm-8fPUAhWIN48KHTodCMUQjRwIBw&amp;url=https://epson.com/For-Home/Scanners/Photo/Epson-Perfection-V600-Photo-Scanner/p/B11B198011&amp;psig=AFQjCNGCupsiqcl6zYpRqu0iORx1S83vGw&amp;ust=1499404012581786" TargetMode="External"/><Relationship Id="rId2" Type="http://schemas.openxmlformats.org/officeDocument/2006/relationships/image" Target="../media/image13.jpeg"/><Relationship Id="rId1" Type="http://schemas.openxmlformats.org/officeDocument/2006/relationships/hyperlink" Target="https://www.google.co.in/url?sa=i&amp;rct=j&amp;q=&amp;esrc=s&amp;source=images&amp;cd=&amp;cad=rja&amp;uact=8&amp;ved=0ahUKEwiM85el7vPUAhXItY8KHVR2AzwQjRwIBw&amp;url=/url?sa=i&amp;rct=j&amp;q=&amp;esrc=s&amp;source=images&amp;cd=&amp;cad=rja&amp;uact=8&amp;ved=&amp;url=https://www.gcflearnfree.org/techsavvy/mouse-shortcuts/1/&amp;psig=AFQjCNFOLwNMMJrJSHNw7OuoaUj0nz17xg&amp;ust=1499403174952217&amp;psig=AFQjCNFOLwNMMJrJSHNw7OuoaUj0nz17xg&amp;ust=149940317495221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hyperlink" Target="https://www.google.co.in/url?sa=i&amp;rct=j&amp;q=&amp;esrc=s&amp;source=images&amp;cd=&amp;cad=rja&amp;uact=8&amp;ved=0ahUKEwjSqq7y_PPUAhXCOo8KHYSBAgwQjRwIBw&amp;url=http://www.webpower-group.com/measuring-conversion-by-conversion-pixels/&amp;psig=AFQjCNH3RLSGcZHWj7CTN5vqwBjz6-gqbQ&amp;ust=1499407105026030" TargetMode="Externa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hyperlink" Target="https://www.google.co.in/url?sa=i&amp;rct=j&amp;q=&amp;esrc=s&amp;source=images&amp;cd=&amp;cad=rja&amp;uact=8&amp;ved=0ahUKEwi9qsKE__PUAhWLNo8KHWzIBO8QjRwIBw&amp;url=https://www.alibaba.com/product-detail/22-Inch-LCD-Desktop-Computer-Touch_539389928.html&amp;psig=AFQjCNF62Saw6jCx5i3GldhxLz9UskEirA&amp;ust=1499407552138818" TargetMode="External"/><Relationship Id="rId2" Type="http://schemas.openxmlformats.org/officeDocument/2006/relationships/image" Target="../media/image17.jpeg"/><Relationship Id="rId1" Type="http://schemas.openxmlformats.org/officeDocument/2006/relationships/hyperlink" Target="https://www.google.co.in/url?sa=i&amp;rct=j&amp;q=&amp;esrc=s&amp;source=images&amp;cd=&amp;cad=rja&amp;uact=8&amp;ved=0ahUKEwjFyMGj_vPUAhUYR48KHTd4DlsQjRwIBw&amp;url=http://uttar-pradesh.all.biz/led-computer-monitor-g575649&amp;psig=AFQjCNH0s6JG_WDjJgxcF7XEVYnNF2E5Uw&amp;ust=1499407477483184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hyperlink" Target="https://www.google.co.in/url?sa=i&amp;rct=j&amp;q=&amp;esrc=s&amp;source=images&amp;cd=&amp;cad=rja&amp;uact=8&amp;ved=0ahUKEwij4eC1iPTUAhUMsY8KHctoDPIQjRwIBw&amp;url=https://dir.indiamart.com/impcat/dell-cpu.html&amp;psig=AFQjCNG8rUx5kwNmgZWOm_bb8SjbAnuuAA&amp;ust=1499410074346747" TargetMode="External"/><Relationship Id="rId2" Type="http://schemas.openxmlformats.org/officeDocument/2006/relationships/image" Target="../media/image22.jpeg"/><Relationship Id="rId1" Type="http://schemas.openxmlformats.org/officeDocument/2006/relationships/hyperlink" Target="https://www.google.co.in/url?sa=i&amp;rct=j&amp;q=&amp;esrc=s&amp;source=images&amp;cd=&amp;cad=rja&amp;uact=8&amp;ved=0ahUKEwjYoIiniPTUAhXKKo8KHd31BO0QjRwIBw&amp;url=https://www.pcgamesn.com/best-cpu-for-gaming&amp;psig=AFQjCNG8rUx5kwNmgZWOm_bb8SjbAnuuAA&amp;ust=149941007434674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hyperlink" Target="https://www.google.co.in/url?sa=i&amp;rct=j&amp;q=&amp;esrc=s&amp;source=images&amp;cd=&amp;cad=rja&amp;uact=8&amp;ved=0ahUKEwjFm8y-h_7UAhUMXrwKHb16CwMQjRwIBw&amp;url=http://www.onlineclassnotes.com/2016/07/what-is-control-unit-what-are-functions-of-control-unit.html&amp;psig=AFQjCNF7-56xzqosjG2T_c9kvoGc9dhqrg&amp;ust=149975354767775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diffen.com/difference/Data_vs_Informa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hyperlink" Target="https://www.google.co.in/url?sa=i&amp;rct=j&amp;q=&amp;esrc=s&amp;source=images&amp;cd=&amp;cad=rja&amp;uact=8&amp;ved=0ahUKEwj_z9qDkP7UAhVKurwKHfggCMUQjRwIBw&amp;url=http://study.com/academy/lesson/what-is-a-motherboard-definition-function-diagram.html&amp;psig=AFQjCNECGGhSyMosP833VEFGzg_DuB2omA&amp;ust=1499755826069975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hyperlink" Target="https://www.google.co.in/url?sa=i&amp;rct=j&amp;q=&amp;esrc=s&amp;source=imgres&amp;cd=&amp;cad=rja&amp;uact=8&amp;ved=0ahUKEwjGlpvgkP7UAhVDwbwKHR_gDcEQjRwIBw&amp;url=http://www.webopedia.com/TERM/A/application.html&amp;psig=AFQjCNFC1BuwgvwUMso9348Hq_tRCSIjTg&amp;ust=149975603713907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hyperlink" Target="https://www.google.co.in/url?sa=i&amp;rct=j&amp;q=&amp;esrc=s&amp;source=images&amp;cd=&amp;cad=rja&amp;uact=8&amp;ved=0ahUKEwj8jrqnk_7UAhWDE7wKHV8bAhMQjRwIBw&amp;url=http://mathworld.us/memory-sizes-chart&amp;psig=AFQjCNHsQoynvJ5SDfVJfF7ZcmDnJPmdBA&amp;ust=14997567126202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www.google.co.in/url?sa=i&amp;rct=j&amp;q=&amp;esrc=s&amp;source=images&amp;cd=&amp;cad=rja&amp;uact=8&amp;ved=0ahUKEwjyz6rOjO_UAhUKf7wKHWzoA4oQjRwIBw&amp;url=https://www.slideshare.net/RajatMore/generations-of-computer-14065948&amp;psig=AFQjCNHlxffFQyu5rycxECsuhWi-sFB5yQ&amp;ust=149923952064097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s://www.google.co.in/url?sa=i&amp;rct=j&amp;q=&amp;esrc=s&amp;source=images&amp;cd=&amp;cad=rja&amp;uact=8&amp;ved=0ahUKEwjrxc-Bj-_UAhVBrY8KHeTLAmgQjRwIBw&amp;url=https://www.tes.com/lessons/aFMygQ-FaIZaxw/generation-of-computers&amp;psig=AFQjCNHz7KpBrAD82E70Zb7tSRe_ObNquw&amp;ust=149924016363914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google.co.in/url?sa=i&amp;rct=j&amp;q=&amp;esrc=s&amp;source=images&amp;cd=&amp;cad=rja&amp;uact=8&amp;ved=0ahUKEwiIkr-Kn_HUAhVEpo8KHWyxDj4QjRwIBw&amp;url=https://ca.linkedin.com/in/quentin-beck-81407722&amp;psig=AFQjCNF_6qgzmHMOu34zjlYvmXThzAHmEQ&amp;ust=1499313172147664" TargetMode="External"/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Blue_Gene" TargetMode="External"/><Relationship Id="rId1" Type="http://schemas.openxmlformats.org/officeDocument/2006/relationships/hyperlink" Target="https://en.wikipedia.org/wiki/IBM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jpeg"/><Relationship Id="rId7" Type="http://schemas.openxmlformats.org/officeDocument/2006/relationships/hyperlink" Target="https://www.google.co.in/url?sa=i&amp;rct=j&amp;q=&amp;esrc=s&amp;source=images&amp;cd=&amp;cad=rja&amp;uact=8&amp;ved=0ahUKEwittdLUofHUAhWJPI8KHWhlAlQQjRwIBw&amp;url=https://www.slideshare.net/AlishaKhan47/computer-70330238&amp;psig=AFQjCNFeK4wcapIPlK8XFJBHVllIHcs_4w&amp;ust=1499313891536971" TargetMode="External"/><Relationship Id="rId6" Type="http://schemas.openxmlformats.org/officeDocument/2006/relationships/image" Target="../media/image10.jpeg"/><Relationship Id="rId5" Type="http://schemas.openxmlformats.org/officeDocument/2006/relationships/hyperlink" Target="https://www.google.co.in/url?sa=i&amp;rct=j&amp;q=&amp;esrc=s&amp;source=images&amp;cd=&amp;cad=rja&amp;uact=8&amp;ved=0ahUKEwiCgZqcofHUAhVEqo8KHcHPAqIQjRwIBw&amp;url=https://www.amazon.com/Acer-Aspire-E1-532-4629-NX-MHGAA-002-15-6-inch/dp/B00I9HJ8KE&amp;psig=AFQjCNFokXBnEGj7_B23udXOt9DyCp_21Q&amp;ust=1499313776165349" TargetMode="External"/><Relationship Id="rId4" Type="http://schemas.openxmlformats.org/officeDocument/2006/relationships/image" Target="../media/image9.jpeg"/><Relationship Id="rId3" Type="http://schemas.openxmlformats.org/officeDocument/2006/relationships/hyperlink" Target="https://www.google.co.in/url?sa=i&amp;rct=j&amp;q=&amp;esrc=s&amp;source=images&amp;cd=&amp;cad=rja&amp;uact=8&amp;ved=0ahUKEwjow9GEofHUAhXMsY8KHeNbDxYQjRwIBw&amp;url=http://www.bestbuy.com/site/desktop-computers/all-desktops/pcmcat143400050013.c?id=pcmcat143400050013&amp;psig=AFQjCNG4AtClbPNZj109ji--wW6yyQw5MA&amp;ust=1499313714677023" TargetMode="External"/><Relationship Id="rId2" Type="http://schemas.openxmlformats.org/officeDocument/2006/relationships/image" Target="../media/image8.GIF"/><Relationship Id="rId1" Type="http://schemas.openxmlformats.org/officeDocument/2006/relationships/hyperlink" Target="https://www.google.co.in/url?sa=i&amp;rct=j&amp;q=&amp;esrc=s&amp;source=images&amp;cd=&amp;cad=rja&amp;uact=8&amp;ved=0ahUKEwj76dGfoPHUAhXBsI8KHYLWAIgQjRwIBw&amp;url=http://www.mavasoft.com/?attachment_id=548&amp;lang=en&amp;psig=AFQjCNEHUsk__ln9av9sixJmHWwnhZgRug&amp;ust=14993135149705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8458200" cy="241818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Computer Fundamentals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410" y="124778"/>
            <a:ext cx="1795780" cy="52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3220085" y="5686425"/>
            <a:ext cx="5556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By Krishna Chakravarty</a:t>
            </a:r>
            <a:endParaRPr lang="en-US" altLang="en-GB"/>
          </a:p>
          <a:p>
            <a:r>
              <a:rPr lang="en-US" altLang="en-GB"/>
              <a:t>Associate Professor</a:t>
            </a:r>
            <a:endParaRPr lang="en-US" altLang="en-GB"/>
          </a:p>
          <a:p>
            <a:r>
              <a:rPr lang="en-US" altLang="en-GB"/>
              <a:t>KIIT Deemed to be University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</a:t>
            </a:r>
            <a:br>
              <a:rPr lang="en-US" sz="2800" dirty="0" smtClean="0"/>
            </a:br>
            <a:r>
              <a:rPr lang="en-US" sz="2800" dirty="0" smtClean="0"/>
              <a:t>ANATOMY of a computer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000" dirty="0" smtClean="0"/>
              <a:t>a. hardware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1600" dirty="0" smtClean="0"/>
              <a:t>A.1. Input </a:t>
            </a:r>
            <a:br>
              <a:rPr lang="en-US" sz="1600" dirty="0" smtClean="0"/>
            </a:br>
            <a:r>
              <a:rPr lang="en-US" sz="1600" dirty="0" smtClean="0"/>
              <a:t>		A.2. output devices</a:t>
            </a:r>
            <a:br>
              <a:rPr lang="en-US" sz="1600" dirty="0" smtClean="0"/>
            </a:br>
            <a:r>
              <a:rPr lang="en-US" sz="1600" dirty="0" smtClean="0"/>
              <a:t>		A.3. CPU</a:t>
            </a:r>
            <a:br>
              <a:rPr lang="en-US" sz="1600" dirty="0" smtClean="0"/>
            </a:br>
            <a:r>
              <a:rPr lang="en-US" sz="1600" dirty="0" smtClean="0"/>
              <a:t>		A.4. memory unit</a:t>
            </a:r>
            <a:br>
              <a:rPr lang="en-US" sz="1600" dirty="0" smtClean="0"/>
            </a:br>
            <a:br>
              <a:rPr lang="en-US" sz="2000" dirty="0" smtClean="0"/>
            </a:br>
            <a:r>
              <a:rPr lang="en-US" sz="2000" dirty="0" smtClean="0"/>
              <a:t>		b. software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Five basic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397000"/>
          <a:ext cx="7620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2095500"/>
                <a:gridCol w="4476750"/>
              </a:tblGrid>
              <a:tr h="2660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 anchor="ctr"/>
                </a:tc>
              </a:tr>
              <a:tr h="37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Take Input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process of entering data and instructions into the computer system.</a:t>
                      </a:r>
                      <a:endParaRPr lang="en-US" sz="1400"/>
                    </a:p>
                  </a:txBody>
                  <a:tcPr anchor="ctr"/>
                </a:tc>
              </a:tr>
              <a:tr h="515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Store 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Saving data and instructions so that they are available for processing as and when required.</a:t>
                      </a:r>
                      <a:endParaRPr lang="en-US" sz="1400" dirty="0"/>
                    </a:p>
                  </a:txBody>
                  <a:tcPr anchor="ctr"/>
                </a:tc>
              </a:tr>
              <a:tr h="515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Processing Data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Performing arithmetic, and logical operations on data in order to convert them into useful information.</a:t>
                      </a:r>
                      <a:endParaRPr lang="en-US" sz="1400" dirty="0"/>
                    </a:p>
                  </a:txBody>
                  <a:tcPr anchor="ctr"/>
                </a:tc>
              </a:tr>
              <a:tr h="515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Output Information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process of producing useful information or results for the user, such as a printed report or visual display.</a:t>
                      </a:r>
                      <a:endParaRPr lang="en-US" sz="1400" dirty="0"/>
                    </a:p>
                  </a:txBody>
                  <a:tcPr anchor="ctr"/>
                </a:tc>
              </a:tr>
              <a:tr h="37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Control the workflow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Directs the manner and sequence in which all of the above operations are performed.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79863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Hardware 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physical components of computer that includes all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Mechanical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Electrical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Electronic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magnetic parts attached to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3505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HARDWARE components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5029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029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Processing 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5029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unit and storage 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5029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Unit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800600" y="4191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4495800"/>
            <a:ext cx="6781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1066800" y="4495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95600" y="4495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05400" y="4495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772400" y="4495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3.A.1</a:t>
            </a:r>
            <a:br>
              <a:rPr lang="en-US" sz="2800" dirty="0" smtClean="0"/>
            </a:br>
            <a:r>
              <a:rPr lang="en-US" sz="2800" dirty="0" smtClean="0"/>
              <a:t>input devices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Data and instructions are typed, submitted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They are electronic or electromechanical component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Provides means of communicating with computer system for feeding input data and instruction.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Most common input devices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Keyboard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Mouse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Scanner</a:t>
            </a:r>
            <a:endParaRPr lang="en-US" sz="2000" b="1" dirty="0" smtClean="0"/>
          </a:p>
          <a:p>
            <a:pPr>
              <a:buNone/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657600"/>
            <a:ext cx="81534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Input devices -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2514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200" b="1" dirty="0" smtClean="0"/>
              <a:t>104 keys</a:t>
            </a:r>
            <a:endParaRPr lang="en-US" sz="2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Character keys : </a:t>
            </a:r>
            <a:r>
              <a:rPr lang="en-US" sz="2200" dirty="0" smtClean="0"/>
              <a:t>Letters, numbers, punctuation marks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Function keys </a:t>
            </a:r>
            <a:r>
              <a:rPr lang="en-US" sz="2200" dirty="0" smtClean="0"/>
              <a:t>: 12 functional keys, F1 to F12, top of keyboard. They perform different functions depending on operating system or software.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Control keys </a:t>
            </a:r>
            <a:r>
              <a:rPr lang="en-US" sz="2200" dirty="0" smtClean="0"/>
              <a:t>: Alt, Ctrl, shift, insert, delete, home, end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Navigation keys</a:t>
            </a:r>
            <a:r>
              <a:rPr lang="en-US" sz="2200" dirty="0" smtClean="0"/>
              <a:t>: Arrows, pg up, pg down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Toggle keys </a:t>
            </a:r>
            <a:r>
              <a:rPr lang="en-US" sz="2200" dirty="0" smtClean="0"/>
              <a:t>: Scroll lock, Num lock, Caps lock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Miscellaneous key</a:t>
            </a:r>
            <a:r>
              <a:rPr lang="en-US" sz="2200" dirty="0" smtClean="0"/>
              <a:t>: Insert, delete, escape, </a:t>
            </a:r>
            <a:r>
              <a:rPr lang="en-US" sz="2000" dirty="0" smtClean="0"/>
              <a:t>print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1">
              <a:buNone/>
            </a:pPr>
            <a:r>
              <a:rPr lang="en-US" sz="2200" b="1" dirty="0" smtClean="0"/>
              <a:t>Key Matrix : </a:t>
            </a:r>
            <a:r>
              <a:rPr lang="en-US" sz="2200" dirty="0" smtClean="0"/>
              <a:t>Keys are arranged in rows and columns, When a key is pressed, that position sends a signal to the circuit board inside the keyboard, The coordinates  x and y of the key is used to determine which key is pressed. Therefore the corresponding data or instruction is identified,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1026" name="Picture 2" descr="https://upload.wikimedia.org/wikipedia/commons/thumb/9/9c/ISO_keyboard_%28105%29_QWERTY_UK.svg/750px-ISO_keyboard_%28105%29_QWERTY_UK.svg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3706368"/>
            <a:ext cx="6991350" cy="316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876800" cy="48466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MOUSE</a:t>
            </a:r>
            <a:endParaRPr lang="en-US" sz="20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It is the </a:t>
            </a:r>
            <a:r>
              <a:rPr lang="en-US" sz="1400" b="1" dirty="0" smtClean="0"/>
              <a:t>pointing device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Moves the cursor </a:t>
            </a:r>
            <a:r>
              <a:rPr lang="en-US" sz="1400" dirty="0" smtClean="0"/>
              <a:t>around the screen and to point an object (icon, menu, command button etc)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It has commonly 3 buttons.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Mouse tracks the motion of the mouse pointer and senses the clicks and sends them to compute to act accordingly.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It can connect to the system 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Through infrared (wireless)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USB connector</a:t>
            </a:r>
            <a:endParaRPr lang="en-US" sz="1400" dirty="0" smtClean="0"/>
          </a:p>
          <a:p>
            <a:pPr>
              <a:buNone/>
            </a:pPr>
            <a:r>
              <a:rPr lang="en-US" sz="1800" b="1" u="sng" dirty="0" smtClean="0"/>
              <a:t>SCANNER</a:t>
            </a:r>
            <a:endParaRPr lang="en-US" sz="18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Scans picture or document that can be stored.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Stores in storage, can be modified suitably and transported to other computers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Or can be printed on a printer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375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Input devices - MOUSE</a:t>
            </a:r>
            <a:endParaRPr lang="en-US" dirty="0"/>
          </a:p>
        </p:txBody>
      </p:sp>
      <p:pic>
        <p:nvPicPr>
          <p:cNvPr id="1026" name="Picture 2" descr="Image result for mouse buttons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295401"/>
            <a:ext cx="2305050" cy="2652854"/>
          </a:xfrm>
          <a:prstGeom prst="rect">
            <a:avLst/>
          </a:prstGeom>
          <a:noFill/>
        </p:spPr>
      </p:pic>
      <p:pic>
        <p:nvPicPr>
          <p:cNvPr id="1028" name="Picture 4" descr="Image result for scanner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275" y="4191000"/>
            <a:ext cx="328612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3.A.2</a:t>
            </a:r>
            <a:br>
              <a:rPr lang="en-US" sz="2800" dirty="0" smtClean="0"/>
            </a:br>
            <a:r>
              <a:rPr lang="en-US" sz="2800" dirty="0" smtClean="0"/>
              <a:t>output devices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Monitors, commonly called as </a:t>
            </a:r>
            <a:r>
              <a:rPr lang="en-US" sz="1600" b="1" dirty="0" smtClean="0"/>
              <a:t>Visual Display Unit</a:t>
            </a:r>
            <a:r>
              <a:rPr lang="en-US" sz="1600" dirty="0" smtClean="0"/>
              <a:t> (VDU), are the main output device of a computer.</a:t>
            </a:r>
            <a:r>
              <a:rPr lang="en-US" sz="1600" b="1" dirty="0" smtClean="0"/>
              <a:t> Flat-Panel Display Monitor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Output devices - 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2098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Monitor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CRD</a:t>
            </a:r>
            <a:endParaRPr lang="en-US" dirty="0" smtClean="0"/>
          </a:p>
          <a:p>
            <a:pPr algn="ctr"/>
            <a:r>
              <a:rPr lang="en-US" dirty="0" smtClean="0"/>
              <a:t>(Cathode Ray Tube)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3810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Flat-Panel Display Monitor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800600" y="3048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0"/>
            <a:endCxn id="11" idx="0"/>
          </p:cNvCxnSpPr>
          <p:nvPr/>
        </p:nvCxnSpPr>
        <p:spPr>
          <a:xfrm rot="5400000" flipH="1" flipV="1">
            <a:off x="4762500" y="876300"/>
            <a:ext cx="1588" cy="510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133600" y="3429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39000" y="3429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28956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Viewing screen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5410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Emissive Displays</a:t>
            </a:r>
            <a:endParaRPr lang="en-US" b="1" dirty="0" smtClean="0"/>
          </a:p>
          <a:p>
            <a:pPr algn="ctr"/>
            <a:r>
              <a:rPr lang="en-US" b="1" dirty="0" smtClean="0"/>
              <a:t>(LED)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5410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Non-Emissive Displays</a:t>
            </a:r>
            <a:endParaRPr lang="en-US" b="1" dirty="0" smtClean="0"/>
          </a:p>
          <a:p>
            <a:pPr algn="ctr"/>
            <a:r>
              <a:rPr lang="en-US" b="1" dirty="0" smtClean="0"/>
              <a:t>(LCD)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162800" y="4724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86400" y="5105400"/>
            <a:ext cx="23622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5410200" y="5105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772400" y="5105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636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Cathode-Ray Tube (CRT) Monitor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The CRT display is made up of small picture elements called pixels</a:t>
            </a:r>
            <a:r>
              <a:rPr lang="en-US" sz="1400" dirty="0" smtClean="0"/>
              <a:t>. The smaller the pixels, the better the image clarity or resolution. It takes more than one illuminated pixel to form a whole character, such as the letter ‘e’ in the word help.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A finite number of characters can be displayed on a screen at once. The screen can be divided into a series of character boxes - </a:t>
            </a:r>
            <a:r>
              <a:rPr lang="en-US" sz="1400" b="1" dirty="0" smtClean="0"/>
              <a:t>fixed location on the screen where a standard character can be placed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There are some disadvantages of CRT −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smtClean="0"/>
              <a:t>Large in Size</a:t>
            </a:r>
            <a:endParaRPr lang="en-US" sz="1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smtClean="0"/>
              <a:t>High power consumption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Output devices - monitor</a:t>
            </a:r>
            <a:endParaRPr lang="en-US" dirty="0"/>
          </a:p>
        </p:txBody>
      </p:sp>
      <p:pic>
        <p:nvPicPr>
          <p:cNvPr id="29698" name="Picture 2" descr="CRT Monitor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62600" y="4000500"/>
            <a:ext cx="3333750" cy="26289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Composed of vacuum glass tube</a:t>
            </a:r>
            <a:r>
              <a:rPr lang="en-US" sz="1400" dirty="0" smtClean="0">
                <a:solidFill>
                  <a:schemeClr val="tx2"/>
                </a:solidFill>
              </a:rPr>
              <a:t> which is narrowed at one end. 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29700" name="Picture 4" descr="Image result for pixe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81600"/>
            <a:ext cx="254782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Generations of computer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 of computer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Anatomy of computer </a:t>
            </a:r>
            <a:endParaRPr lang="en-US" sz="28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Hardware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Input devices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Output devices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CPU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Memory Unit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dirty="0" smtClean="0"/>
              <a:t>Software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Units of memory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21268"/>
            <a:ext cx="1905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Day 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713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Flat-Panel Display Monitor</a:t>
            </a:r>
            <a:endParaRPr lang="en-US" sz="2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b="1" dirty="0" smtClean="0"/>
              <a:t>The flat-panel display refers to a class of video devices that have reduced volume, weight and power requirement in comparison to the CRT</a:t>
            </a:r>
            <a:r>
              <a:rPr lang="en-US" sz="1400" dirty="0" smtClean="0"/>
              <a:t>. You can hang them on walls or wear them on your wrists. Current uses of flat-panel displays include calculators, video games, monitors, laptop computer, and graphics display.</a:t>
            </a:r>
            <a:endParaRPr lang="en-US" sz="1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The flat-panel display is divided into two categories −</a:t>
            </a:r>
            <a:endParaRPr lang="en-US" sz="1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b="1" dirty="0" smtClean="0"/>
              <a:t>Emissive Displays</a:t>
            </a:r>
            <a:r>
              <a:rPr lang="en-US" sz="1400" dirty="0" smtClean="0"/>
              <a:t> − Emissive displays are devices that </a:t>
            </a:r>
            <a:r>
              <a:rPr lang="en-US" sz="1400" b="1" dirty="0" smtClean="0"/>
              <a:t>convert electrical energy into light</a:t>
            </a:r>
            <a:r>
              <a:rPr lang="en-US" sz="1400" dirty="0" smtClean="0"/>
              <a:t>. For example, plasma panel and </a:t>
            </a:r>
            <a:r>
              <a:rPr lang="en-US" sz="1400" b="1" dirty="0" smtClean="0"/>
              <a:t>LED (Light-Emitting Diodes).</a:t>
            </a:r>
            <a:endParaRPr lang="en-US" sz="14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b="1" dirty="0" smtClean="0"/>
              <a:t>Non-Emissive Displays </a:t>
            </a:r>
            <a:r>
              <a:rPr lang="en-US" sz="1400" dirty="0" smtClean="0"/>
              <a:t>− Non-emissive displays use optical effects to convert sunlight or light from some other source into graphics patterns. For example, </a:t>
            </a:r>
            <a:r>
              <a:rPr lang="en-US" sz="1400" b="1" dirty="0" smtClean="0"/>
              <a:t>LCD (Liquid-Crystal Device).</a:t>
            </a:r>
            <a:endParaRPr lang="en-US" sz="1400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Output devices - monitor</a:t>
            </a:r>
            <a:endParaRPr lang="en-US" dirty="0"/>
          </a:p>
        </p:txBody>
      </p:sp>
      <p:pic>
        <p:nvPicPr>
          <p:cNvPr id="32770" name="Picture 2" descr="Image result for LED computer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14800"/>
            <a:ext cx="2900503" cy="2181225"/>
          </a:xfrm>
          <a:prstGeom prst="rect">
            <a:avLst/>
          </a:prstGeom>
          <a:noFill/>
        </p:spPr>
      </p:pic>
      <p:pic>
        <p:nvPicPr>
          <p:cNvPr id="32772" name="Picture 4" descr="Image result for LCD compu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7312" y="4058636"/>
            <a:ext cx="2917888" cy="2189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514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smtClean="0"/>
              <a:t>Printer</a:t>
            </a:r>
            <a:endParaRPr lang="en-US" sz="5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Printer is an output device, which is used to print information on paper.</a:t>
            </a:r>
            <a:endParaRPr lang="en-US" sz="5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Information can contain data, report, document, picture, diagrams.</a:t>
            </a:r>
            <a:endParaRPr lang="en-US" sz="5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There are two types of printers −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Impact Printers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Non-Impact Printers</a:t>
            </a:r>
            <a:endParaRPr lang="en-US" sz="5600" dirty="0" smtClean="0"/>
          </a:p>
          <a:p>
            <a:pPr>
              <a:buNone/>
            </a:pPr>
            <a:r>
              <a:rPr lang="en-US" sz="5600" b="1" dirty="0" smtClean="0"/>
              <a:t>Impact Printers</a:t>
            </a:r>
            <a:endParaRPr lang="en-US" sz="5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Impact printers print the characters by striking them on the ribbon, which is then pressed on the paper.</a:t>
            </a:r>
            <a:endParaRPr lang="en-US" sz="5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Characteristics of Impact Printers are the following −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Very low consumable costs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Very noisy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Useful for bulk printing due to low cost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 smtClean="0"/>
              <a:t>There is physical contact with the paper to produce an image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b="1" dirty="0" smtClean="0"/>
              <a:t>Example : Dot Matrix printer</a:t>
            </a:r>
            <a:endParaRPr lang="en-US" sz="5600" b="1" dirty="0" smtClean="0"/>
          </a:p>
          <a:p>
            <a:pPr>
              <a:buNone/>
            </a:pPr>
            <a:r>
              <a:rPr lang="en-US" sz="5600" b="1" dirty="0" smtClean="0"/>
              <a:t>Non-impact Printers</a:t>
            </a:r>
            <a:endParaRPr lang="en-US" sz="5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Non-impact printers print the characters without using the ribbon. These printers print a complete page at a time, thus they are also called as Page Printers.</a:t>
            </a:r>
            <a:endParaRPr lang="en-US" sz="5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These printers are of two types −</a:t>
            </a:r>
            <a:endParaRPr lang="en-US" sz="5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 smtClean="0"/>
              <a:t>Laser Printers (</a:t>
            </a:r>
            <a:r>
              <a:rPr lang="en-US" sz="5600" dirty="0" smtClean="0"/>
              <a:t>use laser lights to produce the dots)</a:t>
            </a:r>
            <a:endParaRPr lang="en-US" sz="5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 smtClean="0"/>
              <a:t>Inkjet Printers (</a:t>
            </a:r>
            <a:r>
              <a:rPr lang="en-US" sz="5600" dirty="0" smtClean="0"/>
              <a:t>spraying small drops of ink onto paper)</a:t>
            </a:r>
            <a:endParaRPr lang="en-US" sz="5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Characteristics of Non-impact Printers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600" dirty="0" smtClean="0"/>
              <a:t>Faster than impact printers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600" dirty="0" smtClean="0"/>
              <a:t>They are not noisy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600" dirty="0" smtClean="0"/>
              <a:t>High quality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600" dirty="0" smtClean="0"/>
              <a:t>Supports many fonts and different character size</a:t>
            </a:r>
            <a:endParaRPr lang="en-US" sz="5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5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Output devices - Printer</a:t>
            </a:r>
            <a:endParaRPr lang="en-US" dirty="0"/>
          </a:p>
        </p:txBody>
      </p:sp>
      <p:pic>
        <p:nvPicPr>
          <p:cNvPr id="33794" name="Picture 2" descr="Laser Printer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1" y="4916424"/>
            <a:ext cx="1600200" cy="1408176"/>
          </a:xfrm>
          <a:prstGeom prst="rect">
            <a:avLst/>
          </a:prstGeom>
          <a:noFill/>
        </p:spPr>
      </p:pic>
      <p:pic>
        <p:nvPicPr>
          <p:cNvPr id="33796" name="Picture 4" descr="Inkjet Pri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5029200"/>
            <a:ext cx="1710388" cy="1219200"/>
          </a:xfrm>
          <a:prstGeom prst="rect">
            <a:avLst/>
          </a:prstGeom>
          <a:noFill/>
        </p:spPr>
      </p:pic>
      <p:pic>
        <p:nvPicPr>
          <p:cNvPr id="33798" name="Picture 6" descr="Dot Matrix Prin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048000"/>
            <a:ext cx="1665111" cy="112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3.A.3</a:t>
            </a:r>
            <a:br>
              <a:rPr lang="en-US" sz="2800" dirty="0" smtClean="0"/>
            </a:br>
            <a:r>
              <a:rPr lang="en-US" sz="2800" dirty="0" smtClean="0"/>
              <a:t>Central Processing unit (CPU)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05200"/>
            <a:ext cx="8686800" cy="3475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High speed storage devices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Serves some special purpose , like IR – instruction register holds current instructions being executed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This unit consists of two subsections namely,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Arithmetic Section  : </a:t>
            </a:r>
            <a:r>
              <a:rPr lang="en-US" sz="1400" dirty="0" smtClean="0"/>
              <a:t>Function of arithmetic section is to perform arithmetic operations like addition, subtraction, multiplication, and division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Logic Section: </a:t>
            </a:r>
            <a:r>
              <a:rPr lang="en-US" sz="1400" dirty="0" smtClean="0"/>
              <a:t>Function of logic section is to perform logic operations such as comparing, selecting, matching, and merging of data.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Central processing unit (CPU)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3733800"/>
            <a:ext cx="1828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4800600"/>
            <a:ext cx="3962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 Logic Unit (ALU)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4495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Central Processing Unit (CPU) consists of the following features −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CPU is considered as the brain of the computer.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CPU performs all types of data processing operations.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It controls the operation of all parts of the computer.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Physically it is an integrated circuit silicon chip, mounted on a small square plastic slab, surrounded by metal pins.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Different functional units of CPU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818" name="AutoShape 2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0" name="AutoShape 4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2" name="AutoShape 6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4" name="AutoShape 8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4826" name="Picture 10" descr="Image result for CPU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 l="14956" r="10262"/>
          <a:stretch>
            <a:fillRect/>
          </a:stretch>
        </p:blipFill>
        <p:spPr bwMode="auto">
          <a:xfrm>
            <a:off x="6781800" y="1576436"/>
            <a:ext cx="1905000" cy="1433465"/>
          </a:xfrm>
          <a:prstGeom prst="rect">
            <a:avLst/>
          </a:prstGeom>
          <a:noFill/>
        </p:spPr>
      </p:pic>
      <p:pic>
        <p:nvPicPr>
          <p:cNvPr id="34828" name="Picture 12" descr="Image result for CPU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12800" r="16800"/>
          <a:stretch>
            <a:fillRect/>
          </a:stretch>
        </p:blipFill>
        <p:spPr bwMode="auto">
          <a:xfrm>
            <a:off x="4953000" y="1524000"/>
            <a:ext cx="16764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Central processing unit (CPU)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143000"/>
            <a:ext cx="1828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4818" name="AutoShape 2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0" name="AutoShape 4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2" name="AutoShape 6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4" name="AutoShape 8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914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>
                <a:solidFill>
                  <a:srgbClr val="002060"/>
                </a:solidFill>
              </a:rPr>
              <a:t>This unit controls the operations of all parts of the computer but does not carry out any actual data processing operations.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Functions of this unit are −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It is responsible for controlling the transfer of data and instructions among other units of a computer.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It manages and coordinates all the units of the computer.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It obtains the instructions from the memory, interprets them, and directs the operation of the computer.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It communicates with </a:t>
            </a:r>
            <a:r>
              <a:rPr lang="en-US" sz="1400" dirty="0" err="1" smtClean="0">
                <a:solidFill>
                  <a:srgbClr val="002060"/>
                </a:solidFill>
              </a:rPr>
              <a:t>Input/Output</a:t>
            </a:r>
            <a:r>
              <a:rPr lang="en-US" sz="1400" dirty="0" smtClean="0">
                <a:solidFill>
                  <a:srgbClr val="002060"/>
                </a:solidFill>
              </a:rPr>
              <a:t> devices for transfer of data or results from storage.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It does not process or store data.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Image result for control unit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81400"/>
            <a:ext cx="4537123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3.A.4</a:t>
            </a:r>
            <a:br>
              <a:rPr lang="en-US" sz="2800" dirty="0" smtClean="0"/>
            </a:br>
            <a:r>
              <a:rPr lang="en-US" sz="2800" dirty="0" smtClean="0"/>
              <a:t>memory unit 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4818" name="AutoShape 2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0" name="AutoShape 4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2" name="AutoShape 6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4" name="AutoShape 8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2667000"/>
            <a:ext cx="8458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It is used to</a:t>
            </a:r>
            <a:r>
              <a:rPr lang="en-US" b="1" dirty="0" smtClean="0">
                <a:solidFill>
                  <a:srgbClr val="002060"/>
                </a:solidFill>
              </a:rPr>
              <a:t> store data and instructions</a:t>
            </a:r>
            <a:r>
              <a:rPr lang="en-US" dirty="0" smtClean="0">
                <a:solidFill>
                  <a:srgbClr val="002060"/>
                </a:solidFill>
              </a:rPr>
              <a:t>. Computer memory is the storage space in the computer, where data is to be processed and instructions required for processing are stored.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The memory is divided into large number of small parts called cells. Each location or cell has a unique address,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14478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057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Primary memory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2057400"/>
            <a:ext cx="3200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Internal Processor  memory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58000" y="2057400"/>
            <a:ext cx="20574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Secondary Memory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2743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Read Only Memory (ROM)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2133600" y="2743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Random Access Memory (RAM)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Static RAM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657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b="1" dirty="0" smtClean="0"/>
              <a:t>Dynamic</a:t>
            </a:r>
            <a:r>
              <a:rPr lang="en-US" sz="1400" b="1" dirty="0" smtClean="0"/>
              <a:t> RAM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4191000" y="3657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Cache</a:t>
            </a:r>
            <a:endParaRPr lang="en-US" sz="1400" b="1" dirty="0"/>
          </a:p>
        </p:txBody>
      </p:sp>
      <p:sp>
        <p:nvSpPr>
          <p:cNvPr id="20" name="Down Arrow 19"/>
          <p:cNvSpPr/>
          <p:nvPr/>
        </p:nvSpPr>
        <p:spPr>
          <a:xfrm>
            <a:off x="4114800" y="1524000"/>
            <a:ext cx="228600" cy="3048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47800" y="1752600"/>
            <a:ext cx="6477000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447800" y="1752600"/>
            <a:ext cx="152400" cy="3048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648200" y="1752600"/>
            <a:ext cx="152400" cy="3048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772400" y="1752600"/>
            <a:ext cx="152400" cy="3048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4" idx="2"/>
          </p:cNvCxnSpPr>
          <p:nvPr/>
        </p:nvCxnSpPr>
        <p:spPr>
          <a:xfrm rot="5400000">
            <a:off x="2400300" y="3086100"/>
            <a:ext cx="457200" cy="6858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6" idx="0"/>
          </p:cNvCxnSpPr>
          <p:nvPr/>
        </p:nvCxnSpPr>
        <p:spPr>
          <a:xfrm rot="16200000" flipH="1">
            <a:off x="3009900" y="3162300"/>
            <a:ext cx="457200" cy="5334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19400" y="3200400"/>
            <a:ext cx="1981200" cy="381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4800" y="4572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MROM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1676400" y="4572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PROM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3048000" y="4572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EPROM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4419600" y="4572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EEPROM</a:t>
            </a:r>
            <a:endParaRPr lang="en-US" sz="1400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23900" y="3771900"/>
            <a:ext cx="990600" cy="15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8200" y="4267200"/>
            <a:ext cx="4114800" cy="158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rot="5400000">
            <a:off x="4838700" y="4457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7" idx="0"/>
          </p:cNvCxnSpPr>
          <p:nvPr/>
        </p:nvCxnSpPr>
        <p:spPr>
          <a:xfrm rot="5400000">
            <a:off x="3429000" y="4419600"/>
            <a:ext cx="304800" cy="15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6" idx="0"/>
          </p:cNvCxnSpPr>
          <p:nvPr/>
        </p:nvCxnSpPr>
        <p:spPr>
          <a:xfrm rot="5400000">
            <a:off x="2057400" y="4419600"/>
            <a:ext cx="304800" cy="15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rot="5400000">
            <a:off x="685800" y="4419600"/>
            <a:ext cx="304800" cy="15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2819400"/>
            <a:ext cx="10668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Disk Drive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7848600" y="2819400"/>
            <a:ext cx="10668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Tape drive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657600"/>
            <a:ext cx="10668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Floppy</a:t>
            </a:r>
            <a:endParaRPr lang="en-US" sz="1400" b="1" dirty="0"/>
          </a:p>
        </p:txBody>
      </p:sp>
      <p:cxnSp>
        <p:nvCxnSpPr>
          <p:cNvPr id="55" name="Straight Arrow Connector 54"/>
          <p:cNvCxnSpPr>
            <a:stCxn id="6" idx="2"/>
          </p:cNvCxnSpPr>
          <p:nvPr/>
        </p:nvCxnSpPr>
        <p:spPr>
          <a:xfrm rot="5400000">
            <a:off x="1257300" y="2476500"/>
            <a:ext cx="304800" cy="2286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2"/>
          </p:cNvCxnSpPr>
          <p:nvPr/>
        </p:nvCxnSpPr>
        <p:spPr>
          <a:xfrm rot="16200000" flipH="1">
            <a:off x="2095500" y="1866900"/>
            <a:ext cx="228600" cy="13716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48600" y="3657600"/>
            <a:ext cx="10668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CD </a:t>
            </a:r>
            <a:r>
              <a:rPr lang="en-US" sz="1400" b="1" dirty="0" err="1" smtClean="0"/>
              <a:t>rom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6629400" y="3657600"/>
            <a:ext cx="10668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Hard disk</a:t>
            </a:r>
            <a:endParaRPr lang="en-US" sz="1400" b="1" dirty="0"/>
          </a:p>
        </p:txBody>
      </p:sp>
      <p:cxnSp>
        <p:nvCxnSpPr>
          <p:cNvPr id="63" name="Straight Arrow Connector 62"/>
          <p:cNvCxnSpPr>
            <a:stCxn id="51" idx="2"/>
            <a:endCxn id="53" idx="0"/>
          </p:cNvCxnSpPr>
          <p:nvPr/>
        </p:nvCxnSpPr>
        <p:spPr>
          <a:xfrm rot="5400000">
            <a:off x="6210300" y="3009900"/>
            <a:ext cx="457200" cy="8382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9" idx="0"/>
          </p:cNvCxnSpPr>
          <p:nvPr/>
        </p:nvCxnSpPr>
        <p:spPr>
          <a:xfrm rot="16200000" flipH="1">
            <a:off x="6819900" y="3314700"/>
            <a:ext cx="457200" cy="2286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010400" y="3276600"/>
            <a:ext cx="1295400" cy="3048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1" idx="0"/>
          </p:cNvCxnSpPr>
          <p:nvPr/>
        </p:nvCxnSpPr>
        <p:spPr>
          <a:xfrm rot="10800000" flipV="1">
            <a:off x="6858000" y="2438400"/>
            <a:ext cx="914400" cy="381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2" idx="0"/>
          </p:cNvCxnSpPr>
          <p:nvPr/>
        </p:nvCxnSpPr>
        <p:spPr>
          <a:xfrm>
            <a:off x="7772400" y="2438400"/>
            <a:ext cx="609600" cy="381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27481"/>
          <a:ext cx="8686800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5410200"/>
                <a:gridCol w="228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Primary (main) memory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Primary memory holds only those data and instructions on which the computer is currently working.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It is the working memory of the computer.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Faster than secondary memories.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 computer cannot run without the primary memory.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It is generally made up of semiconductor device. It is divided into two subcategories RAM and ROM.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7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002060"/>
                          </a:solidFill>
                        </a:rPr>
                        <a:t>A. ROM</a:t>
                      </a:r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ROM stands for 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Read Only Memory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The memory from which we can only read but cannot write on it. This type of memory is non-volatile.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The information is stored permanently in such memories during manufacture.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 ROM stores such instructions that are required to start a computer. This operation is referred to as 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bootstrap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MROM (Masked ROM)</a:t>
                      </a:r>
                      <a:endParaRPr kumimoji="0"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The very first ROMs were hard-wired devices that contained a pre-programmed set of data or instructions. </a:t>
                      </a: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 descr="RO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34200" y="3733800"/>
            <a:ext cx="1830392" cy="1563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4818" name="AutoShape 2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0" name="AutoShape 4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2" name="AutoShape 6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4" name="AutoShape 8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143000"/>
          <a:ext cx="8458200" cy="561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33"/>
                <a:gridCol w="5168900"/>
                <a:gridCol w="2192867"/>
              </a:tblGrid>
              <a:tr h="556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34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Primary (main) memory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PROM (Programmable Read Only Memory)</a:t>
                      </a:r>
                      <a:endParaRPr kumimoji="0"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PROM is read-only memory that can be modified only once by a user.</a:t>
                      </a: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0"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EPROM (Erasable and Programmable Read Only Memory</a:t>
                      </a: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EPROM can be erased by exposing it to ultra-violet light for a duration of up to 40 minutes. Data can be written electrically.</a:t>
                      </a: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kumimoji="0"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</a:pPr>
                      <a:r>
                        <a:rPr kumimoji="0" lang="en-US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EEPROM (Electrically Erasable and Programmable Read Only Memory)</a:t>
                      </a:r>
                      <a:endParaRPr kumimoji="0"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kumimoji="0" lang="en-US" sz="14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EEPROM is programmed and erased electrically. It can be erased and reprogrammed about ten thousand times. Both erasing and programming take about 4 to 10 ms (millisecond).</a:t>
                      </a:r>
                      <a:endParaRPr kumimoji="0" lang="en-US" sz="1400" b="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buFont typeface="Wingdings" panose="05000000000000000000" pitchFamily="2" charset="2"/>
                        <a:buNone/>
                      </a:pPr>
                      <a:endParaRPr lang="en-US" sz="16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600" b="1" u="sng" dirty="0" smtClean="0">
                          <a:solidFill>
                            <a:srgbClr val="002060"/>
                          </a:solidFill>
                        </a:rPr>
                        <a:t>B. RAM</a:t>
                      </a:r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RAM (Random Access Memory)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is the internal memory of the CPU for storing data, program, and program result.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It is a read/write memory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which stores data until the machine is working.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Holds data and instructions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waiting to be processed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As soon as the machine is switched off, data is erased.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Cache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938" name="Picture 2" descr="Primary Memor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10400" y="2057400"/>
            <a:ext cx="1514475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8194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1</a:t>
            </a:r>
            <a:br>
              <a:rPr lang="en-US" sz="2800" dirty="0" smtClean="0"/>
            </a:br>
            <a:r>
              <a:rPr lang="en-US" sz="2800" dirty="0" smtClean="0"/>
              <a:t>Generation of computers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/>
          <a:lstStyle/>
          <a:p>
            <a:r>
              <a:rPr lang="en-US" dirty="0" smtClean="0"/>
              <a:t>Memory unit - RAM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71"/>
                <a:gridCol w="65695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90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Primary (main) memory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002060"/>
                          </a:solidFill>
                        </a:rPr>
                        <a:t>RAM</a:t>
                      </a:r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6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2438400"/>
          <a:ext cx="5791200" cy="3258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/>
                <a:gridCol w="2895600"/>
              </a:tblGrid>
              <a:tr h="3165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 RAM (SRAM)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Dynamic RAM (DRAM)</a:t>
                      </a:r>
                      <a:endParaRPr lang="en-US" sz="1400" dirty="0"/>
                    </a:p>
                  </a:txBody>
                  <a:tcPr/>
                </a:tc>
              </a:tr>
              <a:tr h="320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retains its contents as long as power is being supplied.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DRAM, unlike SRAM, must be continually </a:t>
                      </a:r>
                      <a:r>
                        <a:rPr lang="en-US" sz="1400" b="1" dirty="0" smtClean="0"/>
                        <a:t>refreshed</a:t>
                      </a:r>
                      <a:r>
                        <a:rPr lang="en-US" sz="1400" dirty="0" smtClean="0"/>
                        <a:t> in order to maintain the data. This is done by placing the memory on a refresh circuit that rewrites the data several hundred times per second</a:t>
                      </a:r>
                      <a:endParaRPr lang="en-US" sz="1400" dirty="0"/>
                    </a:p>
                  </a:txBody>
                  <a:tcPr/>
                </a:tc>
              </a:tr>
              <a:tr h="320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SRAM need not be refreshed on a regular basis. Long life.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 life, need to be refreshed.</a:t>
                      </a:r>
                      <a:endParaRPr lang="en-US" sz="1400" dirty="0"/>
                    </a:p>
                  </a:txBody>
                  <a:tcPr/>
                </a:tc>
              </a:tr>
              <a:tr h="320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 size , expensive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 size, less expensive</a:t>
                      </a:r>
                      <a:endParaRPr lang="en-US" sz="1400" dirty="0"/>
                    </a:p>
                  </a:txBody>
                  <a:tcPr/>
                </a:tc>
              </a:tr>
              <a:tr h="320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SRAM chips use a matrix of 6-transistors and no capacitors.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DRAMs are made up of memory cells, which are composed of one capacitor and one transistor.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4818" name="AutoShape 2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0" name="AutoShape 4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2" name="AutoShape 6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824" name="AutoShape 8" descr="Image result for CPU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199" y="1143001"/>
          <a:ext cx="7620001" cy="548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8"/>
                <a:gridCol w="2951892"/>
                <a:gridCol w="3020541"/>
              </a:tblGrid>
              <a:tr h="421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95250" marB="66675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Georgia" panose="02040502050405020303"/>
                        </a:rPr>
                        <a:t>RAM</a:t>
                      </a:r>
                      <a:endParaRPr lang="en-US" sz="1400" dirty="0">
                        <a:latin typeface="Georgia" panose="02040502050405020303"/>
                      </a:endParaRPr>
                    </a:p>
                  </a:txBody>
                  <a:tcPr marL="76200" marR="76200" marT="95250" marB="66675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Georgia" panose="02040502050405020303"/>
                        </a:rPr>
                        <a:t>ROM</a:t>
                      </a:r>
                      <a:endParaRPr lang="en-US" sz="1400" dirty="0">
                        <a:latin typeface="Georgia" panose="02040502050405020303"/>
                      </a:endParaRPr>
                    </a:p>
                  </a:txBody>
                  <a:tcPr marL="76200" marR="76200" marT="95250" marB="66675"/>
                </a:tc>
              </a:tr>
              <a:tr h="177597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Definition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Random Access Memory or RAM is a form of data storage that can be accessed randomly at any time, in any order and from any physical location., allowing quick access and manipulation.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2060"/>
                          </a:solidFill>
                        </a:rPr>
                        <a:t>Read-only memory or ROM is also a form of data storage that can not be easily altered or reprogrammed.Stores instuctions that are not nescesary for re-booting up to make the computer operate when it is switched off.They are hardwired.</a:t>
                      </a:r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</a:tr>
              <a:tr h="80330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solidFill>
                            <a:srgbClr val="002060"/>
                          </a:solidFill>
                        </a:rPr>
                        <a:t>Stands for</a:t>
                      </a:r>
                      <a:endParaRPr lang="en-US" sz="1400" b="1">
                        <a:solidFill>
                          <a:srgbClr val="002060"/>
                        </a:solidFill>
                      </a:endParaRP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Random Access Memory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2060"/>
                          </a:solidFill>
                        </a:rPr>
                        <a:t>Read-only memory</a:t>
                      </a:r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</a:tr>
              <a:tr h="80330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Use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RAM allows the computer to read </a:t>
                      </a: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hlinkClick r:id="rId1"/>
                        </a:rPr>
                        <a:t>data</a:t>
                      </a:r>
                      <a:r>
                        <a:rPr kumimoji="0"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quickly to run applications. It allows reading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and writing.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2060"/>
                          </a:solidFill>
                        </a:rPr>
                        <a:t>ROM stores the program required to initially boot the computer. It only allows reading.</a:t>
                      </a:r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</a:tr>
              <a:tr h="80330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solidFill>
                            <a:srgbClr val="002060"/>
                          </a:solidFill>
                        </a:rPr>
                        <a:t>Volatility</a:t>
                      </a:r>
                      <a:endParaRPr lang="en-US" sz="1400" b="1">
                        <a:solidFill>
                          <a:srgbClr val="002060"/>
                        </a:solidFill>
                      </a:endParaRP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RAM is volatile i.e. its contents are lost when the device is powered off.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It is non-volatile i.e. its contents are retained even when the device is powered off.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</a:tr>
              <a:tr h="80330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Types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The two main types of RAM are static RAM and dynamic RAM.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The types of ROM include PROM, EPROM and EEPROM.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  <p:sp>
        <p:nvSpPr>
          <p:cNvPr id="44034" name="AutoShape 2" descr="Image result for secondary memory"/>
          <p:cNvSpPr>
            <a:spLocks noChangeAspect="1" noChangeArrowheads="1"/>
          </p:cNvSpPr>
          <p:nvPr/>
        </p:nvSpPr>
        <p:spPr bwMode="auto">
          <a:xfrm>
            <a:off x="0" y="-136525"/>
            <a:ext cx="21431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036" name="AutoShape 4" descr="Image result for secondary memory"/>
          <p:cNvSpPr>
            <a:spLocks noChangeAspect="1" noChangeArrowheads="1"/>
          </p:cNvSpPr>
          <p:nvPr/>
        </p:nvSpPr>
        <p:spPr bwMode="auto">
          <a:xfrm>
            <a:off x="0" y="-136525"/>
            <a:ext cx="21431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038" name="AutoShape 6" descr="Image result for secondary memory"/>
          <p:cNvSpPr>
            <a:spLocks noChangeAspect="1" noChangeArrowheads="1"/>
          </p:cNvSpPr>
          <p:nvPr/>
        </p:nvSpPr>
        <p:spPr bwMode="auto">
          <a:xfrm>
            <a:off x="0" y="-136525"/>
            <a:ext cx="21431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040" name="AutoShape 8" descr="Image result for secondary memory"/>
          <p:cNvSpPr>
            <a:spLocks noChangeAspect="1" noChangeArrowheads="1"/>
          </p:cNvSpPr>
          <p:nvPr/>
        </p:nvSpPr>
        <p:spPr bwMode="auto">
          <a:xfrm>
            <a:off x="-237401" y="0"/>
            <a:ext cx="1999526" cy="13330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636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 motherboard serves as a single platform to connect all of the parts of a computer together.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It connects the CPU, memory, hard drives, optical drives, video card, sound card, and other ports and expansion cards directly or via cables.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It can be considered as the backbone of a computer.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Motherboard supports a single type of CPU and few types of memories.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Following are the popular manufacturers of the motherboard.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Intel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ASUS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AOpen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45058" name="Picture 2" descr="Image result for motherboard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405002"/>
            <a:ext cx="5334000" cy="3300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0" y="32766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3.B</a:t>
            </a:r>
            <a:br>
              <a:rPr lang="en-US" sz="2800" dirty="0" smtClean="0"/>
            </a:br>
            <a:r>
              <a:rPr lang="en-US" sz="2800" dirty="0" smtClean="0"/>
              <a:t>SOFTWARE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5562600" cy="5562600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Software is a set of programs, which is designed to perform a well-defined function. A program is a sequence of instructions written to solve a particular problem.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There are two types of software −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b="1" dirty="0" smtClean="0"/>
              <a:t>System Software</a:t>
            </a:r>
            <a:endParaRPr lang="en-US" sz="43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b="1" dirty="0" smtClean="0"/>
              <a:t>Application Software</a:t>
            </a:r>
            <a:endParaRPr lang="en-US" sz="43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4300" b="1" dirty="0" smtClean="0"/>
          </a:p>
          <a:p>
            <a:pPr algn="ctr">
              <a:buNone/>
            </a:pPr>
            <a:r>
              <a:rPr lang="en-US" sz="5500" b="1" u="sng" dirty="0" smtClean="0"/>
              <a:t>System Software</a:t>
            </a:r>
            <a:endParaRPr lang="en-US" sz="55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The system software is a collection of programs designed to operate, control, and extend the processing capabilities of the computer itself. 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System software is generally prepared by the computer manufacturers. 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Some examples of system software are Operating System, Compilers, Interpreter, Assemblers, etc.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4300" dirty="0" smtClean="0"/>
          </a:p>
          <a:p>
            <a:pPr algn="ctr">
              <a:buNone/>
            </a:pPr>
            <a:r>
              <a:rPr lang="en-US" sz="5500" b="1" u="sng" dirty="0" smtClean="0"/>
              <a:t>Application Software</a:t>
            </a:r>
            <a:endParaRPr lang="en-US" sz="55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Application software products are designed to satisfy a particular need of a particular environment.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Application software may consist of a single program, such as Microsoft's notepad for writing and editing a simple text. It may also consist of a collection of programs, often called a software package, which work together to accomplish a task, such as a spreadsheet package.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Examples of Application software are the following −</a:t>
            </a:r>
            <a:endParaRPr lang="en-US" sz="4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300" dirty="0" smtClean="0"/>
              <a:t>Payroll Software, Student Record Software</a:t>
            </a:r>
            <a:endParaRPr lang="en-US" sz="4300" dirty="0" smtClean="0"/>
          </a:p>
          <a:p>
            <a:endParaRPr lang="en-US" dirty="0"/>
          </a:p>
        </p:txBody>
      </p:sp>
      <p:pic>
        <p:nvPicPr>
          <p:cNvPr id="46082" name="Picture 2" descr="Image result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514600"/>
            <a:ext cx="3339059" cy="28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Units of memory</a:t>
            </a:r>
            <a:endParaRPr lang="en-US" dirty="0"/>
          </a:p>
        </p:txBody>
      </p:sp>
      <p:pic>
        <p:nvPicPr>
          <p:cNvPr id="47106" name="Picture 2" descr="Image result for units of memory chart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054745"/>
            <a:ext cx="4724400" cy="29650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Memory unit is the amount of data that can be stored in the storage unit. This storage capacity is expressed in terms of Bytes.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The following table explains the main memory storage units </a:t>
            </a:r>
            <a:r>
              <a:rPr lang="en-US" dirty="0" smtClean="0"/>
              <a:t>−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484120"/>
          <a:ext cx="4038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3533775"/>
              </a:tblGrid>
              <a:tr h="55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S.No</a:t>
                      </a:r>
                      <a:r>
                        <a:rPr lang="en-US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 &amp; Description</a:t>
                      </a:r>
                      <a:endParaRPr lang="en-US" sz="1600" dirty="0"/>
                    </a:p>
                  </a:txBody>
                  <a:tcPr anchor="ctr"/>
                </a:tc>
              </a:tr>
              <a:tr h="101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1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 (Binary Digit)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 binary digit is logical 0 and 1 representing a passive or an active state of a component in an electric circuit.</a:t>
                      </a:r>
                      <a:endParaRPr lang="en-US" sz="1600" dirty="0"/>
                    </a:p>
                  </a:txBody>
                  <a:tcPr anchor="ctr"/>
                </a:tc>
              </a:tr>
              <a:tr h="552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2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Nibble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 group of 4 bits is called nibble.</a:t>
                      </a:r>
                      <a:endParaRPr lang="en-US" sz="1600" dirty="0"/>
                    </a:p>
                  </a:txBody>
                  <a:tcPr anchor="ctr"/>
                </a:tc>
              </a:tr>
              <a:tr h="101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3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 group of 8 bits is called byte. A byte is the smallest unit, which can represent a data item or a character.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Generation   of 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414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1900" dirty="0" smtClean="0"/>
              <a:t>Generation in computer terminology is a change in technology a computer is/was being used. </a:t>
            </a:r>
            <a:endParaRPr lang="en-US" sz="19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1900" dirty="0" smtClean="0"/>
              <a:t>Initially, the generation term was used to distinguish between varying hardware technologies.</a:t>
            </a:r>
            <a:endParaRPr lang="en-US" sz="19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1900" dirty="0" smtClean="0"/>
              <a:t> Nowadays, generation includes both </a:t>
            </a:r>
            <a:r>
              <a:rPr lang="en-US" sz="1900" b="1" dirty="0" smtClean="0"/>
              <a:t>hardware and software</a:t>
            </a:r>
            <a:r>
              <a:rPr lang="en-US" sz="1900" dirty="0" smtClean="0"/>
              <a:t>, which together make up an entire computer system.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  <a:endParaRPr lang="en-US" sz="1900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26" name="AutoShape 2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8" name="AutoShape 4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266" name="Picture 2" descr="Related im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24150"/>
            <a:ext cx="5016501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Generation of computers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97000"/>
          <a:ext cx="8534400" cy="514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05000"/>
                <a:gridCol w="1524000"/>
                <a:gridCol w="1447800"/>
                <a:gridCol w="3048000"/>
              </a:tblGrid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of Introduction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 Computers</a:t>
                      </a:r>
                      <a:endParaRPr lang="en-US" dirty="0"/>
                    </a:p>
                  </a:txBody>
                  <a:tcPr anchor="ctr"/>
                </a:tc>
              </a:tr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Vacuum 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Mark1</a:t>
                      </a:r>
                      <a:endParaRPr lang="en-US" dirty="0"/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1401, ICL 1901, B5000, MINSK-2</a:t>
                      </a:r>
                      <a:endParaRPr lang="en-US" dirty="0"/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 and MSI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(circuit 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S/360/370, UNIVAC 1100,</a:t>
                      </a:r>
                      <a:r>
                        <a:rPr lang="en-US" baseline="0" dirty="0" smtClean="0"/>
                        <a:t> HP 2100A, HP 9810</a:t>
                      </a:r>
                      <a:endParaRPr lang="en-US" dirty="0"/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LSI and VLSI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(micro processor</a:t>
                      </a:r>
                      <a:r>
                        <a:rPr lang="en-US" baseline="0" dirty="0" smtClean="0"/>
                        <a:t> 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ICL 2900, HP 9845A, VAX 11/780, ALTAIR 8800, IBM PC</a:t>
                      </a:r>
                      <a:endParaRPr lang="en-US" dirty="0"/>
                    </a:p>
                  </a:txBody>
                  <a:tcPr/>
                </a:tc>
              </a:tr>
              <a:tr h="846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and beyond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/>
          <a:lstStyle/>
          <a:p>
            <a:r>
              <a:rPr lang="en-US" dirty="0" smtClean="0"/>
              <a:t>FIVE  generations  of  computers</a:t>
            </a:r>
            <a:endParaRPr lang="en-US" dirty="0"/>
          </a:p>
        </p:txBody>
      </p:sp>
      <p:pic>
        <p:nvPicPr>
          <p:cNvPr id="26626" name="Picture 2" descr="Image result for five generations of computers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434104" cy="5023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8194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2800" dirty="0" smtClean="0"/>
            </a:br>
            <a:r>
              <a:rPr lang="en-US" sz="2800" dirty="0" smtClean="0"/>
              <a:t>Topic 2</a:t>
            </a:r>
            <a:br>
              <a:rPr lang="en-US" sz="2800" dirty="0" smtClean="0"/>
            </a:br>
            <a:r>
              <a:rPr lang="en-US" sz="2800" dirty="0" smtClean="0"/>
              <a:t>Classification of computers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2"/>
          <a:ext cx="8305799" cy="518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6"/>
                <a:gridCol w="1063636"/>
                <a:gridCol w="3089264"/>
                <a:gridCol w="3539403"/>
              </a:tblGrid>
              <a:tr h="90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S.No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Specifications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5649" marR="35649" marT="17825" marB="17825" anchor="ctr"/>
                </a:tc>
              </a:tr>
              <a:tr h="2606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Super</a:t>
                      </a:r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 fontAlgn="ctr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computer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It is an extremely fast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computer,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most expensive.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Can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execute hundreds of millions of instructions per second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Used where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immense amount of mathematical calculations are there like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weather forecasting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Nuclear energy research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Petroleum exploration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The </a:t>
                      </a:r>
                      <a:r>
                        <a:rPr lang="en-US" sz="1400" dirty="0" smtClean="0">
                          <a:hlinkClick r:id="rId1" tooltip="IBM"/>
                        </a:rPr>
                        <a:t>IBM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2" tooltip="Blue Gene"/>
                        </a:rPr>
                        <a:t>Blue Gene/P</a:t>
                      </a:r>
                      <a:r>
                        <a:rPr lang="en-US" sz="1400" dirty="0" smtClean="0"/>
                        <a:t> supercomputer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</a:tr>
              <a:tr h="1672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Main Frame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It is a multi-user computer system, 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Capable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of supporting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vast number of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users simultaneously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Large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in size, expensive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Can process large amount of data at very high speed and support many input, output.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CLASSIFICATION  of  computers</a:t>
            </a:r>
            <a:endParaRPr lang="en-US" dirty="0"/>
          </a:p>
        </p:txBody>
      </p:sp>
      <p:pic>
        <p:nvPicPr>
          <p:cNvPr id="1026" name="Picture 2" descr="https://upload.wikimedia.org/wikipedia/commons/thumb/d/d3/IBM_Blue_Gene_P_supercomputer.jpg/1024px-IBM_Blue_Gene_P_super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3103245" cy="2057400"/>
          </a:xfrm>
          <a:prstGeom prst="rect">
            <a:avLst/>
          </a:prstGeom>
          <a:noFill/>
        </p:spPr>
      </p:pic>
      <p:pic>
        <p:nvPicPr>
          <p:cNvPr id="1028" name="Picture 4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876800"/>
            <a:ext cx="2957340" cy="1379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CLASSIFICATION  of  computers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533400" y="3276600"/>
          <a:ext cx="2376609" cy="4231374"/>
        </p:xfrm>
        <a:graphic>
          <a:graphicData uri="http://schemas.openxmlformats.org/drawingml/2006/table">
            <a:tbl>
              <a:tblPr/>
              <a:tblGrid>
                <a:gridCol w="792203"/>
                <a:gridCol w="792203"/>
                <a:gridCol w="792203"/>
              </a:tblGrid>
              <a:tr h="1425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4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4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5649" marR="35649" marT="17825" marB="17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95402"/>
          <a:ext cx="8534399" cy="541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18"/>
                <a:gridCol w="935182"/>
                <a:gridCol w="3276600"/>
                <a:gridCol w="3886199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Specifications</a:t>
                      </a:r>
                      <a:endParaRPr lang="en-US" sz="1800" dirty="0"/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5649" marR="35649" marT="17825" marB="17825" anchor="ctr"/>
                </a:tc>
              </a:tr>
              <a:tr h="1903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Mini Computer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It is a multi-user computer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system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(10 to 100)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Smaller in size and memory capacity.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Ex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– Digital </a:t>
                      </a:r>
                      <a:r>
                        <a:rPr lang="en-US" sz="1400" baseline="0" dirty="0" err="1" smtClean="0">
                          <a:solidFill>
                            <a:srgbClr val="002060"/>
                          </a:solidFill>
                        </a:rPr>
                        <a:t>euqipment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corporation VAX, IBM AS/400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</a:tr>
              <a:tr h="2605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Micro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 computers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Intended for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</a:rPr>
                        <a:t> personal need for an individual</a:t>
                      </a:r>
                      <a:endParaRPr lang="en-US" sz="1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Desktop – </a:t>
                      </a:r>
                      <a:r>
                        <a:rPr lang="en-US" sz="1400" b="0" baseline="0" dirty="0" smtClean="0">
                          <a:solidFill>
                            <a:srgbClr val="002060"/>
                          </a:solidFill>
                        </a:rPr>
                        <a:t>on a desk</a:t>
                      </a:r>
                      <a:endParaRPr lang="en-US" sz="140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Laptop – </a:t>
                      </a:r>
                      <a:r>
                        <a:rPr lang="en-US" sz="1400" b="0" baseline="0" dirty="0" smtClean="0">
                          <a:solidFill>
                            <a:srgbClr val="002060"/>
                          </a:solidFill>
                        </a:rPr>
                        <a:t>portable</a:t>
                      </a:r>
                      <a:endParaRPr lang="en-US" sz="140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Palmtop computer/digital diary/Notebook – </a:t>
                      </a:r>
                      <a:r>
                        <a:rPr lang="en-US" sz="1400" b="0" baseline="0" dirty="0" smtClean="0">
                          <a:solidFill>
                            <a:srgbClr val="002060"/>
                          </a:solidFill>
                        </a:rPr>
                        <a:t>no separate key board</a:t>
                      </a:r>
                      <a:endParaRPr lang="en-US" sz="1400" b="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35649" marR="35649" marT="17825" marB="17825" anchor="ctr"/>
                </a:tc>
              </a:tr>
            </a:tbl>
          </a:graphicData>
        </a:graphic>
      </p:graphicFrame>
      <p:pic>
        <p:nvPicPr>
          <p:cNvPr id="10242" name="Picture 2" descr="Image result for ibm as 400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362200"/>
            <a:ext cx="2381250" cy="1524000"/>
          </a:xfrm>
          <a:prstGeom prst="rect">
            <a:avLst/>
          </a:prstGeom>
          <a:noFill/>
        </p:spPr>
      </p:pic>
      <p:pic>
        <p:nvPicPr>
          <p:cNvPr id="10244" name="Picture 4" descr="Image result for desktop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191000"/>
            <a:ext cx="1567401" cy="1066800"/>
          </a:xfrm>
          <a:prstGeom prst="rect">
            <a:avLst/>
          </a:prstGeom>
          <a:noFill/>
        </p:spPr>
      </p:pic>
      <p:pic>
        <p:nvPicPr>
          <p:cNvPr id="10246" name="Picture 6" descr="Image result for laptop red acer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4151558"/>
            <a:ext cx="1476375" cy="1106242"/>
          </a:xfrm>
          <a:prstGeom prst="rect">
            <a:avLst/>
          </a:prstGeom>
          <a:noFill/>
        </p:spPr>
      </p:pic>
      <p:pic>
        <p:nvPicPr>
          <p:cNvPr id="10250" name="Picture 10" descr="Image result for palmtop computer no keyboar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86363" y="5324474"/>
            <a:ext cx="2319437" cy="130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14398</Words>
  <Application>WPS Presentation</Application>
  <PresentationFormat>On-screen Show (4:3)</PresentationFormat>
  <Paragraphs>619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Wingdings 2</vt:lpstr>
      <vt:lpstr>Arial Black</vt:lpstr>
      <vt:lpstr>Franklin Gothic Book</vt:lpstr>
      <vt:lpstr>Microsoft YaHei</vt:lpstr>
      <vt:lpstr>Arial Unicode MS</vt:lpstr>
      <vt:lpstr>Franklin Gothic Medium</vt:lpstr>
      <vt:lpstr>Calibri</vt:lpstr>
      <vt:lpstr>Georgia</vt:lpstr>
      <vt:lpstr>Trek</vt:lpstr>
      <vt:lpstr>Computer Fundamentals</vt:lpstr>
      <vt:lpstr>contents</vt:lpstr>
      <vt:lpstr> Topic 1 Generation of computers</vt:lpstr>
      <vt:lpstr>Generation   of  computers</vt:lpstr>
      <vt:lpstr>Generation of computers</vt:lpstr>
      <vt:lpstr>FIVE  generations  of  computers</vt:lpstr>
      <vt:lpstr> Topic 2 Classification of computers</vt:lpstr>
      <vt:lpstr>CLASSIFICATION  of  computers</vt:lpstr>
      <vt:lpstr>CLASSIFICATION  of  computers</vt:lpstr>
      <vt:lpstr> Topic 3 ANATOMY of a computer 		a. hardware 		A.1. Input  		A.2. output devices 		A.3. CPU 		A.4. memory unit  		b. software</vt:lpstr>
      <vt:lpstr>Five basic operations</vt:lpstr>
      <vt:lpstr>Hardware components</vt:lpstr>
      <vt:lpstr> Topic 3.A.1 input devices 		</vt:lpstr>
      <vt:lpstr>Input devices</vt:lpstr>
      <vt:lpstr>Input devices - keyboard</vt:lpstr>
      <vt:lpstr>Input devices - MOUSE</vt:lpstr>
      <vt:lpstr> Topic 3.A.2 output devices 		</vt:lpstr>
      <vt:lpstr>Output devices - monitor</vt:lpstr>
      <vt:lpstr>Output devices - monitor</vt:lpstr>
      <vt:lpstr>Output devices - monitor</vt:lpstr>
      <vt:lpstr>Output devices - Printer</vt:lpstr>
      <vt:lpstr> Topic 3.A.3 Central Processing unit (CPU) 		</vt:lpstr>
      <vt:lpstr>Central processing unit (CPU)</vt:lpstr>
      <vt:lpstr>Central processing unit (CPU)</vt:lpstr>
      <vt:lpstr> Topic 3.A.4 memory unit  		</vt:lpstr>
      <vt:lpstr>Memory unit</vt:lpstr>
      <vt:lpstr>Memory unit</vt:lpstr>
      <vt:lpstr>PowerPoint 演示文稿</vt:lpstr>
      <vt:lpstr>Memory unit</vt:lpstr>
      <vt:lpstr>Memory unit - RAM</vt:lpstr>
      <vt:lpstr>Memory unit</vt:lpstr>
      <vt:lpstr>motherboard</vt:lpstr>
      <vt:lpstr> Topic 3.B SOFTWARE 		</vt:lpstr>
      <vt:lpstr>software</vt:lpstr>
      <vt:lpstr>Units of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COMPUETERS</dc:title>
  <dc:creator>ASUS</dc:creator>
  <cp:lastModifiedBy>Krishna Chakravarty</cp:lastModifiedBy>
  <cp:revision>270</cp:revision>
  <dcterms:created xsi:type="dcterms:W3CDTF">2017-07-02T12:01:00Z</dcterms:created>
  <dcterms:modified xsi:type="dcterms:W3CDTF">2021-01-22T04:21:50Z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