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2"/>
  </p:notesMasterIdLst>
  <p:sldIdLst>
    <p:sldId id="306" r:id="rId4"/>
    <p:sldId id="258" r:id="rId5"/>
    <p:sldId id="259" r:id="rId6"/>
    <p:sldId id="260" r:id="rId7"/>
    <p:sldId id="308" r:id="rId8"/>
    <p:sldId id="261" r:id="rId9"/>
    <p:sldId id="262" r:id="rId10"/>
    <p:sldId id="309" r:id="rId11"/>
    <p:sldId id="310" r:id="rId12"/>
    <p:sldId id="311" r:id="rId13"/>
    <p:sldId id="263" r:id="rId14"/>
    <p:sldId id="264" r:id="rId15"/>
    <p:sldId id="312" r:id="rId16"/>
    <p:sldId id="265" r:id="rId17"/>
    <p:sldId id="302" r:id="rId18"/>
    <p:sldId id="313" r:id="rId19"/>
    <p:sldId id="403" r:id="rId20"/>
    <p:sldId id="401" r:id="rId21"/>
    <p:sldId id="405" r:id="rId22"/>
    <p:sldId id="320" r:id="rId23"/>
    <p:sldId id="324" r:id="rId24"/>
    <p:sldId id="406" r:id="rId25"/>
    <p:sldId id="404" r:id="rId26"/>
    <p:sldId id="326" r:id="rId27"/>
    <p:sldId id="398" r:id="rId28"/>
    <p:sldId id="402" r:id="rId29"/>
    <p:sldId id="400" r:id="rId30"/>
    <p:sldId id="399" r:id="rId31"/>
    <p:sldId id="322" r:id="rId32"/>
    <p:sldId id="325" r:id="rId33"/>
    <p:sldId id="323" r:id="rId34"/>
    <p:sldId id="321" r:id="rId35"/>
    <p:sldId id="367" r:id="rId36"/>
    <p:sldId id="368" r:id="rId37"/>
    <p:sldId id="369" r:id="rId38"/>
    <p:sldId id="370" r:id="rId39"/>
    <p:sldId id="314" r:id="rId40"/>
    <p:sldId id="327" r:id="rId41"/>
    <p:sldId id="330" r:id="rId42"/>
    <p:sldId id="329" r:id="rId43"/>
    <p:sldId id="331" r:id="rId44"/>
    <p:sldId id="332" r:id="rId45"/>
    <p:sldId id="338" r:id="rId46"/>
    <p:sldId id="339" r:id="rId47"/>
    <p:sldId id="340" r:id="rId48"/>
    <p:sldId id="272" r:id="rId49"/>
    <p:sldId id="334" r:id="rId50"/>
    <p:sldId id="335" r:id="rId51"/>
    <p:sldId id="333" r:id="rId52"/>
    <p:sldId id="336" r:id="rId53"/>
    <p:sldId id="273" r:id="rId54"/>
    <p:sldId id="341" r:id="rId55"/>
    <p:sldId id="342" r:id="rId56"/>
    <p:sldId id="337" r:id="rId57"/>
    <p:sldId id="343" r:id="rId58"/>
    <p:sldId id="344" r:id="rId59"/>
    <p:sldId id="345" r:id="rId60"/>
    <p:sldId id="361" r:id="rId61"/>
    <p:sldId id="275" r:id="rId63"/>
    <p:sldId id="303" r:id="rId64"/>
    <p:sldId id="304" r:id="rId65"/>
    <p:sldId id="346" r:id="rId66"/>
    <p:sldId id="347" r:id="rId6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62"/>
    <p:restoredTop sz="94660"/>
  </p:normalViewPr>
  <p:slideViewPr>
    <p:cSldViewPr showGuides="1">
      <p:cViewPr varScale="1">
        <p:scale>
          <a:sx n="68" d="100"/>
          <a:sy n="68" d="100"/>
        </p:scale>
        <p:origin x="-1356" y="-96"/>
      </p:cViewPr>
      <p:guideLst>
        <p:guide orient="horz" pos="2136"/>
        <p:guide pos="2928"/>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notesMaster" Target="notesMasters/notes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US" sz="1200" strike="noStrike" noProof="1" dirty="0">
                <a:latin typeface="Arial" panose="020B0604020202020204" pitchFamily="34" charset="0"/>
                <a:ea typeface="Arial" panose="020B0604020202020204" pitchFamily="34" charset="0"/>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Image Placeholder 1"/>
          <p:cNvSpPr/>
          <p:nvPr>
            <p:ph type="sldImg"/>
          </p:nvPr>
        </p:nvSpPr>
        <p:spPr>
          <a:ln>
            <a:solidFill>
              <a:srgbClr val="000000"/>
            </a:solidFill>
          </a:ln>
        </p:spPr>
      </p:sp>
      <p:sp>
        <p:nvSpPr>
          <p:cNvPr id="60418" name="Text Placeholder 2"/>
          <p:cNvSpPr/>
          <p:nvPr>
            <p:ph type="body"/>
          </p:nvPr>
        </p:nvSpPr>
        <p:spPr>
          <a:noFill/>
          <a:ln>
            <a:noFill/>
          </a:ln>
        </p:spPr>
        <p:txBody>
          <a:bodyPr lIns="91440" tIns="45720" rIns="91440" bIns="45720" anchor="t"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FB2A60-AA10-4BAC-97E0-E6773BB2F19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13A712-8E8B-4348-B1CD-02ACB888711B}"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1"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309853B-D8E1-4741-AB21-C148507B7B0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FB2A60-AA10-4BAC-97E0-E6773BB2F19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13A712-8E8B-4348-B1CD-02ACB888711B}"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309853B-D8E1-4741-AB21-C148507B7B0F}"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US" altLang="en-GB" dirty="0"/>
              <a:t>Click to edit Master text styles</a:t>
            </a:r>
            <a:endParaRPr lang="en-US" altLang="en-GB" dirty="0"/>
          </a:p>
          <a:p>
            <a:pPr lvl="1"/>
            <a:r>
              <a:rPr lang="en-US" altLang="en-GB" dirty="0"/>
              <a:t>Second level</a:t>
            </a:r>
            <a:endParaRPr lang="en-US" altLang="en-GB" dirty="0"/>
          </a:p>
          <a:p>
            <a:pPr lvl="2"/>
            <a:r>
              <a:rPr lang="en-US" altLang="en-GB" dirty="0"/>
              <a:t>Third level</a:t>
            </a:r>
            <a:endParaRPr lang="en-US" altLang="en-GB" dirty="0"/>
          </a:p>
          <a:p>
            <a:pPr lvl="3"/>
            <a:r>
              <a:rPr lang="en-US" altLang="en-GB" dirty="0"/>
              <a:t>Fourth level</a:t>
            </a:r>
            <a:endParaRPr lang="en-US" altLang="en-GB" dirty="0"/>
          </a:p>
          <a:p>
            <a:pPr lvl="4"/>
            <a:r>
              <a:rPr lang="en-US" altLang="en-GB" dirty="0"/>
              <a:t>Fifth level</a:t>
            </a:r>
            <a:endParaRPr lang="en-US" altLang="en-GB"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US" altLang="en-GB" dirty="0"/>
              <a:t>Click to edit Master text styles</a:t>
            </a:r>
            <a:endParaRPr lang="en-US" altLang="en-GB" dirty="0"/>
          </a:p>
          <a:p>
            <a:pPr lvl="1"/>
            <a:r>
              <a:rPr lang="en-US" altLang="en-GB" dirty="0"/>
              <a:t>Second level</a:t>
            </a:r>
            <a:endParaRPr lang="en-US" altLang="en-GB" dirty="0"/>
          </a:p>
          <a:p>
            <a:pPr lvl="2"/>
            <a:r>
              <a:rPr lang="en-US" altLang="en-GB" dirty="0"/>
              <a:t>Third level</a:t>
            </a:r>
            <a:endParaRPr lang="en-US" altLang="en-GB" dirty="0"/>
          </a:p>
          <a:p>
            <a:pPr lvl="3"/>
            <a:r>
              <a:rPr lang="en-US" altLang="en-GB" dirty="0"/>
              <a:t>Fourth level</a:t>
            </a:r>
            <a:endParaRPr lang="en-US" altLang="en-GB" dirty="0"/>
          </a:p>
          <a:p>
            <a:pPr lvl="4"/>
            <a:r>
              <a:rPr lang="en-US" altLang="en-GB" dirty="0"/>
              <a:t>Fifth level</a:t>
            </a:r>
            <a:endParaRPr lang="en-US" altLang="en-GB"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304E593-A0B8-48E0-8526-8055ED743450}"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Arial" panose="020B0604020202020204" pitchFamily="34" charset="0"/>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tutorialspoint.com/cprogramming/c_function_call_by_reference.htm" TargetMode="External"/><Relationship Id="rId1" Type="http://schemas.openxmlformats.org/officeDocument/2006/relationships/hyperlink" Target="https://www.tutorialspoint.com/cprogramming/c_function_call_by_valu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Functions</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a:spLocks noGrp="1"/>
          </p:cNvSpPr>
          <p:nvPr>
            <p:ph type="subTitle" idx="1"/>
          </p:nvPr>
        </p:nvSpPr>
        <p:spPr/>
        <p:txBody>
          <a:bodyPr vert="horz" wrap="square" lIns="182880" tIns="0" rIns="91440" bIns="45720" numCol="1" anchor="t" anchorCtr="0" compatLnSpc="1">
            <a:normAutofit/>
          </a:bodyPr>
          <a:lstStyle/>
          <a:p>
            <a:pPr marL="3683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endParaRPr kumimoji="0" lang="en-IN"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rgbClr val="C6E7FC">
                    <a:shade val="50000"/>
                  </a:srgbClr>
                </a:solidFill>
                <a:effectLst/>
                <a:uLnTx/>
                <a:uFillTx/>
                <a:latin typeface="+mn-lt"/>
                <a:ea typeface="+mn-ea"/>
                <a:cs typeface="+mn-cs"/>
              </a:rPr>
              <a:t>© Oxford University Press 2013. All rights reserved.</a:t>
            </a:r>
            <a:endParaRPr kumimoji="0" lang="en-IN" sz="1000" b="0" i="0" u="none" strike="noStrike" kern="1200" cap="none" spc="0" normalizeH="0" baseline="0" noProof="0" dirty="0">
              <a:ln>
                <a:noFill/>
              </a:ln>
              <a:solidFill>
                <a:srgbClr val="C6E7FC">
                  <a:shade val="50000"/>
                </a:srgb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7620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Actual and Formal parameters</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306388" y="1171575"/>
            <a:ext cx="5637213" cy="5610225"/>
          </a:xfrm>
          <a:solidFill>
            <a:schemeClr val="tx2">
              <a:lumMod val="20000"/>
              <a:lumOff val="80000"/>
            </a:schemeClr>
          </a:solidFill>
          <a:ln>
            <a:solidFill>
              <a:schemeClr val="accent1"/>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or Arguments: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When a function is called, the values (expressions) that are passed in the call are called the arguments or 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the time of the call each actual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is assigned to the corresponding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formal</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parameter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the function definition.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Parameter Written In Function Call is Called “Actual Parameter”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Parameter Written In Function Definition is Called “Formal Parameter”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Formal parameters behave like other local variables inside the function and are created upon entry into the function and destroyed upon exit.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6019800" y="1600200"/>
            <a:ext cx="2743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main ()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ret = max(a, b);</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printf</a:t>
            </a:r>
            <a:r>
              <a:rPr kumimoji="0" lang="en-US" sz="1800" b="1" i="0" u="none" strike="noStrike" kern="1200" cap="none" spc="0" normalizeH="0" baseline="0" noProof="0" dirty="0">
                <a:ln>
                  <a:noFill/>
                </a:ln>
                <a:solidFill>
                  <a:schemeClr val="bg1"/>
                </a:solidFill>
                <a:effectLst/>
                <a:uLnTx/>
                <a:uFillTx/>
                <a:latin typeface="+mn-lt"/>
                <a:ea typeface="+mn-ea"/>
                <a:cs typeface="+mn-cs"/>
              </a:rPr>
              <a:t>( "Max value is : %d\n", ret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
        <p:nvSpPr>
          <p:cNvPr id="6" name="Rectangle 5"/>
          <p:cNvSpPr/>
          <p:nvPr/>
        </p:nvSpPr>
        <p:spPr>
          <a:xfrm>
            <a:off x="6019800" y="4495800"/>
            <a:ext cx="2743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max(</a:t>
            </a: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num1, </a:t>
            </a:r>
            <a:r>
              <a:rPr kumimoji="0" lang="en-US" sz="1800" b="1" i="0" u="none" strike="noStrike" kern="1200" cap="none" spc="0" normalizeH="0" baseline="0" noProof="0" dirty="0" err="1">
                <a:ln>
                  <a:noFill/>
                </a:ln>
                <a:solidFill>
                  <a:schemeClr val="bg1"/>
                </a:solidFill>
                <a:effectLst/>
                <a:uLnTx/>
                <a:uFillTx/>
                <a:latin typeface="+mn-lt"/>
                <a:ea typeface="+mn-ea"/>
                <a:cs typeface="+mn-cs"/>
              </a:rPr>
              <a:t>int</a:t>
            </a:r>
            <a:r>
              <a:rPr kumimoji="0" lang="en-US" sz="1800" b="1" i="0" u="none" strike="noStrike" kern="1200" cap="none" spc="0" normalizeH="0" baseline="0" noProof="0" dirty="0">
                <a:ln>
                  <a:noFill/>
                </a:ln>
                <a:solidFill>
                  <a:schemeClr val="bg1"/>
                </a:solidFill>
                <a:effectLst/>
                <a:uLnTx/>
                <a:uFillTx/>
                <a:latin typeface="+mn-lt"/>
                <a:ea typeface="+mn-ea"/>
                <a:cs typeface="+mn-cs"/>
              </a:rPr>
              <a:t> num2)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1" i="0" u="none" strike="noStrike" kern="1200" cap="none" spc="0" normalizeH="0" baseline="0" noProof="0" dirty="0">
                <a:ln>
                  <a:noFill/>
                </a:ln>
                <a:solidFill>
                  <a:schemeClr val="bg1"/>
                </a:solidFill>
                <a:effectLst/>
                <a:uLnTx/>
                <a:uFillTx/>
                <a:latin typeface="+mn-lt"/>
                <a:ea typeface="+mn-ea"/>
                <a:cs typeface="+mn-cs"/>
              </a:rPr>
              <a:t>return result; }</a:t>
            </a:r>
            <a:r>
              <a:rPr kumimoji="0" lang="en-US" sz="1800" b="1" i="0" u="none" strike="noStrike" kern="1200" cap="none" spc="0" normalizeH="0" baseline="0" noProof="0" dirty="0">
                <a:ln>
                  <a:noFill/>
                </a:ln>
                <a:solidFill>
                  <a:schemeClr val="bg1"/>
                </a:solidFill>
                <a:effectLst/>
                <a:uLnTx/>
                <a:uFillTx/>
                <a:latin typeface="+mn-lt"/>
                <a:ea typeface="+mn-ea"/>
                <a:cs typeface="+mn-cs"/>
              </a:rPr>
              <a:t> </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 </a:t>
            </a:r>
            <a:endParaRPr kumimoji="0" lang="en-IN" sz="3600" b="1" i="0" u="none" strike="noStrike" kern="1200" cap="none" spc="0" normalizeH="0" baseline="0" noProof="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8434" name="Content Placeholder 2"/>
          <p:cNvSpPr>
            <a:spLocks noGrp="1"/>
          </p:cNvSpPr>
          <p:nvPr>
            <p:ph idx="1"/>
          </p:nvPr>
        </p:nvSpPr>
        <p:spPr>
          <a:xfrm>
            <a:off x="609600" y="1752600"/>
            <a:ext cx="8001000" cy="3962400"/>
          </a:xfrm>
        </p:spPr>
        <p:txBody>
          <a:bodyPr wrap="square" lIns="182880" tIns="91440" rIns="91440" bIns="45720" anchor="t" anchorCtr="0"/>
          <a:p>
            <a:pPr eaLnBrk="1" hangingPunct="1"/>
            <a:r>
              <a:rPr lang="en-US" altLang="en-GB" dirty="0"/>
              <a:t>The name of a function is global.</a:t>
            </a:r>
            <a:endParaRPr lang="en-US" altLang="en-GB" dirty="0"/>
          </a:p>
          <a:p>
            <a:pPr eaLnBrk="1" hangingPunct="1"/>
            <a:r>
              <a:rPr lang="en-US" altLang="en-GB" dirty="0"/>
              <a:t>No function can be defined in another function body.</a:t>
            </a:r>
            <a:endParaRPr lang="en-US" altLang="en-GB" dirty="0"/>
          </a:p>
          <a:p>
            <a:pPr eaLnBrk="1" hangingPunct="1"/>
            <a:r>
              <a:rPr lang="en-US" altLang="en-GB" dirty="0"/>
              <a:t>Number of arguments must agree with the number of parameters specified in the prototype.</a:t>
            </a:r>
            <a:endParaRPr lang="en-US" altLang="en-GB" dirty="0"/>
          </a:p>
          <a:p>
            <a:pPr eaLnBrk="1" hangingPunct="1"/>
            <a:r>
              <a:rPr lang="en-US" altLang="en-GB" dirty="0"/>
              <a:t>The function return type cannot be an array or a function type.</a:t>
            </a:r>
            <a:endParaRPr lang="en-US" altLang="en-GB" dirty="0"/>
          </a:p>
        </p:txBody>
      </p:sp>
      <p:sp>
        <p:nvSpPr>
          <p:cNvPr id="1843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
        <p:nvSpPr>
          <p:cNvPr id="2" name="Rectangle 1"/>
          <p:cNvSpPr/>
          <p:nvPr/>
        </p:nvSpPr>
        <p:spPr>
          <a:xfrm>
            <a:off x="609600" y="685800"/>
            <a:ext cx="8077200" cy="646113"/>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Function Prototype Declaration</a:t>
            </a:r>
            <a:endParaRPr kumimoji="0" 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Rules for Parameters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6387" name="Content Placeholder 2"/>
          <p:cNvSpPr>
            <a:spLocks noGrp="1"/>
          </p:cNvSpPr>
          <p:nvPr>
            <p:ph idx="1"/>
          </p:nvPr>
        </p:nvSpPr>
        <p:spPr>
          <a:xfrm>
            <a:off x="611188" y="1628775"/>
            <a:ext cx="8183563" cy="40100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number of parameters in the actual and formal parameter lists must be consistent.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Parameter association in C is </a:t>
            </a:r>
            <a:r>
              <a:rPr kumimoji="0" lang="en-IN" sz="2000" b="0" i="1" u="none" strike="noStrike" kern="1200" cap="none" spc="0" normalizeH="0" baseline="0" noProof="0" dirty="0" smtClean="0">
                <a:ln>
                  <a:noFill/>
                </a:ln>
                <a:solidFill>
                  <a:schemeClr val="tx1"/>
                </a:solidFill>
                <a:effectLst/>
                <a:uLnTx/>
                <a:uFillTx/>
                <a:latin typeface="+mn-lt"/>
                <a:ea typeface="+mn-ea"/>
                <a:cs typeface="+mn-cs"/>
              </a:rPr>
              <a:t>positional</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Actual parameters and formal parameters must be of compatible data types.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Actual (input) parameters may be a variable, constant, or any expression matching the type of the corresponding formal parameter.</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459"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Calling a function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0482"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dirty="0"/>
              <a:t>While calling a function, there are two ways in which arguments can be passed to a function −</a:t>
            </a:r>
            <a:endParaRPr lang="en-US" altLang="en-GB" sz="2400" dirty="0"/>
          </a:p>
          <a:p>
            <a:pPr>
              <a:buNone/>
            </a:pPr>
            <a:endParaRPr lang="en-US" altLang="en-GB" dirty="0"/>
          </a:p>
        </p:txBody>
      </p:sp>
      <p:graphicFrame>
        <p:nvGraphicFramePr>
          <p:cNvPr id="20484" name="Table 20483"/>
          <p:cNvGraphicFramePr/>
          <p:nvPr/>
        </p:nvGraphicFramePr>
        <p:xfrm>
          <a:off x="381000" y="2590800"/>
          <a:ext cx="8458200" cy="3886200"/>
        </p:xfrm>
        <a:graphic>
          <a:graphicData uri="http://schemas.openxmlformats.org/drawingml/2006/table">
            <a:tbl>
              <a:tblPr/>
              <a:tblGrid>
                <a:gridCol w="1027113"/>
                <a:gridCol w="7431087"/>
              </a:tblGrid>
              <a:tr h="5175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b="1" dirty="0">
                          <a:solidFill>
                            <a:srgbClr val="FFFFFF"/>
                          </a:solidFill>
                          <a:latin typeface="Verdana" panose="020B0604030504040204" pitchFamily="34" charset="0"/>
                        </a:rPr>
                        <a:t>S.N.</a:t>
                      </a:r>
                      <a:endParaRPr lang="en-US" b="1" dirty="0">
                        <a:solidFill>
                          <a:srgbClr val="FFFFFF"/>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eaLnBrk="1" fontAlgn="t" hangingPunct="1">
                        <a:buNone/>
                      </a:pPr>
                      <a:r>
                        <a:rPr b="1" dirty="0">
                          <a:solidFill>
                            <a:srgbClr val="FFFFFF"/>
                          </a:solidFill>
                          <a:latin typeface="Verdana" panose="020B0604030504040204" pitchFamily="34" charset="0"/>
                        </a:rPr>
                        <a:t>Call Type &amp; Description</a:t>
                      </a:r>
                      <a:endParaRPr lang="en-US" b="1" dirty="0">
                        <a:solidFill>
                          <a:srgbClr val="FFFFFF"/>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5176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dirty="0">
                          <a:solidFill>
                            <a:srgbClr val="217435"/>
                          </a:solidFill>
                          <a:latin typeface="Verdana" panose="020B0604030504040204" pitchFamily="34" charset="0"/>
                        </a:rPr>
                        <a:t>1</a:t>
                      </a:r>
                      <a:endParaRPr lang="en-US" dirty="0">
                        <a:solidFill>
                          <a:srgbClr val="217435"/>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CD6C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just" eaLnBrk="1" fontAlgn="t" hangingPunct="1">
                        <a:buNone/>
                      </a:pPr>
                      <a:r>
                        <a:rPr b="1" dirty="0">
                          <a:solidFill>
                            <a:srgbClr val="313131"/>
                          </a:solidFill>
                          <a:latin typeface="Verdana" panose="020B0604030504040204" pitchFamily="34" charset="0"/>
                          <a:hlinkClick r:id="rId1"/>
                        </a:rPr>
                        <a:t>Call by value</a:t>
                      </a:r>
                      <a:r>
                        <a:rPr b="1" dirty="0">
                          <a:solidFill>
                            <a:srgbClr val="313131"/>
                          </a:solidFill>
                          <a:latin typeface="Verdana" panose="020B0604030504040204" pitchFamily="34" charset="0"/>
                        </a:rPr>
                        <a:t> </a:t>
                      </a:r>
                      <a:r>
                        <a:rPr dirty="0">
                          <a:solidFill>
                            <a:srgbClr val="000000"/>
                          </a:solidFill>
                          <a:latin typeface="Verdana" panose="020B0604030504040204" pitchFamily="34" charset="0"/>
                        </a:rPr>
                        <a:t>This method copies the actual value of an argument into the formal parameter of the function. In this case, changes made to the parameter inside the function have no effect on the argument.</a:t>
                      </a:r>
                      <a:endParaRPr lang="en-US" dirty="0">
                        <a:solidFill>
                          <a:srgbClr val="000000"/>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CD6CE"/>
                    </a:solidFill>
                  </a:tcPr>
                </a:tc>
              </a:tr>
              <a:tr h="18510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eaLnBrk="1" fontAlgn="t" hangingPunct="1">
                        <a:buNone/>
                      </a:pPr>
                      <a:r>
                        <a:rPr dirty="0">
                          <a:solidFill>
                            <a:srgbClr val="217435"/>
                          </a:solidFill>
                          <a:latin typeface="Verdana" panose="020B0604030504040204" pitchFamily="34" charset="0"/>
                        </a:rPr>
                        <a:t>2</a:t>
                      </a:r>
                      <a:endParaRPr lang="en-US" dirty="0">
                        <a:solidFill>
                          <a:srgbClr val="217435"/>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C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just" eaLnBrk="1" fontAlgn="t" hangingPunct="1">
                        <a:buNone/>
                      </a:pPr>
                      <a:r>
                        <a:rPr b="1" dirty="0">
                          <a:solidFill>
                            <a:srgbClr val="313131"/>
                          </a:solidFill>
                          <a:latin typeface="Verdana" panose="020B0604030504040204" pitchFamily="34" charset="0"/>
                          <a:hlinkClick r:id="rId2"/>
                        </a:rPr>
                        <a:t>Call by reference</a:t>
                      </a:r>
                      <a:r>
                        <a:rPr b="1" dirty="0">
                          <a:solidFill>
                            <a:srgbClr val="313131"/>
                          </a:solidFill>
                          <a:latin typeface="Verdana" panose="020B0604030504040204" pitchFamily="34" charset="0"/>
                        </a:rPr>
                        <a:t> </a:t>
                      </a:r>
                      <a:r>
                        <a:rPr dirty="0">
                          <a:solidFill>
                            <a:srgbClr val="000000"/>
                          </a:solidFill>
                          <a:latin typeface="Verdana" panose="020B0604030504040204" pitchFamily="34" charset="0"/>
                        </a:rPr>
                        <a:t>This method copies the address of an argument into the formal parameter. Inside the function, the address is used to access the actual argument used in the call. This means that changes made to the parameter affect the argument.</a:t>
                      </a:r>
                      <a:endParaRPr lang="en-US" dirty="0">
                        <a:solidFill>
                          <a:srgbClr val="000000"/>
                        </a:solidFill>
                        <a:latin typeface="Verdana" panose="020B0604030504040204" pitchFamily="34" charset="0"/>
                      </a:endParaRPr>
                    </a:p>
                  </a:txBody>
                  <a:tcPr marL="76200" marR="76200" marT="76200" marB="7620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CE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Call by Value Mechanism</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1506" name="Content Placeholder 2"/>
          <p:cNvSpPr>
            <a:spLocks noGrp="1"/>
          </p:cNvSpPr>
          <p:nvPr>
            <p:ph idx="1"/>
          </p:nvPr>
        </p:nvSpPr>
        <p:spPr>
          <a:xfrm>
            <a:off x="611188" y="1628775"/>
            <a:ext cx="8183562" cy="4187825"/>
          </a:xfrm>
        </p:spPr>
        <p:txBody>
          <a:bodyPr wrap="square" lIns="182880" tIns="91440" rIns="91440" bIns="45720" anchor="t" anchorCtr="0"/>
          <a:p>
            <a:pPr eaLnBrk="1" hangingPunct="1"/>
            <a:r>
              <a:rPr lang="en-US" altLang="en-GB" sz="2400" dirty="0"/>
              <a:t>In call by value, a copy of the data is made and the copy is sent to the function.</a:t>
            </a:r>
            <a:endParaRPr lang="en-US" altLang="en-GB" sz="2400" dirty="0"/>
          </a:p>
          <a:p>
            <a:pPr eaLnBrk="1" hangingPunct="1"/>
            <a:endParaRPr lang="en-US" altLang="en-GB" sz="2400" dirty="0"/>
          </a:p>
          <a:p>
            <a:pPr eaLnBrk="1" hangingPunct="1"/>
            <a:r>
              <a:rPr lang="en-US" altLang="en-GB" sz="2400" dirty="0"/>
              <a:t>The copies of the value held by the arguments are passed by the function call.</a:t>
            </a:r>
            <a:endParaRPr lang="en-US" altLang="en-GB" sz="2400" dirty="0"/>
          </a:p>
          <a:p>
            <a:pPr eaLnBrk="1" hangingPunct="1"/>
            <a:endParaRPr lang="en-US" altLang="en-GB" sz="2400" dirty="0"/>
          </a:p>
          <a:p>
            <a:pPr eaLnBrk="1" hangingPunct="1"/>
            <a:r>
              <a:rPr lang="en-US" altLang="en-GB" sz="2400" dirty="0"/>
              <a:t>As only copies of the values held in the arguments are sent to the formal parameters, the function cannot directly modify the arguments passed.</a:t>
            </a:r>
            <a:endParaRPr lang="en-IN" altLang="x-none" sz="2400" dirty="0"/>
          </a:p>
        </p:txBody>
      </p:sp>
      <p:sp>
        <p:nvSpPr>
          <p:cNvPr id="21507"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1"/>
          <p:cNvSpPr>
            <a:spLocks noGrp="1"/>
          </p:cNvSpPr>
          <p:nvPr>
            <p:ph type="title"/>
          </p:nvPr>
        </p:nvSpPr>
        <p:spPr>
          <a:xfrm>
            <a:off x="609600" y="685800"/>
            <a:ext cx="8077200" cy="838200"/>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An Example of Call by value Mechanism:</a:t>
            </a:r>
            <a:endParaRPr kumimoji="0" lang="en-US" sz="32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17411" name="Content Placeholder 3" descr="cbv1.jpg"/>
          <p:cNvPicPr>
            <a:picLocks noGrp="1" noChangeAspect="1"/>
          </p:cNvPicPr>
          <p:nvPr>
            <p:ph idx="1"/>
          </p:nvPr>
        </p:nvPicPr>
        <p:blipFill>
          <a:blip r:embed="rId1"/>
          <a:srcRect/>
          <a:stretch>
            <a:fillRect/>
          </a:stretch>
        </p:blipFill>
        <p:spPr>
          <a:xfrm>
            <a:off x="457200" y="1524000"/>
            <a:ext cx="6172200" cy="4191000"/>
          </a:xfrm>
          <a:ln w="38100" cap="sq">
            <a:solidFill>
              <a:srgbClr val="000000"/>
            </a:solidFill>
          </a:ln>
          <a:effectLst>
            <a:outerShdw blurRad="50800" dist="38100" dir="2700000" algn="tl" rotWithShape="0">
              <a:srgbClr val="000000">
                <a:alpha val="43000"/>
              </a:srgbClr>
            </a:outerShdw>
          </a:effectLst>
        </p:spPr>
      </p:pic>
      <p:pic>
        <p:nvPicPr>
          <p:cNvPr id="17413" name="Picture 4" descr="cbv2.jpg"/>
          <p:cNvPicPr>
            <a:picLocks noChangeAspect="1"/>
          </p:cNvPicPr>
          <p:nvPr/>
        </p:nvPicPr>
        <p:blipFill>
          <a:blip r:embed="rId2"/>
          <a:srcRect/>
          <a:stretch>
            <a:fillRect/>
          </a:stretch>
        </p:blipFill>
        <p:spPr bwMode="auto">
          <a:xfrm>
            <a:off x="3505200" y="4800600"/>
            <a:ext cx="5181600" cy="1524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7620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Example : Factorial</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a:xfrm>
            <a:off x="228600" y="1219200"/>
            <a:ext cx="4876800" cy="5410200"/>
          </a:xfrm>
          <a:solidFill>
            <a:schemeClr val="tx1">
              <a:lumMod val="20000"/>
              <a:lumOff val="80000"/>
            </a:schemeClr>
          </a:solidFill>
          <a:ln>
            <a:solidFill>
              <a:schemeClr val="tx1"/>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#include &lt;</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&gt;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long factorial(</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main()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long fact = 1;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("Enter a number to calculate it's factorial</a:t>
            </a:r>
            <a:r>
              <a:rPr kumimoji="0" lang="en-US" sz="2200" b="1" i="0" u="none" strike="noStrike" kern="1200" cap="none" spc="0" normalizeH="0" baseline="0" noProof="0" dirty="0" smtClean="0">
                <a:ln>
                  <a:noFill/>
                </a:ln>
                <a:solidFill>
                  <a:srgbClr val="002060"/>
                </a:solidFill>
                <a:effectLst/>
                <a:uLnTx/>
                <a:uFillTx/>
                <a:latin typeface="+mn-lt"/>
                <a:ea typeface="+mn-ea"/>
                <a:cs typeface="+mn-cs"/>
              </a:rPr>
              <a:t>\n</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("%d", &amp;number);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("%d! = %ld</a:t>
            </a:r>
            <a:r>
              <a:rPr kumimoji="0" lang="en-US" sz="2200" b="1" i="0" u="none" strike="noStrike" kern="1200" cap="none" spc="0" normalizeH="0" baseline="0" noProof="0" dirty="0" smtClean="0">
                <a:ln>
                  <a:noFill/>
                </a:ln>
                <a:solidFill>
                  <a:srgbClr val="002060"/>
                </a:solidFill>
                <a:effectLst/>
                <a:uLnTx/>
                <a:uFillTx/>
                <a:latin typeface="+mn-lt"/>
                <a:ea typeface="+mn-ea"/>
                <a:cs typeface="+mn-cs"/>
              </a:rPr>
              <a:t>\n</a:t>
            </a:r>
            <a:r>
              <a:rPr kumimoji="0" lang="en-US" sz="2200" b="0" i="0" u="none" strike="noStrike" kern="1200" cap="none" spc="0" normalizeH="0" baseline="0" noProof="0" dirty="0" smtClean="0">
                <a:ln>
                  <a:noFill/>
                </a:ln>
                <a:solidFill>
                  <a:srgbClr val="002060"/>
                </a:solidFill>
                <a:effectLst/>
                <a:uLnTx/>
                <a:uFillTx/>
                <a:latin typeface="+mn-lt"/>
                <a:ea typeface="+mn-ea"/>
                <a:cs typeface="+mn-cs"/>
              </a:rPr>
              <a:t>", number, factorial(number));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200" b="0" i="0" u="none" strike="noStrike" kern="1200" cap="none" spc="0" normalizeH="0" baseline="0" noProof="0" dirty="0" smtClean="0">
                <a:ln>
                  <a:noFill/>
                </a:ln>
                <a:solidFill>
                  <a:srgbClr val="002060"/>
                </a:solidFill>
                <a:effectLst/>
                <a:uLnTx/>
                <a:uFillTx/>
                <a:latin typeface="+mn-lt"/>
                <a:ea typeface="+mn-ea"/>
                <a:cs typeface="+mn-cs"/>
              </a:rPr>
              <a:t> }  </a:t>
            </a:r>
            <a:endParaRPr kumimoji="0" lang="en-US" sz="22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400" b="0"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2400" b="0" i="0" u="none" strike="noStrike" kern="1200" cap="none" spc="0" normalizeH="0" baseline="0" noProof="0" dirty="0">
              <a:ln>
                <a:noFill/>
              </a:ln>
              <a:solidFill>
                <a:srgbClr val="002060"/>
              </a:solidFill>
              <a:effectLst/>
              <a:uLnTx/>
              <a:uFillTx/>
              <a:latin typeface="+mn-lt"/>
              <a:ea typeface="+mn-ea"/>
              <a:cs typeface="+mn-cs"/>
            </a:endParaRPr>
          </a:p>
        </p:txBody>
      </p:sp>
      <p:sp>
        <p:nvSpPr>
          <p:cNvPr id="5" name="Rectangle 4"/>
          <p:cNvSpPr/>
          <p:nvPr/>
        </p:nvSpPr>
        <p:spPr>
          <a:xfrm>
            <a:off x="5181600" y="1219200"/>
            <a:ext cx="3733800" cy="541020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long factorial(</a:t>
            </a:r>
            <a:r>
              <a:rPr kumimoji="0" lang="en-US" sz="2200" b="0" i="0" u="none" strike="noStrike" kern="1200" cap="none" spc="0" normalizeH="0" baseline="0" noProof="0" dirty="0" err="1">
                <a:ln>
                  <a:noFill/>
                </a:ln>
                <a:solidFill>
                  <a:srgbClr val="002060"/>
                </a:solidFill>
                <a:effectLst/>
                <a:uLnTx/>
                <a:uFillTx/>
                <a:latin typeface="+mn-lt"/>
                <a:ea typeface="+mn-ea"/>
                <a:cs typeface="+mn-cs"/>
              </a:rPr>
              <a:t>int</a:t>
            </a:r>
            <a:r>
              <a:rPr kumimoji="0" lang="en-US" sz="2200" b="0" i="0" u="none" strike="noStrike" kern="1200" cap="none" spc="0" normalizeH="0" baseline="0" noProof="0" dirty="0">
                <a:ln>
                  <a:noFill/>
                </a:ln>
                <a:solidFill>
                  <a:srgbClr val="002060"/>
                </a:solidFill>
                <a:effectLst/>
                <a:uLnTx/>
                <a:uFillTx/>
                <a:latin typeface="+mn-lt"/>
                <a:ea typeface="+mn-ea"/>
                <a:cs typeface="+mn-cs"/>
              </a:rPr>
              <a:t> n)</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 {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err="1">
                <a:ln>
                  <a:noFill/>
                </a:ln>
                <a:solidFill>
                  <a:srgbClr val="002060"/>
                </a:solidFill>
                <a:effectLst/>
                <a:uLnTx/>
                <a:uFillTx/>
                <a:latin typeface="+mn-lt"/>
                <a:ea typeface="+mn-ea"/>
                <a:cs typeface="+mn-cs"/>
              </a:rPr>
              <a:t>int</a:t>
            </a:r>
            <a:r>
              <a:rPr kumimoji="0" lang="en-US" sz="2200" b="0" i="0" u="none" strike="noStrike" kern="1200" cap="none" spc="0" normalizeH="0" baseline="0" noProof="0" dirty="0">
                <a:ln>
                  <a:noFill/>
                </a:ln>
                <a:solidFill>
                  <a:srgbClr val="002060"/>
                </a:solidFill>
                <a:effectLst/>
                <a:uLnTx/>
                <a:uFillTx/>
                <a:latin typeface="+mn-lt"/>
                <a:ea typeface="+mn-ea"/>
                <a:cs typeface="+mn-cs"/>
              </a:rPr>
              <a:t> c;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long result = 1;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for (c = 1; c &lt;= n; </a:t>
            </a:r>
            <a:r>
              <a:rPr kumimoji="0" lang="en-US" sz="2200" b="0" i="0" u="none" strike="noStrike" kern="1200" cap="none" spc="0" normalizeH="0" baseline="0" noProof="0" dirty="0" err="1">
                <a:ln>
                  <a:noFill/>
                </a:ln>
                <a:solidFill>
                  <a:srgbClr val="002060"/>
                </a:solidFill>
                <a:effectLst/>
                <a:uLnTx/>
                <a:uFillTx/>
                <a:latin typeface="+mn-lt"/>
                <a:ea typeface="+mn-ea"/>
                <a:cs typeface="+mn-cs"/>
              </a:rPr>
              <a:t>c++</a:t>
            </a:r>
            <a:r>
              <a:rPr kumimoji="0" lang="en-US" sz="2200" b="0" i="0" u="none" strike="noStrike" kern="1200" cap="none" spc="0" normalizeH="0" baseline="0" noProof="0" dirty="0">
                <a:ln>
                  <a:noFill/>
                </a:ln>
                <a:solidFill>
                  <a:srgbClr val="002060"/>
                </a:solidFill>
                <a:effectLst/>
                <a:uLnTx/>
                <a:uFillTx/>
                <a:latin typeface="+mn-lt"/>
                <a:ea typeface="+mn-ea"/>
                <a:cs typeface="+mn-cs"/>
              </a:rPr>
              <a:t>)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result = result * c;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return result; </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dirty="0">
                <a:ln>
                  <a:noFill/>
                </a:ln>
                <a:solidFill>
                  <a:srgbClr val="002060"/>
                </a:solidFill>
                <a:effectLst/>
                <a:uLnTx/>
                <a:uFillTx/>
                <a:latin typeface="+mn-lt"/>
                <a:ea typeface="+mn-ea"/>
                <a:cs typeface="+mn-cs"/>
              </a:rPr>
              <a:t>}</a:t>
            </a:r>
            <a:endParaRPr kumimoji="0" lang="en-US" sz="22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334000" y="13716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pt-BR" sz="2000" b="0" i="0" u="none" strike="noStrike" kern="1200" cap="none" spc="0" normalizeH="0" baseline="0" noProof="0" dirty="0">
                <a:ln>
                  <a:noFill/>
                </a:ln>
                <a:solidFill>
                  <a:schemeClr val="lt1"/>
                </a:solidFill>
                <a:effectLst/>
                <a:uLnTx/>
                <a:uFillTx/>
                <a:latin typeface="+mn-lt"/>
                <a:ea typeface="+mn-ea"/>
                <a:cs typeface="+mn-cs"/>
              </a:rPr>
              <a:t>n! = n*(n-1)*(n-2)*(n-3)...3.2.1 and zero factorial is defined as one i.e. 0! = 1.</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685800" y="1628775"/>
            <a:ext cx="7927975" cy="829945"/>
          </a:xfrm>
          <a:prstGeom prst="rect">
            <a:avLst/>
          </a:prstGeom>
          <a:noFill/>
        </p:spPr>
        <p:txBody>
          <a:bodyPr wrap="square" rtlCol="0" anchor="t">
            <a:spAutoFit/>
          </a:bodyPr>
          <a:p>
            <a:r>
              <a:rPr lang="en-US" sz="2400">
                <a:sym typeface="+mn-ea"/>
              </a:rPr>
              <a:t>WAP to swap the values of two variables by using a suitable user defined function (say SWAP) for it.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505" y="105410"/>
            <a:ext cx="8183880" cy="1423035"/>
          </a:xfrm>
        </p:spPr>
        <p:txBody>
          <a:bodyPr>
            <a:normAutofit fontScale="90000"/>
          </a:bodyPr>
          <a:p>
            <a:r>
              <a:rPr lang="en-US" sz="2220">
                <a:sym typeface="+mn-ea"/>
              </a:rPr>
              <a:t>WAP to swap the values of two variables by using a suitable user defined function (say</a:t>
            </a:r>
            <a:br>
              <a:rPr lang="en-US" sz="2220">
                <a:sym typeface="+mn-ea"/>
              </a:rPr>
            </a:br>
            <a:r>
              <a:rPr lang="en-US" sz="2220">
                <a:sym typeface="+mn-ea"/>
              </a:rPr>
              <a:t>SWAP) for it.</a:t>
            </a:r>
            <a:br>
              <a:rPr lang="en-US" sz="2220"/>
            </a:br>
            <a:endParaRPr lang="en-US" sz="2220"/>
          </a:p>
        </p:txBody>
      </p:sp>
      <p:sp>
        <p:nvSpPr>
          <p:cNvPr id="3" name="Content Placeholder 2"/>
          <p:cNvSpPr>
            <a:spLocks noGrp="1"/>
          </p:cNvSpPr>
          <p:nvPr>
            <p:ph idx="1"/>
          </p:nvPr>
        </p:nvSpPr>
        <p:spPr>
          <a:xfrm>
            <a:off x="304800" y="1676400"/>
            <a:ext cx="4552950" cy="4594225"/>
          </a:xfrm>
        </p:spPr>
        <p:txBody>
          <a:bodyPr/>
          <a:p>
            <a:pPr marL="0" indent="0">
              <a:buNone/>
            </a:pPr>
            <a:r>
              <a:rPr lang="en-US" sz="1800"/>
              <a:t>void swap(int, int);  </a:t>
            </a:r>
            <a:endParaRPr lang="en-US" sz="1800"/>
          </a:p>
          <a:p>
            <a:pPr marL="0" indent="0">
              <a:buNone/>
            </a:pPr>
            <a:r>
              <a:rPr lang="en-US" sz="1800"/>
              <a:t>  </a:t>
            </a:r>
            <a:endParaRPr lang="en-US" sz="1800"/>
          </a:p>
          <a:p>
            <a:pPr marL="0" indent="0">
              <a:buNone/>
            </a:pPr>
            <a:r>
              <a:rPr lang="en-US" sz="1800"/>
              <a:t>int main()  </a:t>
            </a:r>
            <a:endParaRPr lang="en-US" sz="1800"/>
          </a:p>
          <a:p>
            <a:pPr marL="0" indent="0">
              <a:buNone/>
            </a:pPr>
            <a:r>
              <a:rPr lang="en-US" sz="1800"/>
              <a:t>{  </a:t>
            </a:r>
            <a:endParaRPr lang="en-US" sz="1800"/>
          </a:p>
          <a:p>
            <a:pPr marL="0" indent="0">
              <a:buNone/>
            </a:pPr>
            <a:r>
              <a:rPr lang="en-US" sz="1800"/>
              <a:t>    int a, b;  </a:t>
            </a:r>
            <a:endParaRPr lang="en-US" sz="1800"/>
          </a:p>
          <a:p>
            <a:pPr marL="0" indent="0">
              <a:buNone/>
            </a:pPr>
            <a:r>
              <a:rPr lang="en-US" sz="1800"/>
              <a:t>      printf("Enter values for a and b\n");  </a:t>
            </a:r>
            <a:endParaRPr lang="en-US" sz="1800"/>
          </a:p>
          <a:p>
            <a:pPr marL="0" indent="0">
              <a:buNone/>
            </a:pPr>
            <a:r>
              <a:rPr lang="en-US" sz="1800"/>
              <a:t>    scanf("%d%d", &amp;a, &amp;b);  </a:t>
            </a:r>
            <a:endParaRPr lang="en-US" sz="1800"/>
          </a:p>
          <a:p>
            <a:pPr marL="0" indent="0">
              <a:buNone/>
            </a:pPr>
            <a:r>
              <a:rPr lang="en-US" sz="1800"/>
              <a:t>      printf("\n\nBefore swapping: a = %d and b = %d\n", a, b);  </a:t>
            </a:r>
            <a:endParaRPr lang="en-US" sz="1800"/>
          </a:p>
          <a:p>
            <a:pPr marL="0" indent="0">
              <a:buNone/>
            </a:pPr>
            <a:r>
              <a:rPr lang="en-US" sz="1800"/>
              <a:t>  </a:t>
            </a:r>
            <a:endParaRPr lang="en-US" sz="1800"/>
          </a:p>
          <a:p>
            <a:pPr marL="0" indent="0">
              <a:buNone/>
            </a:pPr>
            <a:r>
              <a:rPr lang="en-US" sz="1800"/>
              <a:t>    swap(a, b);  </a:t>
            </a:r>
            <a:endParaRPr lang="en-US" sz="1800"/>
          </a:p>
          <a:p>
            <a:pPr marL="0" indent="0">
              <a:buNone/>
            </a:pPr>
            <a:r>
              <a:rPr lang="en-US" sz="1800"/>
              <a:t>  </a:t>
            </a:r>
            <a:endParaRPr lang="en-US" sz="1800"/>
          </a:p>
          <a:p>
            <a:pPr marL="0" indent="0">
              <a:buNone/>
            </a:pPr>
            <a:r>
              <a:rPr lang="en-US" sz="1800"/>
              <a:t>    return 0;  </a:t>
            </a:r>
            <a:endParaRPr lang="en-US" sz="1800"/>
          </a:p>
          <a:p>
            <a:pPr marL="0" indent="0">
              <a:buNone/>
            </a:pPr>
            <a:r>
              <a:rPr lang="en-US" sz="1800"/>
              <a:t>}  </a:t>
            </a:r>
            <a:endParaRPr lang="en-US" sz="1800"/>
          </a:p>
          <a:p>
            <a:pPr marL="0" indent="0">
              <a:buNone/>
            </a:pPr>
            <a:r>
              <a:rPr lang="en-US" sz="1800"/>
              <a:t>  </a:t>
            </a:r>
            <a:endParaRPr lang="en-US" sz="1800"/>
          </a:p>
          <a:p>
            <a:pPr marL="0" indent="0">
              <a:buNone/>
            </a:pPr>
            <a:endParaRPr lang="en-US" sz="1800"/>
          </a:p>
        </p:txBody>
      </p:sp>
      <p:sp>
        <p:nvSpPr>
          <p:cNvPr id="4" name="Text Box 3"/>
          <p:cNvSpPr txBox="1"/>
          <p:nvPr/>
        </p:nvSpPr>
        <p:spPr>
          <a:xfrm>
            <a:off x="5128895" y="1828800"/>
            <a:ext cx="3666490" cy="3138170"/>
          </a:xfrm>
          <a:prstGeom prst="rect">
            <a:avLst/>
          </a:prstGeom>
          <a:noFill/>
          <a:ln>
            <a:solidFill>
              <a:schemeClr val="tx1">
                <a:lumMod val="50000"/>
              </a:schemeClr>
            </a:solidFill>
          </a:ln>
        </p:spPr>
        <p:txBody>
          <a:bodyPr wrap="square" rtlCol="0" anchor="t">
            <a:spAutoFit/>
          </a:bodyPr>
          <a:p>
            <a:pPr marL="0" indent="0">
              <a:buNone/>
            </a:pPr>
            <a:r>
              <a:rPr lang="en-US">
                <a:sym typeface="+mn-ea"/>
              </a:rPr>
              <a:t>void swap(int x, int y)  </a:t>
            </a:r>
            <a:endParaRPr lang="en-US"/>
          </a:p>
          <a:p>
            <a:pPr marL="0" indent="0">
              <a:buNone/>
            </a:pPr>
            <a:r>
              <a:rPr lang="en-US">
                <a:sym typeface="+mn-ea"/>
              </a:rPr>
              <a:t>{  </a:t>
            </a:r>
            <a:endParaRPr lang="en-US"/>
          </a:p>
          <a:p>
            <a:pPr marL="0" indent="0">
              <a:buNone/>
            </a:pPr>
            <a:r>
              <a:rPr lang="en-US">
                <a:sym typeface="+mn-ea"/>
              </a:rPr>
              <a:t>    int temp;  </a:t>
            </a:r>
            <a:endParaRPr lang="en-US"/>
          </a:p>
          <a:p>
            <a:pPr marL="0" indent="0">
              <a:buNone/>
            </a:pPr>
            <a:r>
              <a:rPr lang="en-US">
                <a:sym typeface="+mn-ea"/>
              </a:rPr>
              <a:t>  </a:t>
            </a:r>
            <a:endParaRPr lang="en-US"/>
          </a:p>
          <a:p>
            <a:pPr marL="0" indent="0">
              <a:buNone/>
            </a:pPr>
            <a:r>
              <a:rPr lang="en-US">
                <a:sym typeface="+mn-ea"/>
              </a:rPr>
              <a:t>    temp = x;  </a:t>
            </a:r>
            <a:endParaRPr lang="en-US"/>
          </a:p>
          <a:p>
            <a:pPr marL="0" indent="0">
              <a:buNone/>
            </a:pPr>
            <a:r>
              <a:rPr lang="en-US">
                <a:sym typeface="+mn-ea"/>
              </a:rPr>
              <a:t>    x    = y;  </a:t>
            </a:r>
            <a:endParaRPr lang="en-US"/>
          </a:p>
          <a:p>
            <a:pPr marL="0" indent="0">
              <a:buNone/>
            </a:pPr>
            <a:r>
              <a:rPr lang="en-US">
                <a:sym typeface="+mn-ea"/>
              </a:rPr>
              <a:t>    y    = temp;  </a:t>
            </a:r>
            <a:endParaRPr lang="en-US"/>
          </a:p>
          <a:p>
            <a:pPr marL="0" indent="0">
              <a:buNone/>
            </a:pPr>
            <a:r>
              <a:rPr lang="en-US">
                <a:sym typeface="+mn-ea"/>
              </a:rPr>
              <a:t>  </a:t>
            </a:r>
            <a:endParaRPr lang="en-US"/>
          </a:p>
          <a:p>
            <a:pPr marL="0" indent="0">
              <a:buNone/>
            </a:pPr>
            <a:r>
              <a:rPr lang="en-US">
                <a:sym typeface="+mn-ea"/>
              </a:rPr>
              <a:t>    printf("\nAfter swapping: a = %d and b = %d\n", x, y);  </a:t>
            </a:r>
            <a:endParaRPr lang="en-US"/>
          </a:p>
          <a:p>
            <a:pPr marL="0" indent="0">
              <a:buNone/>
            </a:pPr>
            <a:r>
              <a:rPr lang="en-US">
                <a:sym typeface="+mn-ea"/>
              </a:rPr>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6" name="Rectangle 5"/>
          <p:cNvSpPr/>
          <p:nvPr/>
        </p:nvSpPr>
        <p:spPr>
          <a:xfrm>
            <a:off x="762000" y="1828800"/>
            <a:ext cx="7987665" cy="1659255"/>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Find out the value of nth term of the Fibonacci sequence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609600" y="609600"/>
            <a:ext cx="8077200" cy="79216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Introduction </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9218" name="Content Placeholder 2"/>
          <p:cNvSpPr>
            <a:spLocks noGrp="1"/>
          </p:cNvSpPr>
          <p:nvPr>
            <p:ph idx="1"/>
          </p:nvPr>
        </p:nvSpPr>
        <p:spPr>
          <a:xfrm>
            <a:off x="533400" y="1600200"/>
            <a:ext cx="8153400" cy="4525963"/>
          </a:xfrm>
        </p:spPr>
        <p:txBody>
          <a:bodyPr wrap="square" lIns="182880" tIns="91440" rIns="91440" bIns="45720" anchor="t" anchorCtr="0"/>
          <a:p>
            <a:pPr eaLnBrk="1" hangingPunct="1"/>
            <a:endParaRPr lang="en-US" altLang="en-GB" sz="2000" dirty="0"/>
          </a:p>
          <a:p>
            <a:pPr eaLnBrk="1" hangingPunct="1"/>
            <a:r>
              <a:rPr lang="en-US" altLang="en-GB" sz="2000" dirty="0"/>
              <a:t>During the 1970s and into the 80s, the primary software engineering methodology was </a:t>
            </a:r>
            <a:r>
              <a:rPr lang="en-US" altLang="en-GB" sz="2000" i="1" dirty="0"/>
              <a:t>structured </a:t>
            </a:r>
            <a:r>
              <a:rPr lang="en-US" altLang="en-GB" sz="2000" dirty="0"/>
              <a:t> </a:t>
            </a:r>
            <a:r>
              <a:rPr lang="en-US" altLang="en-GB" sz="2000" i="1" dirty="0"/>
              <a:t>programming.</a:t>
            </a:r>
            <a:endParaRPr lang="en-US" altLang="en-GB" sz="2000" i="1" dirty="0"/>
          </a:p>
          <a:p>
            <a:pPr eaLnBrk="1" hangingPunct="1"/>
            <a:endParaRPr lang="en-US" altLang="en-GB" sz="2000" dirty="0"/>
          </a:p>
          <a:p>
            <a:pPr eaLnBrk="1" hangingPunct="1"/>
            <a:r>
              <a:rPr lang="en-US" altLang="en-GB" sz="2000" dirty="0"/>
              <a:t>Structured programming makes</a:t>
            </a:r>
            <a:r>
              <a:rPr lang="en-US" altLang="en-GB" sz="2400" dirty="0"/>
              <a:t> </a:t>
            </a:r>
            <a:endParaRPr lang="en-US" altLang="en-GB" sz="2400" dirty="0"/>
          </a:p>
          <a:p>
            <a:pPr lvl="2" eaLnBrk="1" hangingPunct="1"/>
            <a:r>
              <a:rPr lang="en-US" altLang="en-GB" sz="2000" dirty="0"/>
              <a:t>Programs more comprehensible.</a:t>
            </a:r>
            <a:endParaRPr lang="en-US" altLang="en-GB" sz="2000" dirty="0"/>
          </a:p>
          <a:p>
            <a:pPr lvl="2" eaLnBrk="1" hangingPunct="1"/>
            <a:r>
              <a:rPr lang="en-US" altLang="en-GB" sz="2000" dirty="0"/>
              <a:t>Programming errors less frequent.</a:t>
            </a:r>
            <a:endParaRPr lang="en-US" altLang="en-GB" sz="2000" dirty="0"/>
          </a:p>
          <a:p>
            <a:pPr eaLnBrk="1" hangingPunct="1"/>
            <a:endParaRPr lang="en-US" altLang="en-GB" sz="2400" dirty="0"/>
          </a:p>
          <a:p>
            <a:pPr eaLnBrk="1" hangingPunct="1"/>
            <a:r>
              <a:rPr lang="en-US" altLang="en-GB" sz="2400" dirty="0"/>
              <a:t>A </a:t>
            </a:r>
            <a:r>
              <a:rPr lang="en-US" altLang="en-GB" sz="2400" i="1" dirty="0"/>
              <a:t>function is a self-contained block of program statements </a:t>
            </a:r>
            <a:r>
              <a:rPr lang="en-US" altLang="en-GB" sz="2400" dirty="0"/>
              <a:t>that performs a particular task.</a:t>
            </a:r>
            <a:endParaRPr lang="en-US" altLang="en-GB" sz="2400" dirty="0"/>
          </a:p>
        </p:txBody>
      </p:sp>
      <p:sp>
        <p:nvSpPr>
          <p:cNvPr id="9219"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662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term number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value of the term-%d of Fibonacci sequence is %d.”, n, fib(n));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/*User defined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 fib that returns the value of </a:t>
            </a:r>
            <a:r>
              <a:rPr kumimoji="0" lang="en-US" sz="1800" b="1" i="0" u="none" strike="noStrike" kern="1200" cap="none" spc="0" normalizeH="0" baseline="0" noProof="0" dirty="0" err="1">
                <a:ln>
                  <a:noFill/>
                </a:ln>
                <a:solidFill>
                  <a:srgbClr val="00B050"/>
                </a:solidFill>
                <a:effectLst/>
                <a:uLnTx/>
                <a:uFillTx/>
                <a:latin typeface="+mn-lt"/>
                <a:ea typeface="+mn-ea"/>
                <a:cs typeface="+mn-cs"/>
              </a:rPr>
              <a:t>ith</a:t>
            </a:r>
            <a:r>
              <a:rPr kumimoji="0" lang="en-US" sz="1800" b="1" i="0" u="none" strike="noStrike" kern="1200" cap="none" spc="0" normalizeH="0" baseline="0" noProof="0" dirty="0">
                <a:ln>
                  <a:noFill/>
                </a:ln>
                <a:solidFill>
                  <a:srgbClr val="00B050"/>
                </a:solidFill>
                <a:effectLst/>
                <a:uLnTx/>
                <a:uFillTx/>
                <a:latin typeface="+mn-lt"/>
                <a:ea typeface="+mn-ea"/>
                <a:cs typeface="+mn-cs"/>
              </a:rPr>
              <a:t>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term of Fibonacci sequence*/</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i,f1=0,f2=1,f;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 (n==0 || n==1)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(n-1);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562600" y="0"/>
            <a:ext cx="35814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Find out the value of nth term of the Fibonacci sequence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4648200" y="2819400"/>
            <a:ext cx="4495800"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&lt;=n-2;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f=f1+f2;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f1=f2;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f2=f;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f;</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765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b="1" dirty="0"/>
              <a:t>RUN-1</a:t>
            </a:r>
            <a:endParaRPr lang="en-US" altLang="en-GB" b="1" dirty="0"/>
          </a:p>
          <a:p>
            <a:r>
              <a:rPr lang="en-US" altLang="en-GB" dirty="0"/>
              <a:t>Enter term number: 6</a:t>
            </a:r>
            <a:endParaRPr lang="en-US" altLang="en-GB" dirty="0"/>
          </a:p>
          <a:p>
            <a:r>
              <a:rPr lang="en-US" altLang="en-GB" dirty="0"/>
              <a:t>The value of the term-6 of Fibonacci sequence is 8.</a:t>
            </a:r>
            <a:endParaRPr lang="en-US" altLang="en-GB" dirty="0"/>
          </a:p>
          <a:p>
            <a:r>
              <a:rPr lang="en-US" altLang="en-GB" b="1" dirty="0"/>
              <a:t>RUN-2</a:t>
            </a:r>
            <a:endParaRPr lang="en-US" altLang="en-GB" b="1" dirty="0"/>
          </a:p>
          <a:p>
            <a:r>
              <a:rPr lang="en-US" altLang="en-GB" dirty="0"/>
              <a:t>Enter term number: 15</a:t>
            </a:r>
            <a:endParaRPr lang="en-US" altLang="en-GB" dirty="0"/>
          </a:p>
          <a:p>
            <a:r>
              <a:rPr lang="en-US" altLang="en-GB" dirty="0"/>
              <a:t>The value of the term-5 of Fibonacci sequence is 377.</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Palindrome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Palindrome</a:t>
            </a:r>
            <a:endParaRPr lang="en-US"/>
          </a:p>
        </p:txBody>
      </p:sp>
      <p:sp>
        <p:nvSpPr>
          <p:cNvPr id="3" name="Content Placeholder 2"/>
          <p:cNvSpPr>
            <a:spLocks noGrp="1"/>
          </p:cNvSpPr>
          <p:nvPr>
            <p:ph idx="1"/>
          </p:nvPr>
        </p:nvSpPr>
        <p:spPr/>
        <p:txBody>
          <a:bodyPr/>
          <a:p>
            <a:pPr marL="0" indent="0">
              <a:buNone/>
            </a:pPr>
            <a:r>
              <a:rPr lang="en-US" sz="1400" b="1">
                <a:latin typeface="Calibri" panose="020F0502020204030204" charset="0"/>
                <a:cs typeface="Calibri" panose="020F0502020204030204" charset="0"/>
              </a:rPr>
              <a:t>#include &lt;stdio.h&gt;</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int main()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int n, reversed = 0, remainder,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printf("Enter an integer: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scanf("%d", &amp;n);</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original = n;</a:t>
            </a:r>
            <a:endParaRPr lang="en-US" sz="1400" b="1">
              <a:latin typeface="Calibri" panose="020F0502020204030204" charset="0"/>
              <a:cs typeface="Calibri" panose="020F0502020204030204" charset="0"/>
            </a:endParaRPr>
          </a:p>
          <a:p>
            <a:pPr marL="0" indent="0">
              <a:buNone/>
            </a:pP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 reversed integer is stored in reversed variable</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while (n != 0)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remainder = n % 10;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reversed = reversed * 10 + remainder;</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n /= 10;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 palindrome if orignal and reversed are equal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if (original == reversed)</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printf("%d is a palindrome.",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else</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printf("%d is not a palindrome.", original);</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    return 0;</a:t>
            </a:r>
            <a:endParaRPr lang="en-US" sz="1400" b="1">
              <a:latin typeface="Calibri" panose="020F0502020204030204" charset="0"/>
              <a:cs typeface="Calibri" panose="020F0502020204030204" charset="0"/>
            </a:endParaRPr>
          </a:p>
          <a:p>
            <a:pPr marL="0" indent="0">
              <a:buNone/>
            </a:pPr>
            <a:r>
              <a:rPr lang="en-US" sz="1400" b="1">
                <a:latin typeface="Calibri" panose="020F0502020204030204" charset="0"/>
                <a:cs typeface="Calibri" panose="020F0502020204030204" charset="0"/>
              </a:rPr>
              <a:t>}</a:t>
            </a:r>
            <a:endParaRPr lang="en-US" sz="1400" b="1">
              <a:latin typeface="Calibri" panose="020F0502020204030204" charset="0"/>
              <a:cs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Passing Arrays to Functions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3554" name="Content Placeholder 2"/>
          <p:cNvSpPr>
            <a:spLocks noGrp="1"/>
          </p:cNvSpPr>
          <p:nvPr>
            <p:ph idx="1"/>
          </p:nvPr>
        </p:nvSpPr>
        <p:spPr/>
        <p:txBody>
          <a:bodyPr vert="horz" wrap="square" lIns="182880" tIns="91440" rIns="91440" bIns="45720" numCol="1" anchor="t" anchorCtr="0" compatLnSpc="1">
            <a:normAutofit fontScale="92500"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When an array is passed to a function, the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address of the array is passed and not the copy of the complete array.</a:t>
            </a:r>
            <a:endParaRPr kumimoji="0" lang="en-US" sz="2400" b="1"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During its execution the function has the ability to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modify the contents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of the array that is specified as the function argument.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Arial" panose="020B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array is not passed to a function by value.</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Arial" panose="020B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is an exception to the rule of passing the function arguments by value.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867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1650" y="476250"/>
            <a:ext cx="8489950"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calculate the sum of all the integers</a:t>
            </a:r>
            <a:b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b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stored in the array.</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4578" name="Content Placeholder 2"/>
          <p:cNvSpPr>
            <a:spLocks noGrp="1"/>
          </p:cNvSpPr>
          <p:nvPr>
            <p:ph idx="1"/>
          </p:nvPr>
        </p:nvSpPr>
        <p:spPr>
          <a:xfrm>
            <a:off x="76200" y="1527175"/>
            <a:ext cx="5410200" cy="5254625"/>
          </a:xfrm>
          <a:solidFill>
            <a:schemeClr val="bg1"/>
          </a:solidFill>
          <a:ln>
            <a:solidFill>
              <a:srgbClr val="002060"/>
            </a:solidFill>
            <a:miter/>
          </a:ln>
        </p:spPr>
        <p:txBody>
          <a:bodyPr wrap="square" lIns="182880" tIns="91440" rIns="91440" bIns="45720" anchor="t" anchorCtr="0"/>
          <a:p>
            <a:pPr>
              <a:buNone/>
            </a:pPr>
            <a:r>
              <a:rPr lang="en-US" altLang="en-GB" sz="1800" b="1" dirty="0">
                <a:solidFill>
                  <a:srgbClr val="002060"/>
                </a:solidFill>
              </a:rPr>
              <a:t>#include&lt;stdio.h&gt;</a:t>
            </a:r>
            <a:endParaRPr lang="en-US" altLang="en-GB" sz="1800" b="1" dirty="0">
              <a:solidFill>
                <a:srgbClr val="002060"/>
              </a:solidFill>
            </a:endParaRPr>
          </a:p>
          <a:p>
            <a:pPr>
              <a:buNone/>
            </a:pPr>
            <a:r>
              <a:rPr lang="en-US" altLang="en-GB" sz="1800" b="1" dirty="0">
                <a:solidFill>
                  <a:srgbClr val="002060"/>
                </a:solidFill>
              </a:rPr>
              <a:t>int SUM-ARRAY(int a[],int); </a:t>
            </a:r>
            <a:endParaRPr lang="en-US" altLang="en-GB" sz="1800" b="1" dirty="0">
              <a:solidFill>
                <a:srgbClr val="002060"/>
              </a:solidFill>
            </a:endParaRPr>
          </a:p>
          <a:p>
            <a:pPr>
              <a:buNone/>
            </a:pPr>
            <a:r>
              <a:rPr lang="en-US" altLang="en-GB" sz="1800" b="1" dirty="0">
                <a:solidFill>
                  <a:srgbClr val="00B050"/>
                </a:solidFill>
              </a:rPr>
              <a:t>//Function Prototype</a:t>
            </a:r>
            <a:endParaRPr lang="en-US" altLang="en-GB" sz="1800" b="1" dirty="0">
              <a:solidFill>
                <a:srgbClr val="00B050"/>
              </a:solidFill>
            </a:endParaRPr>
          </a:p>
          <a:p>
            <a:pPr>
              <a:buNone/>
            </a:pPr>
            <a:r>
              <a:rPr lang="en-US" altLang="en-GB" sz="1800" b="1" dirty="0">
                <a:solidFill>
                  <a:srgbClr val="002060"/>
                </a:solidFill>
              </a:rPr>
              <a:t>int main()</a:t>
            </a:r>
            <a:endParaRPr lang="en-US" altLang="en-GB" sz="1800" b="1" dirty="0">
              <a:solidFill>
                <a:srgbClr val="002060"/>
              </a:solidFill>
            </a:endParaRPr>
          </a:p>
          <a:p>
            <a:pPr>
              <a:buNone/>
            </a:pPr>
            <a:r>
              <a:rPr lang="en-US" altLang="en-GB" sz="1800" b="1" dirty="0">
                <a:solidFill>
                  <a:srgbClr val="002060"/>
                </a:solidFill>
              </a:rPr>
              <a:t>{</a:t>
            </a:r>
            <a:endParaRPr lang="en-US" altLang="en-GB" sz="1800" b="1" dirty="0">
              <a:solidFill>
                <a:srgbClr val="002060"/>
              </a:solidFill>
            </a:endParaRPr>
          </a:p>
          <a:p>
            <a:pPr>
              <a:buNone/>
            </a:pPr>
            <a:r>
              <a:rPr lang="en-US" altLang="en-GB" sz="1800" b="1" dirty="0">
                <a:solidFill>
                  <a:srgbClr val="002060"/>
                </a:solidFill>
              </a:rPr>
              <a:t>int a[100], n, i;</a:t>
            </a:r>
            <a:endParaRPr lang="en-US" altLang="en-GB" sz="1800" b="1" dirty="0">
              <a:solidFill>
                <a:srgbClr val="002060"/>
              </a:solidFill>
            </a:endParaRPr>
          </a:p>
          <a:p>
            <a:pPr>
              <a:buNone/>
            </a:pPr>
            <a:r>
              <a:rPr lang="en-US" altLang="en-GB" sz="1800" b="1" dirty="0">
                <a:solidFill>
                  <a:srgbClr val="002060"/>
                </a:solidFill>
              </a:rPr>
              <a:t>printf("\nEnter how many numbers :");</a:t>
            </a:r>
            <a:endParaRPr lang="en-US" altLang="en-GB" sz="1800" b="1" dirty="0">
              <a:solidFill>
                <a:srgbClr val="002060"/>
              </a:solidFill>
            </a:endParaRPr>
          </a:p>
          <a:p>
            <a:pPr>
              <a:buNone/>
            </a:pPr>
            <a:r>
              <a:rPr lang="en-US" altLang="en-GB" sz="1800" b="1" dirty="0">
                <a:solidFill>
                  <a:srgbClr val="002060"/>
                </a:solidFill>
              </a:rPr>
              <a:t>scanf("%d",&amp;n);</a:t>
            </a:r>
            <a:endParaRPr lang="en-US" altLang="en-GB" sz="1800" b="1" dirty="0">
              <a:solidFill>
                <a:srgbClr val="002060"/>
              </a:solidFill>
            </a:endParaRPr>
          </a:p>
          <a:p>
            <a:pPr>
              <a:buNone/>
            </a:pPr>
            <a:r>
              <a:rPr lang="en-US" altLang="en-GB" sz="1800" b="1" dirty="0">
                <a:solidFill>
                  <a:srgbClr val="002060"/>
                </a:solidFill>
              </a:rPr>
              <a:t>printf("\nEnter data for array: ");</a:t>
            </a:r>
            <a:endParaRPr lang="en-US" altLang="en-GB" sz="1800" b="1" dirty="0">
              <a:solidFill>
                <a:srgbClr val="002060"/>
              </a:solidFill>
            </a:endParaRPr>
          </a:p>
          <a:p>
            <a:pPr>
              <a:buNone/>
            </a:pPr>
            <a:r>
              <a:rPr lang="en-US" altLang="en-GB" sz="1800" b="1" dirty="0">
                <a:solidFill>
                  <a:srgbClr val="002060"/>
                </a:solidFill>
              </a:rPr>
              <a:t>for(i=0;i&lt;n;i++)</a:t>
            </a:r>
            <a:endParaRPr lang="en-US" altLang="en-GB" sz="1800" b="1" dirty="0">
              <a:solidFill>
                <a:srgbClr val="002060"/>
              </a:solidFill>
            </a:endParaRPr>
          </a:p>
          <a:p>
            <a:pPr>
              <a:buNone/>
            </a:pPr>
            <a:r>
              <a:rPr lang="en-US" altLang="en-GB" sz="1800" b="1" dirty="0">
                <a:solidFill>
                  <a:srgbClr val="002060"/>
                </a:solidFill>
              </a:rPr>
              <a:t>scanf("%d",&amp;a[i]);</a:t>
            </a:r>
            <a:endParaRPr lang="en-US" altLang="en-GB" sz="1800" b="1" dirty="0">
              <a:solidFill>
                <a:srgbClr val="002060"/>
              </a:solidFill>
            </a:endParaRPr>
          </a:p>
          <a:p>
            <a:pPr>
              <a:buNone/>
            </a:pPr>
            <a:r>
              <a:rPr lang="en-US" altLang="en-GB" sz="1800" b="1" dirty="0">
                <a:solidFill>
                  <a:srgbClr val="002060"/>
                </a:solidFill>
              </a:rPr>
              <a:t>printf(“\nThe sum of the elements of the array is %d”, SUM-ARRAY(a, n);</a:t>
            </a:r>
            <a:endParaRPr lang="en-US" altLang="en-GB" sz="1800" b="1" dirty="0">
              <a:solidFill>
                <a:srgbClr val="002060"/>
              </a:solidFill>
            </a:endParaRPr>
          </a:p>
          <a:p>
            <a:pPr>
              <a:buNone/>
            </a:pPr>
            <a:r>
              <a:rPr lang="en-US" altLang="en-GB" sz="1800" b="1" dirty="0">
                <a:solidFill>
                  <a:srgbClr val="002060"/>
                </a:solidFill>
              </a:rPr>
              <a:t>return 0;</a:t>
            </a:r>
            <a:endParaRPr lang="en-US" altLang="en-GB" sz="1800" b="1" dirty="0">
              <a:solidFill>
                <a:srgbClr val="002060"/>
              </a:solidFill>
            </a:endParaRPr>
          </a:p>
          <a:p>
            <a:pPr>
              <a:buNone/>
            </a:pPr>
            <a:r>
              <a:rPr lang="en-US" altLang="en-GB" sz="1800" b="1" dirty="0">
                <a:solidFill>
                  <a:srgbClr val="002060"/>
                </a:solidFill>
              </a:rPr>
              <a:t>}</a:t>
            </a:r>
            <a:endParaRPr lang="en-US" altLang="en-GB" sz="1800" b="1" dirty="0">
              <a:solidFill>
                <a:srgbClr val="002060"/>
              </a:solidFill>
            </a:endParaRPr>
          </a:p>
        </p:txBody>
      </p:sp>
      <p:sp>
        <p:nvSpPr>
          <p:cNvPr id="5" name="TextBox 4"/>
          <p:cNvSpPr txBox="1"/>
          <p:nvPr/>
        </p:nvSpPr>
        <p:spPr>
          <a:xfrm>
            <a:off x="5410200" y="2971800"/>
            <a:ext cx="3733800" cy="34147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/*User Defined Function </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rPr>
              <a:t>SUM-ARRAY*/</a:t>
            </a:r>
            <a:endParaRPr kumimoji="0" lang="en-US" sz="18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int SUM-ARRAY(</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sum=0;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sum=sum +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sum;</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5602" name="Content Placeholder 2"/>
          <p:cNvSpPr>
            <a:spLocks noGrp="1"/>
          </p:cNvSpPr>
          <p:nvPr>
            <p:ph idx="1"/>
          </p:nvPr>
        </p:nvSpPr>
        <p:spPr>
          <a:xfrm>
            <a:off x="611188" y="1628775"/>
            <a:ext cx="8183562" cy="4695825"/>
          </a:xfrm>
          <a:solidFill>
            <a:schemeClr val="tx1"/>
          </a:solidFill>
        </p:spPr>
        <p:txBody>
          <a:bodyPr wrap="square" lIns="182880" tIns="91440" rIns="91440" bIns="45720" anchor="t" anchorCtr="0"/>
          <a:p>
            <a:pPr>
              <a:buNone/>
            </a:pPr>
            <a:r>
              <a:rPr lang="en-US" altLang="en-GB" b="1" dirty="0">
                <a:solidFill>
                  <a:schemeClr val="bg1"/>
                </a:solidFill>
              </a:rPr>
              <a:t>RUN-1</a:t>
            </a:r>
            <a:endParaRPr lang="en-US" altLang="en-GB" b="1" dirty="0">
              <a:solidFill>
                <a:schemeClr val="bg1"/>
              </a:solidFill>
            </a:endParaRPr>
          </a:p>
          <a:p>
            <a:pPr>
              <a:buNone/>
            </a:pPr>
            <a:r>
              <a:rPr lang="en-US" altLang="en-GB" dirty="0">
                <a:solidFill>
                  <a:schemeClr val="bg1"/>
                </a:solidFill>
              </a:rPr>
              <a:t>Enter how many numbers : 4</a:t>
            </a:r>
            <a:endParaRPr lang="en-US" altLang="en-GB" dirty="0">
              <a:solidFill>
                <a:schemeClr val="bg1"/>
              </a:solidFill>
            </a:endParaRPr>
          </a:p>
          <a:p>
            <a:pPr>
              <a:buNone/>
            </a:pPr>
            <a:r>
              <a:rPr lang="en-US" altLang="en-GB" dirty="0">
                <a:solidFill>
                  <a:schemeClr val="bg1"/>
                </a:solidFill>
              </a:rPr>
              <a:t>Enter data for array: 7 6 5 4</a:t>
            </a:r>
            <a:endParaRPr lang="en-US" altLang="en-GB" dirty="0">
              <a:solidFill>
                <a:schemeClr val="bg1"/>
              </a:solidFill>
            </a:endParaRPr>
          </a:p>
          <a:p>
            <a:pPr>
              <a:buNone/>
            </a:pPr>
            <a:r>
              <a:rPr lang="en-US" altLang="en-GB" dirty="0">
                <a:solidFill>
                  <a:schemeClr val="bg1"/>
                </a:solidFill>
              </a:rPr>
              <a:t>The sum of the elements of the array is 22</a:t>
            </a:r>
            <a:endParaRPr lang="en-US" altLang="en-GB" dirty="0">
              <a:solidFill>
                <a:schemeClr val="bg1"/>
              </a:solidFill>
            </a:endParaRPr>
          </a:p>
          <a:p>
            <a:pPr>
              <a:buNone/>
            </a:pPr>
            <a:r>
              <a:rPr lang="en-US" altLang="en-GB" b="1" dirty="0">
                <a:solidFill>
                  <a:schemeClr val="bg1"/>
                </a:solidFill>
              </a:rPr>
              <a:t>RUN-2</a:t>
            </a:r>
            <a:endParaRPr lang="en-US" altLang="en-GB" b="1" dirty="0">
              <a:solidFill>
                <a:schemeClr val="bg1"/>
              </a:solidFill>
            </a:endParaRPr>
          </a:p>
          <a:p>
            <a:pPr>
              <a:buNone/>
            </a:pPr>
            <a:r>
              <a:rPr lang="en-US" altLang="en-GB" dirty="0">
                <a:solidFill>
                  <a:schemeClr val="bg1"/>
                </a:solidFill>
              </a:rPr>
              <a:t>Enter how many numbers : 5</a:t>
            </a:r>
            <a:endParaRPr lang="en-US" altLang="en-GB" dirty="0">
              <a:solidFill>
                <a:schemeClr val="bg1"/>
              </a:solidFill>
            </a:endParaRPr>
          </a:p>
          <a:p>
            <a:pPr>
              <a:buNone/>
            </a:pPr>
            <a:r>
              <a:rPr lang="en-US" altLang="en-GB" dirty="0">
                <a:solidFill>
                  <a:schemeClr val="bg1"/>
                </a:solidFill>
              </a:rPr>
              <a:t>Enter data for array: 1 2 3 4 5</a:t>
            </a:r>
            <a:endParaRPr lang="en-US" altLang="en-GB" dirty="0">
              <a:solidFill>
                <a:schemeClr val="bg1"/>
              </a:solidFill>
            </a:endParaRPr>
          </a:p>
          <a:p>
            <a:pPr>
              <a:buNone/>
            </a:pPr>
            <a:r>
              <a:rPr lang="en-US" altLang="en-GB" dirty="0">
                <a:solidFill>
                  <a:schemeClr val="bg1"/>
                </a:solidFill>
              </a:rPr>
              <a:t>The sum of the elements of the array is 15</a:t>
            </a:r>
            <a:endParaRPr lang="en-US" altLang="en-GB"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075" y="476250"/>
            <a:ext cx="8075613" cy="9525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IN"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36868" name="Picture 2"/>
          <p:cNvPicPr>
            <a:picLocks noChangeAspect="1" noChangeArrowheads="1"/>
          </p:cNvPicPr>
          <p:nvPr/>
        </p:nvPicPr>
        <p:blipFill>
          <a:blip r:embed="rId1"/>
          <a:srcRect/>
          <a:stretch>
            <a:fillRect/>
          </a:stretch>
        </p:blipFill>
        <p:spPr bwMode="auto">
          <a:xfrm>
            <a:off x="214313" y="357188"/>
            <a:ext cx="5440363" cy="617378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6869" name="Picture 3"/>
          <p:cNvPicPr>
            <a:picLocks noChangeAspect="1" noChangeArrowheads="1"/>
          </p:cNvPicPr>
          <p:nvPr/>
        </p:nvPicPr>
        <p:blipFill>
          <a:blip r:embed="rId2"/>
          <a:srcRect/>
          <a:stretch>
            <a:fillRect/>
          </a:stretch>
        </p:blipFill>
        <p:spPr bwMode="auto">
          <a:xfrm>
            <a:off x="5275263" y="2286000"/>
            <a:ext cx="3868738" cy="29289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Rounded Rectangle 5"/>
          <p:cNvSpPr/>
          <p:nvPr/>
        </p:nvSpPr>
        <p:spPr>
          <a:xfrm>
            <a:off x="5429250" y="357188"/>
            <a:ext cx="3571875" cy="18573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400" b="1" i="1" u="none" strike="noStrike" kern="1200" cap="none" spc="0" normalizeH="0" baseline="0" noProof="0" dirty="0">
                <a:ln>
                  <a:noFill/>
                </a:ln>
                <a:solidFill>
                  <a:schemeClr val="bg1"/>
                </a:solidFill>
                <a:effectLst/>
                <a:uLnTx/>
                <a:uFillTx/>
                <a:latin typeface="+mn-lt"/>
                <a:ea typeface="+mn-ea"/>
                <a:cs typeface="+mn-cs"/>
              </a:rPr>
              <a:t>Searching an element within an array</a:t>
            </a:r>
            <a:endParaRPr kumimoji="0" 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ight Brace 6"/>
          <p:cNvSpPr/>
          <p:nvPr/>
        </p:nvSpPr>
        <p:spPr>
          <a:xfrm>
            <a:off x="5429250" y="3571875"/>
            <a:ext cx="285750" cy="357188"/>
          </a:xfrm>
          <a:prstGeom prst="rightBrace">
            <a:avLst/>
          </a:prstGeom>
          <a:ln w="7620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Left Brace 7"/>
          <p:cNvSpPr/>
          <p:nvPr/>
        </p:nvSpPr>
        <p:spPr>
          <a:xfrm>
            <a:off x="5214938" y="2143125"/>
            <a:ext cx="214313" cy="428625"/>
          </a:xfrm>
          <a:prstGeom prst="leftBrace">
            <a:avLst/>
          </a:prstGeom>
          <a:ln w="571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231" name="TextBox 8"/>
          <p:cNvSpPr txBox="1"/>
          <p:nvPr/>
        </p:nvSpPr>
        <p:spPr>
          <a:xfrm>
            <a:off x="3786188" y="2428875"/>
            <a:ext cx="1357312" cy="369888"/>
          </a:xfrm>
          <a:prstGeom prst="rect">
            <a:avLst/>
          </a:prstGeom>
          <a:noFill/>
          <a:ln w="9525">
            <a:noFill/>
          </a:ln>
        </p:spPr>
        <p:txBody>
          <a:bodyPr anchor="t" anchorCtr="0">
            <a:spAutoFit/>
          </a:bodyPr>
          <a:p>
            <a:r>
              <a:rPr lang="en-GB" altLang="zh-CN" b="1" i="1" dirty="0">
                <a:latin typeface="Franklin Gothic Medium" panose="020B0603020102020204" pitchFamily="34" charset="0"/>
              </a:rPr>
              <a:t>For loop </a:t>
            </a:r>
            <a:endParaRPr lang="en-GB" altLang="zh-CN" b="1" i="1" dirty="0">
              <a:latin typeface="Franklin Gothic Medium" panose="020B0603020102020204" pitchFamily="34" charset="0"/>
            </a:endParaRPr>
          </a:p>
        </p:txBody>
      </p:sp>
      <p:sp>
        <p:nvSpPr>
          <p:cNvPr id="10" name="Right Arrow 9"/>
          <p:cNvSpPr/>
          <p:nvPr/>
        </p:nvSpPr>
        <p:spPr>
          <a:xfrm>
            <a:off x="4786313" y="2571750"/>
            <a:ext cx="357188"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505" y="533400"/>
            <a:ext cx="8183880" cy="440690"/>
          </a:xfrm>
        </p:spPr>
        <p:txBody>
          <a:bodyPr>
            <a:normAutofit/>
          </a:bodyPr>
          <a:p>
            <a:r>
              <a:rPr lang="en-US" sz="2220"/>
              <a:t>Search an element within array using function</a:t>
            </a:r>
            <a:endParaRPr lang="en-US" sz="2220"/>
          </a:p>
        </p:txBody>
      </p:sp>
      <p:sp>
        <p:nvSpPr>
          <p:cNvPr id="3" name="Content Placeholder 2"/>
          <p:cNvSpPr>
            <a:spLocks noGrp="1"/>
          </p:cNvSpPr>
          <p:nvPr>
            <p:ph idx="1"/>
          </p:nvPr>
        </p:nvSpPr>
        <p:spPr>
          <a:xfrm>
            <a:off x="457200" y="990600"/>
            <a:ext cx="4765040" cy="6443345"/>
          </a:xfrm>
        </p:spPr>
        <p:txBody>
          <a:bodyPr/>
          <a:p>
            <a:pPr marL="0" indent="0">
              <a:buNone/>
            </a:pPr>
            <a:r>
              <a:rPr lang="en-US" sz="1200" b="1">
                <a:solidFill>
                  <a:schemeClr val="bg2">
                    <a:lumMod val="10000"/>
                  </a:schemeClr>
                </a:solidFill>
              </a:rPr>
              <a:t>#include&lt;stdio.h&gt;</a:t>
            </a:r>
            <a:endParaRPr lang="en-US" sz="1200" b="1">
              <a:solidFill>
                <a:schemeClr val="bg2">
                  <a:lumMod val="10000"/>
                </a:schemeClr>
              </a:solidFill>
            </a:endParaRPr>
          </a:p>
          <a:p>
            <a:pPr marL="0" indent="0">
              <a:buNone/>
            </a:pPr>
            <a:r>
              <a:rPr lang="en-US" sz="1200" b="1">
                <a:solidFill>
                  <a:schemeClr val="bg2">
                    <a:lumMod val="10000"/>
                  </a:schemeClr>
                </a:solidFill>
              </a:rPr>
              <a:t> int linear_search(int A[], int, int);</a:t>
            </a:r>
            <a:endParaRPr lang="en-US" sz="1200" b="1">
              <a:solidFill>
                <a:schemeClr val="bg2">
                  <a:lumMod val="10000"/>
                </a:schemeClr>
              </a:solidFill>
            </a:endParaRPr>
          </a:p>
          <a:p>
            <a:pPr marL="0" indent="0">
              <a:buNone/>
            </a:pPr>
            <a:r>
              <a:rPr lang="en-US" sz="1200" b="1">
                <a:solidFill>
                  <a:schemeClr val="bg2">
                    <a:lumMod val="10000"/>
                  </a:schemeClr>
                </a:solidFill>
              </a:rPr>
              <a:t> main()</a:t>
            </a:r>
            <a:endParaRPr lang="en-US" sz="1200" b="1">
              <a:solidFill>
                <a:schemeClr val="bg2">
                  <a:lumMod val="10000"/>
                </a:schemeClr>
              </a:solidFill>
            </a:endParaRPr>
          </a:p>
          <a:p>
            <a:pPr marL="0" indent="0">
              <a:buNone/>
            </a:pPr>
            <a:r>
              <a:rPr lang="en-US" sz="1200" b="1">
                <a:solidFill>
                  <a:schemeClr val="bg2">
                    <a:lumMod val="10000"/>
                  </a:schemeClr>
                </a:solidFill>
              </a:rPr>
              <a:t>{</a:t>
            </a:r>
            <a:endParaRPr lang="en-US" sz="1200" b="1">
              <a:solidFill>
                <a:schemeClr val="bg2">
                  <a:lumMod val="10000"/>
                </a:schemeClr>
              </a:solidFill>
            </a:endParaRPr>
          </a:p>
          <a:p>
            <a:pPr marL="0" indent="0">
              <a:buNone/>
            </a:pPr>
            <a:r>
              <a:rPr lang="en-US" sz="1200" b="1">
                <a:solidFill>
                  <a:schemeClr val="bg2">
                    <a:lumMod val="10000"/>
                  </a:schemeClr>
                </a:solidFill>
              </a:rPr>
              <a:t>   int array[100], search, c, n, position;</a:t>
            </a:r>
            <a:endParaRPr lang="en-US" sz="1200" b="1">
              <a:solidFill>
                <a:schemeClr val="bg2">
                  <a:lumMod val="10000"/>
                </a:schemeClr>
              </a:solidFill>
            </a:endParaRPr>
          </a:p>
          <a:p>
            <a:pPr marL="0" indent="0">
              <a:buNone/>
            </a:pPr>
            <a:r>
              <a:rPr lang="en-US" sz="1200" b="1">
                <a:solidFill>
                  <a:schemeClr val="bg2">
                    <a:lumMod val="10000"/>
                  </a:schemeClr>
                </a:solidFill>
              </a:rPr>
              <a:t>    printf("Enter the number of elements in array\n");</a:t>
            </a:r>
            <a:endParaRPr lang="en-US" sz="1200" b="1">
              <a:solidFill>
                <a:schemeClr val="bg2">
                  <a:lumMod val="10000"/>
                </a:schemeClr>
              </a:solidFill>
            </a:endParaRPr>
          </a:p>
          <a:p>
            <a:pPr marL="0" indent="0">
              <a:buNone/>
            </a:pPr>
            <a:r>
              <a:rPr lang="en-US" sz="1200" b="1">
                <a:solidFill>
                  <a:schemeClr val="bg2">
                    <a:lumMod val="10000"/>
                  </a:schemeClr>
                </a:solidFill>
              </a:rPr>
              <a:t>   scanf("%d",&amp;n);</a:t>
            </a:r>
            <a:endParaRPr lang="en-US" sz="1200" b="1">
              <a:solidFill>
                <a:schemeClr val="bg2">
                  <a:lumMod val="10000"/>
                </a:schemeClr>
              </a:solidFill>
            </a:endParaRPr>
          </a:p>
          <a:p>
            <a:pPr marL="0" indent="0">
              <a:buNone/>
            </a:pPr>
            <a:r>
              <a:rPr lang="en-US" sz="1200" b="1">
                <a:solidFill>
                  <a:schemeClr val="bg2">
                    <a:lumMod val="10000"/>
                  </a:schemeClr>
                </a:solidFill>
              </a:rPr>
              <a:t>    printf("Enter %d numbers\n", n);</a:t>
            </a:r>
            <a:endParaRPr lang="en-US" sz="1200" b="1">
              <a:solidFill>
                <a:schemeClr val="bg2">
                  <a:lumMod val="10000"/>
                </a:schemeClr>
              </a:solidFill>
            </a:endParaRPr>
          </a:p>
          <a:p>
            <a:pPr marL="0" indent="0">
              <a:buNone/>
            </a:pPr>
            <a:r>
              <a:rPr lang="en-US" sz="1200" b="1">
                <a:solidFill>
                  <a:schemeClr val="bg2">
                    <a:lumMod val="10000"/>
                  </a:schemeClr>
                </a:solidFill>
              </a:rPr>
              <a:t>    for ( c = 0 ; c &lt; n ; c++ )</a:t>
            </a:r>
            <a:endParaRPr lang="en-US" sz="1200" b="1">
              <a:solidFill>
                <a:schemeClr val="bg2">
                  <a:lumMod val="10000"/>
                </a:schemeClr>
              </a:solidFill>
            </a:endParaRPr>
          </a:p>
          <a:p>
            <a:pPr marL="0" indent="0">
              <a:buNone/>
            </a:pPr>
            <a:r>
              <a:rPr lang="en-US" sz="1200" b="1">
                <a:solidFill>
                  <a:schemeClr val="bg2">
                    <a:lumMod val="10000"/>
                  </a:schemeClr>
                </a:solidFill>
              </a:rPr>
              <a:t>      scanf("%d",&amp;array[c]);</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printf("Enter the number to search\n");</a:t>
            </a:r>
            <a:endParaRPr lang="en-US" sz="1200" b="1">
              <a:solidFill>
                <a:schemeClr val="bg2">
                  <a:lumMod val="10000"/>
                </a:schemeClr>
              </a:solidFill>
            </a:endParaRPr>
          </a:p>
          <a:p>
            <a:pPr marL="0" indent="0">
              <a:buNone/>
            </a:pPr>
            <a:r>
              <a:rPr lang="en-US" sz="1200" b="1">
                <a:solidFill>
                  <a:schemeClr val="bg2">
                    <a:lumMod val="10000"/>
                  </a:schemeClr>
                </a:solidFill>
              </a:rPr>
              <a:t>   scanf("%d",&amp;search);</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position = linear_search(array, n, search);</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if ( position == -1 )</a:t>
            </a:r>
            <a:endParaRPr lang="en-US" sz="1200" b="1">
              <a:solidFill>
                <a:schemeClr val="bg2">
                  <a:lumMod val="10000"/>
                </a:schemeClr>
              </a:solidFill>
            </a:endParaRPr>
          </a:p>
          <a:p>
            <a:pPr marL="0" indent="0">
              <a:buNone/>
            </a:pPr>
            <a:r>
              <a:rPr lang="en-US" sz="1200" b="1">
                <a:solidFill>
                  <a:schemeClr val="bg2">
                    <a:lumMod val="10000"/>
                  </a:schemeClr>
                </a:solidFill>
              </a:rPr>
              <a:t>      printf("%d is not present in array.\n", search);</a:t>
            </a:r>
            <a:endParaRPr lang="en-US" sz="1200" b="1">
              <a:solidFill>
                <a:schemeClr val="bg2">
                  <a:lumMod val="10000"/>
                </a:schemeClr>
              </a:solidFill>
            </a:endParaRPr>
          </a:p>
          <a:p>
            <a:pPr marL="0" indent="0">
              <a:buNone/>
            </a:pPr>
            <a:r>
              <a:rPr lang="en-US" sz="1200" b="1">
                <a:solidFill>
                  <a:schemeClr val="bg2">
                    <a:lumMod val="10000"/>
                  </a:schemeClr>
                </a:solidFill>
              </a:rPr>
              <a:t>   else</a:t>
            </a:r>
            <a:endParaRPr lang="en-US" sz="1200" b="1">
              <a:solidFill>
                <a:schemeClr val="bg2">
                  <a:lumMod val="10000"/>
                </a:schemeClr>
              </a:solidFill>
            </a:endParaRPr>
          </a:p>
          <a:p>
            <a:pPr marL="0" indent="0">
              <a:buNone/>
            </a:pPr>
            <a:r>
              <a:rPr lang="en-US" sz="1200" b="1">
                <a:solidFill>
                  <a:schemeClr val="bg2">
                    <a:lumMod val="10000"/>
                  </a:schemeClr>
                </a:solidFill>
              </a:rPr>
              <a:t>      printf("%d is present at location %d.\n", search, position+1);</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b="1">
                <a:solidFill>
                  <a:schemeClr val="bg2">
                    <a:lumMod val="10000"/>
                  </a:schemeClr>
                </a:solidFill>
              </a:rPr>
              <a:t>   return 0;</a:t>
            </a:r>
            <a:endParaRPr lang="en-US" sz="1200" b="1">
              <a:solidFill>
                <a:schemeClr val="bg2">
                  <a:lumMod val="10000"/>
                </a:schemeClr>
              </a:solidFill>
            </a:endParaRPr>
          </a:p>
          <a:p>
            <a:pPr marL="0" indent="0">
              <a:buNone/>
            </a:pPr>
            <a:r>
              <a:rPr lang="en-US" sz="1200" b="1">
                <a:solidFill>
                  <a:schemeClr val="bg2">
                    <a:lumMod val="10000"/>
                  </a:schemeClr>
                </a:solidFill>
              </a:rPr>
              <a:t>} </a:t>
            </a:r>
            <a:endParaRPr lang="en-US" sz="1200" b="1">
              <a:solidFill>
                <a:schemeClr val="bg2">
                  <a:lumMod val="10000"/>
                </a:schemeClr>
              </a:solidFill>
            </a:endParaRPr>
          </a:p>
          <a:p>
            <a:pPr marL="0" indent="0">
              <a:buNone/>
            </a:pPr>
            <a:r>
              <a:rPr lang="en-US" sz="1200"/>
              <a:t> </a:t>
            </a:r>
            <a:endParaRPr lang="en-US" sz="1200"/>
          </a:p>
          <a:p>
            <a:pPr marL="0" indent="0">
              <a:buNone/>
            </a:pPr>
            <a:endParaRPr lang="en-US" sz="1200"/>
          </a:p>
        </p:txBody>
      </p:sp>
      <p:sp>
        <p:nvSpPr>
          <p:cNvPr id="4" name="Text Box 3"/>
          <p:cNvSpPr txBox="1"/>
          <p:nvPr/>
        </p:nvSpPr>
        <p:spPr>
          <a:xfrm>
            <a:off x="5181600" y="1676400"/>
            <a:ext cx="3404235" cy="3969385"/>
          </a:xfrm>
          <a:prstGeom prst="rect">
            <a:avLst/>
          </a:prstGeom>
          <a:noFill/>
          <a:ln>
            <a:solidFill>
              <a:schemeClr val="bg2">
                <a:lumMod val="10000"/>
              </a:schemeClr>
            </a:solidFill>
          </a:ln>
        </p:spPr>
        <p:txBody>
          <a:bodyPr wrap="square" rtlCol="0">
            <a:spAutoFit/>
          </a:bodyPr>
          <a:p>
            <a:pPr marL="0" indent="0">
              <a:buNone/>
            </a:pPr>
            <a:r>
              <a:rPr lang="en-US" b="1">
                <a:solidFill>
                  <a:schemeClr val="bg2">
                    <a:lumMod val="10000"/>
                  </a:schemeClr>
                </a:solidFill>
                <a:sym typeface="+mn-ea"/>
              </a:rPr>
              <a:t>int linear_search(int A[], int n, int find)</a:t>
            </a:r>
            <a:endParaRPr lang="en-US" b="1">
              <a:solidFill>
                <a:schemeClr val="bg2">
                  <a:lumMod val="10000"/>
                </a:schemeClr>
              </a:solidFill>
            </a:endParaRPr>
          </a:p>
          <a:p>
            <a:pPr marL="0" indent="0">
              <a:buNone/>
            </a:pPr>
            <a:r>
              <a:rPr lang="en-US" b="1">
                <a:solidFill>
                  <a:schemeClr val="bg2">
                    <a:lumMod val="10000"/>
                  </a:schemeClr>
                </a:solidFill>
                <a:sym typeface="+mn-ea"/>
              </a:rPr>
              <a:t>{</a:t>
            </a:r>
            <a:endParaRPr lang="en-US" b="1">
              <a:solidFill>
                <a:schemeClr val="bg2">
                  <a:lumMod val="10000"/>
                </a:schemeClr>
              </a:solidFill>
            </a:endParaRPr>
          </a:p>
          <a:p>
            <a:pPr marL="0" indent="0">
              <a:buNone/>
            </a:pPr>
            <a:r>
              <a:rPr lang="en-US" b="1">
                <a:solidFill>
                  <a:schemeClr val="bg2">
                    <a:lumMod val="10000"/>
                  </a:schemeClr>
                </a:solidFill>
                <a:sym typeface="+mn-ea"/>
              </a:rPr>
              <a:t>   int c;</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for ( c = 0 ; c &lt;= n ; c++ )</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if ( A[c] == find )</a:t>
            </a:r>
            <a:endParaRPr lang="en-US" b="1">
              <a:solidFill>
                <a:schemeClr val="bg2">
                  <a:lumMod val="10000"/>
                </a:schemeClr>
              </a:solidFill>
            </a:endParaRPr>
          </a:p>
          <a:p>
            <a:pPr marL="0" indent="0">
              <a:buNone/>
            </a:pPr>
            <a:r>
              <a:rPr lang="en-US" b="1">
                <a:solidFill>
                  <a:schemeClr val="bg2">
                    <a:lumMod val="10000"/>
                  </a:schemeClr>
                </a:solidFill>
                <a:sym typeface="+mn-ea"/>
              </a:rPr>
              <a:t>         return c;</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a:t>
            </a:r>
            <a:endParaRPr lang="en-US" b="1">
              <a:solidFill>
                <a:schemeClr val="bg2">
                  <a:lumMod val="10000"/>
                </a:schemeClr>
              </a:solidFill>
            </a:endParaRPr>
          </a:p>
          <a:p>
            <a:pPr marL="0" indent="0">
              <a:buNone/>
            </a:pPr>
            <a:r>
              <a:rPr lang="en-US" b="1">
                <a:solidFill>
                  <a:schemeClr val="bg2">
                    <a:lumMod val="10000"/>
                  </a:schemeClr>
                </a:solidFill>
                <a:sym typeface="+mn-ea"/>
              </a:rPr>
              <a:t>   return -1;</a:t>
            </a:r>
            <a:endParaRPr lang="en-US" b="1">
              <a:solidFill>
                <a:schemeClr val="bg2">
                  <a:lumMod val="10000"/>
                </a:schemeClr>
              </a:solidFill>
            </a:endParaRPr>
          </a:p>
          <a:p>
            <a:pPr marL="0" indent="0">
              <a:buNone/>
            </a:pPr>
            <a:r>
              <a:rPr lang="en-US">
                <a:sym typeface="+mn-ea"/>
              </a:rPr>
              <a:t>}</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2969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a[100], 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how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many numbers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data for array: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a:ln>
                  <a:noFill/>
                </a:ln>
                <a:solidFill>
                  <a:srgbClr val="002060"/>
                </a:solidFill>
                <a:effectLst/>
                <a:uLnTx/>
                <a:uFillTx/>
                <a:latin typeface="+mn-lt"/>
                <a:ea typeface="+mn-ea"/>
                <a:cs typeface="+mn-cs"/>
              </a:rPr>
              <a:t>n;i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d",&amp;a</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a,n</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a:ln>
                  <a:noFill/>
                </a:ln>
                <a:solidFill>
                  <a:srgbClr val="00B050"/>
                </a:solidFill>
                <a:effectLst/>
                <a:uLnTx/>
                <a:uFillTx/>
                <a:latin typeface="+mn-lt"/>
                <a:ea typeface="+mn-ea"/>
                <a:cs typeface="+mn-cs"/>
              </a:rPr>
              <a:t>//Function Call</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Numbers in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ascending order are:”);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("%d ",a[</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5562600" y="0"/>
            <a:ext cx="35814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sort the elements of an array in ascending order by calling a sort function</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4953000" y="1447800"/>
            <a:ext cx="4191000" cy="518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/*Bubble Sort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j, temp;</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&lt;=n-1;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for(j=0; j&lt;n-</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j++)</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if(a[j]&gt;a[j+1])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temp=a[j];</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a[j]=a[j+1];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a[j+1]=temp;</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a:xfrm>
            <a:off x="611188" y="476250"/>
            <a:ext cx="807561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Why are Functions Needed?</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5362" name="Content Placeholder 2"/>
          <p:cNvSpPr>
            <a:spLocks noGrp="1"/>
          </p:cNvSpPr>
          <p:nvPr>
            <p:ph idx="1"/>
          </p:nvPr>
        </p:nvSpPr>
        <p:spPr>
          <a:xfrm>
            <a:off x="457200" y="1628775"/>
            <a:ext cx="8229600" cy="4187825"/>
          </a:xfrm>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breaks up a program into easily manageable chunks and makes programs significantly easier to understand.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Well written functions may be reused in multiple programs.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eg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 C standard library functions.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Functions can be used to protect data.</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Different programmers working on one large project can divide the workload by writing different functions.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243"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b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0722" name="Content Placeholder 2"/>
          <p:cNvSpPr>
            <a:spLocks noGrp="1"/>
          </p:cNvSpPr>
          <p:nvPr>
            <p:ph idx="1"/>
          </p:nvPr>
        </p:nvSpPr>
        <p:spPr>
          <a:xfrm>
            <a:off x="611188" y="1447800"/>
            <a:ext cx="8183562" cy="4187825"/>
          </a:xfrm>
        </p:spPr>
        <p:txBody>
          <a:bodyPr wrap="square" lIns="182880" tIns="91440" rIns="91440" bIns="45720" anchor="t" anchorCtr="0"/>
          <a:p>
            <a:r>
              <a:rPr lang="en-US" altLang="en-GB" b="1" dirty="0"/>
              <a:t>RUN-1</a:t>
            </a:r>
            <a:endParaRPr lang="en-US" altLang="en-GB" b="1" dirty="0"/>
          </a:p>
          <a:p>
            <a:r>
              <a:rPr lang="en-US" altLang="en-GB" dirty="0"/>
              <a:t>Enter how many numbers :8</a:t>
            </a:r>
            <a:endParaRPr lang="en-US" altLang="en-GB" dirty="0"/>
          </a:p>
          <a:p>
            <a:r>
              <a:rPr lang="en-US" altLang="en-GB" dirty="0"/>
              <a:t>Enter data for array: 7 6 5 4 5 2 4 8</a:t>
            </a:r>
            <a:endParaRPr lang="en-US" altLang="en-GB" dirty="0"/>
          </a:p>
          <a:p>
            <a:r>
              <a:rPr lang="en-US" altLang="en-GB" dirty="0"/>
              <a:t>The Numbers in ascending order are: 2 4 4 5 5 6 7 8</a:t>
            </a:r>
            <a:endParaRPr lang="en-US" altLang="en-GB" dirty="0"/>
          </a:p>
          <a:p>
            <a:r>
              <a:rPr lang="en-US" altLang="en-GB" b="1" dirty="0"/>
              <a:t>RUN-2</a:t>
            </a:r>
            <a:endParaRPr lang="en-US" altLang="en-GB" b="1" dirty="0"/>
          </a:p>
          <a:p>
            <a:r>
              <a:rPr lang="en-US" altLang="en-GB" dirty="0"/>
              <a:t>Enter how many numbers :9</a:t>
            </a:r>
            <a:endParaRPr lang="en-US" altLang="en-GB" dirty="0"/>
          </a:p>
          <a:p>
            <a:r>
              <a:rPr lang="en-US" altLang="en-GB" dirty="0"/>
              <a:t>Enter data for array: 1 4 3 8 6 5 2 9 7</a:t>
            </a:r>
            <a:endParaRPr lang="en-US" altLang="en-GB" dirty="0"/>
          </a:p>
          <a:p>
            <a:r>
              <a:rPr lang="en-US" altLang="en-GB" dirty="0"/>
              <a:t>The Numbers in ascending order are: 1 2 3 4 5 6 7 8 9</a:t>
            </a:r>
            <a:endParaRPr lang="en-US" alt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174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257800" y="0"/>
            <a:ext cx="38862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calculate GCD/HCF of two numbers by using a iterative function for GCD.</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04800" y="0"/>
            <a:ext cx="4800600" cy="42465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stdio.h</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main()</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a,b,g</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nEnter</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two numbers=&gt;”);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scanf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d%d”,&amp;a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&amp;b);</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nThe</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GCD of %d and %d is %d\</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b,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p:txBody>
      </p:sp>
      <p:sp>
        <p:nvSpPr>
          <p:cNvPr id="8" name="Rectangle 7"/>
          <p:cNvSpPr/>
          <p:nvPr/>
        </p:nvSpPr>
        <p:spPr>
          <a:xfrm>
            <a:off x="3657600" y="3124200"/>
            <a:ext cx="5410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/*GCD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gcd</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b)</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while(b!=0)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t=b;</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b=</a:t>
            </a:r>
            <a:r>
              <a:rPr kumimoji="0" lang="en-US" sz="2000" b="1" i="0" u="none" strike="noStrike" kern="1200" cap="none" spc="0" normalizeH="0" baseline="0" noProof="0" dirty="0" err="1">
                <a:ln>
                  <a:noFill/>
                </a:ln>
                <a:solidFill>
                  <a:srgbClr val="002060"/>
                </a:solidFill>
                <a:effectLst/>
                <a:uLnTx/>
                <a:uFillTx/>
                <a:latin typeface="+mn-lt"/>
                <a:ea typeface="Verdana" panose="020B0604030504040204" pitchFamily="34" charset="0"/>
                <a:cs typeface="Verdana" panose="020B0604030504040204" pitchFamily="34" charset="0"/>
              </a:rPr>
              <a:t>a%b</a:t>
            </a: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(a);</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INPUT/OUTPUT</a:t>
            </a:r>
            <a:b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277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b="1" dirty="0"/>
              <a:t>RUN-1</a:t>
            </a:r>
            <a:endParaRPr lang="en-US" altLang="en-GB" b="1" dirty="0"/>
          </a:p>
          <a:p>
            <a:r>
              <a:rPr lang="en-US" altLang="en-GB" dirty="0"/>
              <a:t>Enter two numbers=&gt;15 25</a:t>
            </a:r>
            <a:endParaRPr lang="en-US" altLang="en-GB" dirty="0"/>
          </a:p>
          <a:p>
            <a:r>
              <a:rPr lang="en-US" altLang="en-GB" dirty="0"/>
              <a:t>The GCD of 15 and 25 is 5</a:t>
            </a:r>
            <a:endParaRPr lang="en-US" altLang="en-GB" dirty="0"/>
          </a:p>
          <a:p>
            <a:r>
              <a:rPr lang="en-US" altLang="en-GB" b="1" dirty="0"/>
              <a:t>RUN-2</a:t>
            </a:r>
            <a:endParaRPr lang="en-US" altLang="en-GB" b="1" dirty="0"/>
          </a:p>
          <a:p>
            <a:r>
              <a:rPr lang="en-US" altLang="en-GB" dirty="0"/>
              <a:t>Enter two numbers=&gt;22 14</a:t>
            </a:r>
            <a:endParaRPr lang="en-US" altLang="en-GB" dirty="0"/>
          </a:p>
          <a:p>
            <a:r>
              <a:rPr lang="en-US" altLang="en-GB" dirty="0"/>
              <a:t>The GCD of 22 and 14 is 2</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ubtitle 2"/>
          <p:cNvSpPr>
            <a:spLocks noGrp="1"/>
          </p:cNvSpPr>
          <p:nvPr>
            <p:ph type="subTitle" idx="1"/>
          </p:nvPr>
        </p:nvSpPr>
        <p:spPr/>
        <p:txBody>
          <a:bodyPr lIns="182880" tIns="0" anchor="t" anchorCtr="0"/>
          <a:p>
            <a:pPr algn="ctr">
              <a:spcBef>
                <a:spcPct val="0"/>
              </a:spcBef>
              <a:buSzPct val="80000"/>
            </a:pPr>
            <a:r>
              <a:rPr lang="en-GB" altLang="en-US" b="1" kern="1200">
                <a:solidFill>
                  <a:srgbClr val="697B87"/>
                </a:solidFill>
                <a:latin typeface="+mn-lt"/>
                <a:ea typeface="+mn-ea"/>
                <a:cs typeface="+mn-cs"/>
              </a:rPr>
              <a:t>How to check if a given number is Fibonacci number?</a:t>
            </a:r>
            <a:endParaRPr lang="en-GB" altLang="en-US" b="1" kern="1200">
              <a:solidFill>
                <a:srgbClr val="697B87"/>
              </a:solidFill>
              <a:latin typeface="+mn-lt"/>
              <a:ea typeface="+mn-ea"/>
              <a:cs typeface="+mn-cs"/>
            </a:endParaRPr>
          </a:p>
          <a:p>
            <a:pPr algn="ctr">
              <a:spcBef>
                <a:spcPct val="0"/>
              </a:spcBef>
              <a:buSzPct val="80000"/>
            </a:pPr>
            <a:endParaRPr lang="en-GB" altLang="en-US" b="1" kern="1200">
              <a:solidFill>
                <a:srgbClr val="697B87"/>
              </a:solidFill>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ubtitle 2"/>
          <p:cNvSpPr>
            <a:spLocks noGrp="1"/>
          </p:cNvSpPr>
          <p:nvPr>
            <p:ph type="subTitle" idx="1"/>
          </p:nvPr>
        </p:nvSpPr>
        <p:spPr>
          <a:xfrm>
            <a:off x="582613" y="1341438"/>
            <a:ext cx="7772400" cy="914400"/>
          </a:xfrm>
        </p:spPr>
        <p:txBody>
          <a:bodyPr lIns="182880" tIns="0" anchor="t" anchorCtr="0"/>
          <a:p>
            <a:pPr algn="l">
              <a:spcBef>
                <a:spcPct val="0"/>
              </a:spcBef>
              <a:buSzPct val="80000"/>
            </a:pPr>
            <a:r>
              <a:rPr lang="en-GB" altLang="en-US" sz="2400" kern="1200">
                <a:solidFill>
                  <a:srgbClr val="697B87"/>
                </a:solidFill>
                <a:latin typeface="+mn-lt"/>
                <a:ea typeface="+mn-ea"/>
                <a:cs typeface="+mn-cs"/>
              </a:rPr>
              <a:t>A simple way is to generate Fibonacci numbers until the generated number is greater than or equal to ‘n’. Following is an interesting property about Fibonacci numbers that can also be used to check if a given number is Fibonacci or not.</a:t>
            </a:r>
            <a:endParaRPr lang="en-GB" altLang="en-US" sz="2400"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endParaRPr lang="en-GB" altLang="en-US" kern="1200">
              <a:solidFill>
                <a:srgbClr val="697B87"/>
              </a:solidFill>
              <a:latin typeface="+mn-lt"/>
              <a:ea typeface="+mn-ea"/>
              <a:cs typeface="+mn-cs"/>
            </a:endParaRPr>
          </a:p>
          <a:p>
            <a:pPr algn="l">
              <a:spcBef>
                <a:spcPct val="0"/>
              </a:spcBef>
              <a:buSzPct val="80000"/>
            </a:pPr>
            <a:r>
              <a:rPr lang="en-GB" altLang="en-US" sz="2400" b="1" kern="1200">
                <a:solidFill>
                  <a:srgbClr val="697B87"/>
                </a:solidFill>
                <a:latin typeface="+mn-lt"/>
                <a:ea typeface="+mn-ea"/>
                <a:cs typeface="+mn-cs"/>
              </a:rPr>
              <a:t>A number is Fibonacci if and only if one or both of (5*n</a:t>
            </a:r>
            <a:r>
              <a:rPr lang="en-US" altLang="en-GB" sz="2400" b="1" kern="1200">
                <a:solidFill>
                  <a:srgbClr val="697B87"/>
                </a:solidFill>
                <a:latin typeface="+mn-lt"/>
                <a:ea typeface="+mn-ea"/>
                <a:cs typeface="+mn-cs"/>
              </a:rPr>
              <a:t>^2</a:t>
            </a:r>
            <a:r>
              <a:rPr lang="en-GB" altLang="en-US" sz="2400" b="1" kern="1200">
                <a:solidFill>
                  <a:srgbClr val="697B87"/>
                </a:solidFill>
                <a:latin typeface="+mn-lt"/>
                <a:ea typeface="+mn-ea"/>
                <a:cs typeface="+mn-cs"/>
              </a:rPr>
              <a:t> + 4) or (5*n</a:t>
            </a:r>
            <a:r>
              <a:rPr lang="en-US" altLang="en-GB" sz="2400" b="1" kern="1200">
                <a:solidFill>
                  <a:srgbClr val="697B87"/>
                </a:solidFill>
                <a:latin typeface="+mn-lt"/>
                <a:ea typeface="+mn-ea"/>
                <a:cs typeface="+mn-cs"/>
              </a:rPr>
              <a:t>^2</a:t>
            </a:r>
            <a:r>
              <a:rPr lang="en-GB" altLang="en-US" sz="2400" b="1" kern="1200">
                <a:solidFill>
                  <a:srgbClr val="697B87"/>
                </a:solidFill>
                <a:latin typeface="+mn-lt"/>
                <a:ea typeface="+mn-ea"/>
                <a:cs typeface="+mn-cs"/>
              </a:rPr>
              <a:t> – 4) is a perfect square </a:t>
            </a:r>
            <a:r>
              <a:rPr lang="en-US" altLang="en-GB" sz="2400" b="1" kern="1200">
                <a:solidFill>
                  <a:srgbClr val="697B87"/>
                </a:solidFill>
                <a:latin typeface="+mn-lt"/>
                <a:ea typeface="+mn-ea"/>
                <a:cs typeface="+mn-cs"/>
              </a:rPr>
              <a:t>.</a:t>
            </a:r>
            <a:endParaRPr lang="en-US" altLang="en-GB" sz="2400" b="1" kern="1200">
              <a:solidFill>
                <a:srgbClr val="697B87"/>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11188" y="476250"/>
            <a:ext cx="8183563" cy="1052513"/>
          </a:xfrm>
        </p:spPr>
        <p:txBody>
          <a:bodyPr/>
          <a:p>
            <a:pPr fontAlgn="base"/>
            <a:endParaRPr lang="en-GB" altLang="en-US" strike="noStrike" noProof="1"/>
          </a:p>
        </p:txBody>
      </p:sp>
      <p:pic>
        <p:nvPicPr>
          <p:cNvPr id="35842" name="Content Placeholder 2"/>
          <p:cNvPicPr>
            <a:picLocks noGrp="1" noChangeAspect="1"/>
          </p:cNvPicPr>
          <p:nvPr>
            <p:ph idx="1"/>
          </p:nvPr>
        </p:nvPicPr>
        <p:blipFill>
          <a:blip r:embed="rId1"/>
          <a:srcRect l="10864" t="13434" r="45503" b="5884"/>
          <a:stretch>
            <a:fillRect/>
          </a:stretch>
        </p:blipFill>
        <p:spPr>
          <a:xfrm>
            <a:off x="142875" y="133350"/>
            <a:ext cx="8921750" cy="6591300"/>
          </a:xfrm>
        </p:spPr>
      </p:pic>
      <p:sp>
        <p:nvSpPr>
          <p:cNvPr id="35843" name="Text Box 1"/>
          <p:cNvSpPr txBox="1"/>
          <p:nvPr/>
        </p:nvSpPr>
        <p:spPr>
          <a:xfrm>
            <a:off x="4876800" y="4800600"/>
            <a:ext cx="3673475" cy="644525"/>
          </a:xfrm>
          <a:prstGeom prst="rect">
            <a:avLst/>
          </a:prstGeom>
          <a:noFill/>
          <a:ln w="9525">
            <a:noFill/>
          </a:ln>
        </p:spPr>
        <p:txBody>
          <a:bodyPr wrap="square" anchor="t" anchorCtr="0">
            <a:spAutoFit/>
          </a:bodyPr>
          <a:p>
            <a:r>
              <a:rPr lang="en-US" altLang="zh-CN">
                <a:latin typeface="Arial" panose="020B0604020202020204" pitchFamily="34" charset="0"/>
              </a:rPr>
              <a:t>You can simply take i as input, no need for loop</a:t>
            </a:r>
            <a:endParaRPr lang="en-US" altLang="zh-CN">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lIns="45720" rIns="45720" bIns="45720"/>
          <a:p>
            <a:pPr fontAlgn="base"/>
            <a:endParaRPr lang="en-GB" altLang="en-US" strike="noStrike" noProof="1"/>
          </a:p>
        </p:txBody>
      </p:sp>
      <p:sp>
        <p:nvSpPr>
          <p:cNvPr id="36866" name="Subtitle 2"/>
          <p:cNvSpPr>
            <a:spLocks noGrp="1"/>
          </p:cNvSpPr>
          <p:nvPr>
            <p:ph type="subTitle" idx="1"/>
          </p:nvPr>
        </p:nvSpPr>
        <p:spPr/>
        <p:txBody>
          <a:bodyPr lIns="182880" tIns="0" anchor="t" anchorCtr="0"/>
          <a:p>
            <a:pPr>
              <a:spcBef>
                <a:spcPct val="0"/>
              </a:spcBef>
              <a:buSzPct val="80000"/>
            </a:pPr>
            <a:endParaRPr lang="en-GB" altLang="en-US" kern="1200">
              <a:solidFill>
                <a:srgbClr val="697B87"/>
              </a:solidFill>
              <a:latin typeface="+mn-lt"/>
              <a:ea typeface="+mn-ea"/>
              <a:cs typeface="+mn-cs"/>
            </a:endParaRPr>
          </a:p>
        </p:txBody>
      </p:sp>
      <p:pic>
        <p:nvPicPr>
          <p:cNvPr id="36867" name="Picture 3"/>
          <p:cNvPicPr>
            <a:picLocks noChangeAspect="1"/>
          </p:cNvPicPr>
          <p:nvPr/>
        </p:nvPicPr>
        <p:blipFill>
          <a:blip r:embed="rId1"/>
          <a:srcRect l="3032" t="14296" r="35930" b="11192"/>
          <a:stretch>
            <a:fillRect/>
          </a:stretch>
        </p:blipFill>
        <p:spPr>
          <a:xfrm>
            <a:off x="257175" y="68263"/>
            <a:ext cx="8724900" cy="659765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Scope Rules</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7890" name="Content Placeholder 2"/>
          <p:cNvSpPr>
            <a:spLocks noGrp="1"/>
          </p:cNvSpPr>
          <p:nvPr>
            <p:ph idx="1"/>
          </p:nvPr>
        </p:nvSpPr>
        <p:spPr>
          <a:xfrm>
            <a:off x="611188" y="1628775"/>
            <a:ext cx="8183562" cy="4187825"/>
          </a:xfrm>
        </p:spPr>
        <p:txBody>
          <a:bodyPr wrap="square" lIns="182880" tIns="91440" rIns="91440" bIns="45720" anchor="t" anchorCtr="0"/>
          <a:p>
            <a:r>
              <a:rPr lang="en-US" altLang="en-GB" sz="2400" dirty="0"/>
              <a:t> scope in any programming is a region of the program where a defined variable can have its existence and beyond that variable it cannot be accessed. There are three places where variables can be declared in C programming language −</a:t>
            </a:r>
            <a:endParaRPr lang="en-US" altLang="en-GB" sz="2400" dirty="0"/>
          </a:p>
          <a:p>
            <a:r>
              <a:rPr lang="en-US" altLang="en-GB" sz="2400" dirty="0"/>
              <a:t>Inside a function or a block which is called </a:t>
            </a:r>
            <a:r>
              <a:rPr lang="en-US" altLang="en-GB" sz="2400" b="1" dirty="0"/>
              <a:t>local</a:t>
            </a:r>
            <a:r>
              <a:rPr lang="en-US" altLang="en-GB" sz="2400" dirty="0"/>
              <a:t> variables.</a:t>
            </a:r>
            <a:endParaRPr lang="en-US" altLang="en-GB" sz="2400" dirty="0"/>
          </a:p>
          <a:p>
            <a:r>
              <a:rPr lang="en-US" altLang="en-GB" sz="2400" dirty="0"/>
              <a:t>Outside of all functions which is called </a:t>
            </a:r>
            <a:r>
              <a:rPr lang="en-US" altLang="en-GB" sz="2400" b="1" dirty="0"/>
              <a:t>global</a:t>
            </a:r>
            <a:r>
              <a:rPr lang="en-US" altLang="en-GB" sz="2400" dirty="0"/>
              <a:t> variables.</a:t>
            </a:r>
            <a:endParaRPr lang="en-US" altLang="en-GB" sz="2400" dirty="0"/>
          </a:p>
          <a:p>
            <a:r>
              <a:rPr lang="en-US" altLang="en-GB" sz="2400" dirty="0"/>
              <a:t>In the definition of function parameters which are called </a:t>
            </a:r>
            <a:r>
              <a:rPr lang="en-US" altLang="en-GB" sz="2400" b="1" dirty="0"/>
              <a:t>formal </a:t>
            </a:r>
            <a:r>
              <a:rPr lang="en-US" altLang="en-GB" sz="2400" dirty="0"/>
              <a:t>parameters.</a:t>
            </a:r>
            <a:endParaRPr lang="en-US" altLang="en-GB" sz="2400" dirty="0"/>
          </a:p>
          <a:p>
            <a:pPr>
              <a:buNone/>
            </a:pPr>
            <a:endParaRPr lang="en-US" altLang="en-GB"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8914"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17" name="TextBox 6"/>
          <p:cNvSpPr txBox="1"/>
          <p:nvPr/>
        </p:nvSpPr>
        <p:spPr>
          <a:xfrm>
            <a:off x="457200" y="457200"/>
            <a:ext cx="7848600" cy="3968750"/>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local variable declaration , local to main*/</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c;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actual initialization */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a = 10;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b = 20;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c = a + b;</a:t>
            </a:r>
            <a:endParaRPr lang="en-US" altLang="zh-CN" b="1" dirty="0">
              <a:solidFill>
                <a:srgbClr val="002060"/>
              </a:solidFill>
              <a:latin typeface="Verdana" panose="020B0604030504040204" pitchFamily="34" charset="0"/>
            </a:endParaRPr>
          </a:p>
          <a:p>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 %d, b = %d and c = %d\n", a, b, c);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Example of local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1200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j-lt"/>
                <a:ea typeface="+mn-ea"/>
                <a:cs typeface="+mn-cs"/>
              </a:rPr>
              <a:t>Variables that are declared inside a function or block are called local variables. </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j-lt"/>
                <a:ea typeface="+mn-ea"/>
                <a:cs typeface="+mn-cs"/>
              </a:rPr>
              <a:t>They can be used only by statements that are inside that function or block of code.</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3993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9941" name="TextBox 6"/>
          <p:cNvSpPr txBox="1"/>
          <p:nvPr/>
        </p:nvSpPr>
        <p:spPr>
          <a:xfrm>
            <a:off x="457200" y="457200"/>
            <a:ext cx="7848600" cy="3970338"/>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global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local variable declaration */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b;</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actual initialization */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a = 10;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b = 20;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g = a +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 %d, b = %d and g = %d\n", a, b, g);</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return 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Example of global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1477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Global variables are defined outside a function, usually on top of the program. </a:t>
            </a:r>
            <a:endParaRPr kumimoji="0" lang="en-US" sz="1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Global variables hold their values throughout the lifetime of your program </a:t>
            </a:r>
            <a:r>
              <a:rPr kumimoji="0" lang="en-US" sz="1545" b="1" i="0" u="none" strike="noStrike" kern="1200" cap="none" spc="0" normalizeH="0" baseline="0" noProof="0" dirty="0">
                <a:ln>
                  <a:noFill/>
                </a:ln>
                <a:solidFill>
                  <a:schemeClr val="dk1"/>
                </a:solidFill>
                <a:effectLst/>
                <a:uLnTx/>
                <a:uFillTx/>
                <a:latin typeface="+mn-lt"/>
                <a:ea typeface="+mn-ea"/>
                <a:cs typeface="+mn-cs"/>
              </a:rPr>
              <a:t>and</a:t>
            </a:r>
            <a:r>
              <a:rPr kumimoji="0" lang="en-US" sz="1800" b="1" i="0" u="none" strike="noStrike" kern="1200" cap="none" spc="0" normalizeH="0" baseline="0" noProof="0" dirty="0">
                <a:ln>
                  <a:noFill/>
                </a:ln>
                <a:solidFill>
                  <a:schemeClr val="dk1"/>
                </a:solidFill>
                <a:effectLst/>
                <a:uLnTx/>
                <a:uFillTx/>
                <a:latin typeface="+mn-lt"/>
                <a:ea typeface="+mn-ea"/>
                <a:cs typeface="+mn-cs"/>
              </a:rPr>
              <a:t> they can be accessed inside any of the functions defined for the program.</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a:spLocks noGrp="1"/>
          </p:cNvSpPr>
          <p:nvPr>
            <p:ph idx="1"/>
          </p:nvPr>
        </p:nvSpPr>
        <p:spPr>
          <a:xfrm>
            <a:off x="457200" y="1417638"/>
            <a:ext cx="8229600" cy="4983162"/>
          </a:xfrm>
        </p:spPr>
        <p:txBody>
          <a:bodyPr wrap="square" lIns="182880" tIns="91440" rIns="91440" bIns="45720" anchor="t" anchorCtr="0"/>
          <a:p>
            <a:pPr eaLnBrk="1" hangingPunct="1"/>
            <a:r>
              <a:rPr lang="en-US" altLang="en-GB" dirty="0"/>
              <a:t>All C programs contain at least one function, called main() where execution starts.</a:t>
            </a:r>
            <a:endParaRPr lang="en-US" altLang="en-GB" dirty="0"/>
          </a:p>
          <a:p>
            <a:pPr eaLnBrk="1" hangingPunct="1"/>
            <a:endParaRPr lang="en-US" altLang="en-GB" dirty="0"/>
          </a:p>
          <a:p>
            <a:pPr eaLnBrk="1" hangingPunct="1"/>
            <a:r>
              <a:rPr lang="en-US" altLang="en-GB" dirty="0"/>
              <a:t>When a function is called, the code contained in that function is executed.</a:t>
            </a:r>
            <a:endParaRPr lang="en-US" altLang="en-GB" dirty="0"/>
          </a:p>
          <a:p>
            <a:pPr eaLnBrk="1" hangingPunct="1"/>
            <a:endParaRPr lang="en-US" altLang="en-GB" dirty="0"/>
          </a:p>
          <a:p>
            <a:pPr eaLnBrk="1" hangingPunct="1"/>
            <a:r>
              <a:rPr lang="en-US" altLang="en-GB" dirty="0"/>
              <a:t>When the function has finished executing, control returns to the point at which that function was called.</a:t>
            </a:r>
            <a:endParaRPr lang="en-US" altLang="en-GB" dirty="0"/>
          </a:p>
          <a:p>
            <a:pPr eaLnBrk="1" hangingPunct="1"/>
            <a:endParaRPr lang="en-US" altLang="en-GB" sz="2400" dirty="0"/>
          </a:p>
        </p:txBody>
      </p:sp>
      <p:sp>
        <p:nvSpPr>
          <p:cNvPr id="11266"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
        <p:nvSpPr>
          <p:cNvPr id="2" name="Rectangle 1"/>
          <p:cNvSpPr/>
          <p:nvPr/>
        </p:nvSpPr>
        <p:spPr>
          <a:xfrm>
            <a:off x="609600" y="762000"/>
            <a:ext cx="8077200" cy="646113"/>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Why are Functions Needed?</a:t>
            </a:r>
            <a:endParaRPr kumimoji="0" 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096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65" name="TextBox 6"/>
          <p:cNvSpPr txBox="1"/>
          <p:nvPr/>
        </p:nvSpPr>
        <p:spPr>
          <a:xfrm>
            <a:off x="457200" y="457200"/>
            <a:ext cx="7848600" cy="3140075"/>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global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 20;</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local variable declaration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g = 10;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g = %d\n", g);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endParaRPr lang="en-US" altLang="zh-CN" b="1" dirty="0">
              <a:solidFill>
                <a:srgbClr val="002060"/>
              </a:solidFill>
              <a:latin typeface="Verdana" panose="020B0604030504040204" pitchFamily="34" charset="0"/>
            </a:endParaRPr>
          </a:p>
          <a:p>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Local and global variables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Precedence</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81000" y="4724400"/>
            <a:ext cx="85344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A program can have same name for local and global variables but the value of local variable inside a function will take preference. </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
        <p:nvSpPr>
          <p:cNvPr id="10" name="Rectangle 9"/>
          <p:cNvSpPr/>
          <p:nvPr/>
        </p:nvSpPr>
        <p:spPr>
          <a:xfrm>
            <a:off x="533400" y="34290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OUTPUT</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bg1"/>
                </a:solidFill>
                <a:effectLst/>
                <a:uLnTx/>
                <a:uFillTx/>
                <a:latin typeface="+mn-lt"/>
                <a:ea typeface="+mn-ea"/>
                <a:cs typeface="+mn-cs"/>
              </a:rPr>
              <a:t>value of g = 10</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198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553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1989" name="TextBox 6"/>
          <p:cNvSpPr txBox="1"/>
          <p:nvPr/>
        </p:nvSpPr>
        <p:spPr>
          <a:xfrm>
            <a:off x="228600" y="360363"/>
            <a:ext cx="7848600" cy="5354637"/>
          </a:xfrm>
          <a:prstGeom prst="rect">
            <a:avLst/>
          </a:prstGeom>
          <a:noFill/>
          <a:ln w="9525">
            <a:noFill/>
          </a:ln>
        </p:spPr>
        <p:txBody>
          <a:bodyPr anchor="t" anchorCtr="0">
            <a:spAutoFit/>
          </a:bodyPr>
          <a:p>
            <a:r>
              <a:rPr lang="en-US" altLang="zh-CN" b="1" dirty="0">
                <a:solidFill>
                  <a:srgbClr val="002060"/>
                </a:solidFill>
                <a:latin typeface="Verdana" panose="020B0604030504040204" pitchFamily="34" charset="0"/>
              </a:rPr>
              <a:t>#include &lt;</a:t>
            </a:r>
            <a:r>
              <a:rPr lang="en-US" altLang="zh-CN" b="1" dirty="0" err="1">
                <a:solidFill>
                  <a:srgbClr val="002060"/>
                </a:solidFill>
                <a:latin typeface="Verdana" panose="020B0604030504040204" pitchFamily="34" charset="0"/>
              </a:rPr>
              <a:t>stdio.h</a:t>
            </a:r>
            <a:r>
              <a:rPr lang="en-US" altLang="zh-CN" b="1" dirty="0">
                <a:solidFill>
                  <a:srgbClr val="002060"/>
                </a:solidFill>
                <a:latin typeface="Verdana" panose="020B0604030504040204" pitchFamily="34" charset="0"/>
              </a:rPr>
              <a:t>&gt;</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 global variable declaration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 20;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main ()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a:t>
            </a:r>
            <a:r>
              <a:rPr lang="en-US" altLang="zh-CN" b="1" dirty="0">
                <a:solidFill>
                  <a:srgbClr val="00B050"/>
                </a:solidFill>
                <a:latin typeface="Verdana" panose="020B0604030504040204" pitchFamily="34" charset="0"/>
              </a:rPr>
              <a:t> /* local variable declaration in main function */ </a:t>
            </a:r>
            <a:endParaRPr lang="en-US" altLang="zh-CN" b="1" dirty="0">
              <a:solidFill>
                <a:srgbClr val="00B05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 10;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b = 20;</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c = 0;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in main() = %d\n", a);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c = sum( a, b);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c in main() = %d\n", c);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0;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a:p>
            <a:r>
              <a:rPr lang="en-US" altLang="zh-CN" b="1" dirty="0">
                <a:solidFill>
                  <a:srgbClr val="00B050"/>
                </a:solidFill>
                <a:latin typeface="Verdana" panose="020B0604030504040204" pitchFamily="34" charset="0"/>
              </a:rPr>
              <a:t>/* function to add two integers */</a:t>
            </a:r>
            <a:endParaRPr lang="en-US" altLang="zh-CN" b="1" dirty="0">
              <a:solidFill>
                <a:srgbClr val="00B05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sum(</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a, </a:t>
            </a:r>
            <a:r>
              <a:rPr lang="en-US" altLang="zh-CN" b="1" dirty="0" err="1">
                <a:solidFill>
                  <a:srgbClr val="002060"/>
                </a:solidFill>
                <a:latin typeface="Verdana" panose="020B0604030504040204" pitchFamily="34" charset="0"/>
              </a:rPr>
              <a:t>int</a:t>
            </a:r>
            <a:r>
              <a:rPr lang="en-US" altLang="zh-CN" b="1" dirty="0">
                <a:solidFill>
                  <a:srgbClr val="002060"/>
                </a:solidFill>
                <a:latin typeface="Verdana" panose="020B0604030504040204" pitchFamily="34" charset="0"/>
              </a:rPr>
              <a:t> b)</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a in sum() = %d\n", a); </a:t>
            </a:r>
            <a:endParaRPr lang="en-US" altLang="zh-CN" b="1" dirty="0">
              <a:solidFill>
                <a:srgbClr val="002060"/>
              </a:solidFill>
              <a:latin typeface="Verdana" panose="020B0604030504040204" pitchFamily="34" charset="0"/>
            </a:endParaRPr>
          </a:p>
          <a:p>
            <a:r>
              <a:rPr lang="en-US" altLang="zh-CN" b="1" dirty="0" err="1">
                <a:solidFill>
                  <a:srgbClr val="002060"/>
                </a:solidFill>
                <a:latin typeface="Verdana" panose="020B0604030504040204" pitchFamily="34" charset="0"/>
              </a:rPr>
              <a:t>printf</a:t>
            </a:r>
            <a:r>
              <a:rPr lang="en-US" altLang="zh-CN" b="1" dirty="0">
                <a:solidFill>
                  <a:srgbClr val="002060"/>
                </a:solidFill>
                <a:latin typeface="Verdana" panose="020B0604030504040204" pitchFamily="34" charset="0"/>
              </a:rPr>
              <a:t> ("value of b in sum() = %d\n", b); </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return a + b;</a:t>
            </a:r>
            <a:endParaRPr lang="en-US" altLang="zh-CN" b="1" dirty="0">
              <a:solidFill>
                <a:srgbClr val="002060"/>
              </a:solidFill>
              <a:latin typeface="Verdana" panose="020B0604030504040204" pitchFamily="34" charset="0"/>
            </a:endParaRPr>
          </a:p>
          <a:p>
            <a:r>
              <a:rPr lang="en-US" altLang="zh-CN" b="1" dirty="0">
                <a:solidFill>
                  <a:srgbClr val="002060"/>
                </a:solidFill>
                <a:latin typeface="Verdana" panose="020B0604030504040204" pitchFamily="34" charset="0"/>
              </a:rPr>
              <a:t> }</a:t>
            </a:r>
            <a:endParaRPr lang="en-US" altLang="zh-CN" b="1" dirty="0">
              <a:solidFill>
                <a:srgbClr val="002060"/>
              </a:solidFill>
              <a:latin typeface="Verdana" panose="020B0604030504040204" pitchFamily="34" charset="0"/>
            </a:endParaRPr>
          </a:p>
        </p:txBody>
      </p:sp>
      <p:sp>
        <p:nvSpPr>
          <p:cNvPr id="8" name="Rectangle 7"/>
          <p:cNvSpPr/>
          <p:nvPr/>
        </p:nvSpPr>
        <p:spPr>
          <a:xfrm>
            <a:off x="5105400" y="304800"/>
            <a:ext cx="3810000" cy="9906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Formal Parameters</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TextBox 8"/>
          <p:cNvSpPr txBox="1"/>
          <p:nvPr/>
        </p:nvSpPr>
        <p:spPr>
          <a:xfrm>
            <a:off x="304800" y="5857875"/>
            <a:ext cx="8534400" cy="6477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1800" b="1" i="0" u="none" strike="noStrike" kern="1200" cap="none" spc="0" normalizeH="0" baseline="0" noProof="0" dirty="0">
                <a:ln>
                  <a:noFill/>
                </a:ln>
                <a:solidFill>
                  <a:schemeClr val="dk1"/>
                </a:solidFill>
                <a:effectLst/>
                <a:uLnTx/>
                <a:uFillTx/>
                <a:latin typeface="+mn-lt"/>
                <a:ea typeface="+mn-ea"/>
                <a:cs typeface="+mn-cs"/>
              </a:rPr>
              <a:t>Formal parameters, are treated as local variables with-in a function and they take precedence over global variables</a:t>
            </a:r>
            <a:r>
              <a:rPr kumimoji="0" lang="en-US" sz="1800" b="0" i="0" u="none" strike="noStrike" kern="1200" cap="none" spc="0" normalizeH="0" baseline="0" noProof="0" dirty="0">
                <a:ln>
                  <a:noFill/>
                </a:ln>
                <a:solidFill>
                  <a:schemeClr val="dk1"/>
                </a:solidFill>
                <a:effectLst/>
                <a:uLnTx/>
                <a:uFillTx/>
                <a:latin typeface="+mn-lt"/>
                <a:ea typeface="+mn-ea"/>
                <a:cs typeface="+mn-cs"/>
              </a:rPr>
              <a:t>.</a:t>
            </a:r>
            <a:endParaRPr kumimoji="0" lang="en-US" sz="1800" b="1" i="0" u="none" strike="noStrike" kern="1200" cap="none" spc="0" normalizeH="0" baseline="0" noProof="0" dirty="0">
              <a:ln>
                <a:noFill/>
              </a:ln>
              <a:solidFill>
                <a:schemeClr val="dk1"/>
              </a:solidFill>
              <a:effectLst/>
              <a:uLnTx/>
              <a:uFillTx/>
              <a:latin typeface="+mj-lt"/>
              <a:ea typeface="+mn-ea"/>
              <a:cs typeface="+mn-cs"/>
            </a:endParaRPr>
          </a:p>
        </p:txBody>
      </p:sp>
      <p:sp>
        <p:nvSpPr>
          <p:cNvPr id="10" name="Rectangle 9"/>
          <p:cNvSpPr/>
          <p:nvPr/>
        </p:nvSpPr>
        <p:spPr>
          <a:xfrm>
            <a:off x="5943600" y="21336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 in main() = 10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a in sum() = 10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b in sum() = 20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value of c in main() = 30</a:t>
            </a:r>
            <a:endParaRPr kumimoji="0" lang="en-US" sz="18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250" y="476250"/>
            <a:ext cx="8337550" cy="1052513"/>
          </a:xfrm>
        </p:spPr>
        <p:txBody>
          <a:bodyPr vert="horz" anchor="b">
            <a:no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en-US" sz="2800" b="0" i="0" u="none" strike="noStrike" kern="1200" cap="none" spc="0" normalizeH="0" baseline="0" noProof="0" dirty="0" smtClean="0">
                <a:ln>
                  <a:noFill/>
                </a:ln>
                <a:solidFill>
                  <a:schemeClr val="bg1"/>
                </a:solidFill>
                <a:effectLst/>
                <a:uLnTx/>
                <a:uFillTx/>
                <a:latin typeface="+mj-lt"/>
                <a:ea typeface="+mj-ea"/>
                <a:cs typeface="+mj-cs"/>
              </a:rPr>
            </a:br>
            <a:br>
              <a:rPr kumimoji="0" lang="en-US" sz="2800" b="1" i="0" u="none" strike="noStrike" kern="1200" cap="none" spc="0" normalizeH="0" baseline="0" noProof="0" dirty="0" smtClean="0">
                <a:ln>
                  <a:noFill/>
                </a:ln>
                <a:solidFill>
                  <a:schemeClr val="bg1"/>
                </a:solidFill>
                <a:effectLst/>
                <a:uLnTx/>
                <a:uFillTx/>
                <a:latin typeface="+mj-lt"/>
                <a:ea typeface="+mj-ea"/>
                <a:cs typeface="+mj-cs"/>
              </a:rPr>
            </a:br>
            <a:r>
              <a:rPr kumimoji="0" lang="en-US" sz="2800" b="1" i="0" u="none" strike="noStrike" kern="1200" cap="none" spc="0" normalizeH="0" baseline="0" noProof="0" dirty="0" smtClean="0">
                <a:ln>
                  <a:noFill/>
                </a:ln>
                <a:solidFill>
                  <a:schemeClr val="bg1"/>
                </a:solidFill>
                <a:effectLst/>
                <a:uLnTx/>
                <a:uFillTx/>
                <a:latin typeface="+mj-lt"/>
                <a:ea typeface="+mj-ea"/>
                <a:cs typeface="+mj-cs"/>
              </a:rPr>
              <a:t>Initializing Local and Global Variables</a:t>
            </a:r>
            <a:br>
              <a:rPr kumimoji="0" lang="en-US" sz="2800" b="1" i="0" u="none" strike="noStrike" kern="1200" cap="none" spc="0" normalizeH="0" baseline="0" noProof="0" dirty="0" smtClean="0">
                <a:ln>
                  <a:noFill/>
                </a:ln>
                <a:solidFill>
                  <a:schemeClr val="bg1"/>
                </a:solidFill>
                <a:effectLst/>
                <a:uLnTx/>
                <a:uFillTx/>
                <a:latin typeface="+mj-lt"/>
                <a:ea typeface="+mj-ea"/>
                <a:cs typeface="+mj-cs"/>
              </a:rPr>
            </a:br>
            <a:endParaRPr kumimoji="0" lang="en-US" sz="28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graphicFrame>
        <p:nvGraphicFramePr>
          <p:cNvPr id="5" name="Content Placeholder 4"/>
          <p:cNvGraphicFramePr>
            <a:graphicFrameLocks noGrp="1"/>
          </p:cNvGraphicFramePr>
          <p:nvPr>
            <p:ph idx="1"/>
          </p:nvPr>
        </p:nvGraphicFramePr>
        <p:xfrm>
          <a:off x="609600" y="3733800"/>
          <a:ext cx="8183563" cy="2133600"/>
        </p:xfrm>
        <a:graphic>
          <a:graphicData uri="http://schemas.openxmlformats.org/drawingml/2006/table">
            <a:tbl>
              <a:tblPr firstRow="1" bandRow="1">
                <a:tableStyleId>{0660B408-B3CF-4A94-85FC-2B1E0A45F4A2}</a:tableStyleId>
              </a:tblPr>
              <a:tblGrid>
                <a:gridCol w="4091781"/>
                <a:gridCol w="4091781"/>
              </a:tblGrid>
              <a:tr h="370840">
                <a:tc>
                  <a:txBody>
                    <a:bodyPr/>
                    <a:lstStyle/>
                    <a:p>
                      <a:pPr algn="l" fontAlgn="t"/>
                      <a:r>
                        <a:rPr lang="en-US" b="1" dirty="0"/>
                        <a:t>Data Type</a:t>
                      </a:r>
                      <a:endParaRPr lang="en-US" b="1" dirty="0"/>
                    </a:p>
                  </a:txBody>
                  <a:tcPr marL="76200" marR="76200" marT="76200" marB="76200"/>
                </a:tc>
                <a:tc>
                  <a:txBody>
                    <a:bodyPr/>
                    <a:lstStyle/>
                    <a:p>
                      <a:pPr algn="l" fontAlgn="t"/>
                      <a:r>
                        <a:rPr lang="en-US" b="1"/>
                        <a:t>Initial Default Value</a:t>
                      </a:r>
                      <a:endParaRPr lang="en-US" b="1"/>
                    </a:p>
                  </a:txBody>
                  <a:tcPr marL="76200" marR="76200" marT="76200" marB="76200"/>
                </a:tc>
              </a:tr>
              <a:tr h="370840">
                <a:tc>
                  <a:txBody>
                    <a:bodyPr/>
                    <a:lstStyle/>
                    <a:p>
                      <a:pPr fontAlgn="t"/>
                      <a:r>
                        <a:rPr lang="en-US" b="1" dirty="0" err="1"/>
                        <a:t>int</a:t>
                      </a:r>
                      <a:endParaRPr lang="en-US" b="1" dirty="0"/>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dirty="0"/>
                        <a:t>char</a:t>
                      </a:r>
                      <a:endParaRPr lang="en-US" b="1" dirty="0"/>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a:t>float</a:t>
                      </a:r>
                      <a:endParaRPr lang="en-US" b="1"/>
                    </a:p>
                  </a:txBody>
                  <a:tcPr marL="76200" marR="76200" marT="76200" marB="76200"/>
                </a:tc>
                <a:tc>
                  <a:txBody>
                    <a:bodyPr/>
                    <a:lstStyle/>
                    <a:p>
                      <a:pPr fontAlgn="t"/>
                      <a:r>
                        <a:rPr lang="en-US" b="1"/>
                        <a:t>0</a:t>
                      </a:r>
                      <a:endParaRPr lang="en-US" b="1"/>
                    </a:p>
                  </a:txBody>
                  <a:tcPr marL="76200" marR="76200" marT="76200" marB="76200"/>
                </a:tc>
              </a:tr>
              <a:tr h="370840">
                <a:tc>
                  <a:txBody>
                    <a:bodyPr/>
                    <a:lstStyle/>
                    <a:p>
                      <a:pPr fontAlgn="t"/>
                      <a:r>
                        <a:rPr lang="en-US" b="1"/>
                        <a:t>double</a:t>
                      </a:r>
                      <a:endParaRPr lang="en-US" b="1"/>
                    </a:p>
                  </a:txBody>
                  <a:tcPr marL="76200" marR="76200" marT="76200" marB="76200"/>
                </a:tc>
                <a:tc>
                  <a:txBody>
                    <a:bodyPr/>
                    <a:lstStyle/>
                    <a:p>
                      <a:pPr fontAlgn="t"/>
                      <a:r>
                        <a:rPr lang="en-US" b="1" dirty="0"/>
                        <a:t>0</a:t>
                      </a:r>
                      <a:endParaRPr lang="en-US" b="1" dirty="0"/>
                    </a:p>
                  </a:txBody>
                  <a:tcPr marL="76200" marR="76200" marT="76200" marB="76200"/>
                </a:tc>
              </a:tr>
            </a:tbl>
          </a:graphicData>
        </a:graphic>
      </p:graphicFrame>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3031" name="TextBox 5"/>
          <p:cNvSpPr txBox="1"/>
          <p:nvPr/>
        </p:nvSpPr>
        <p:spPr>
          <a:xfrm>
            <a:off x="609600" y="1828800"/>
            <a:ext cx="8077200" cy="1631950"/>
          </a:xfrm>
          <a:prstGeom prst="rect">
            <a:avLst/>
          </a:prstGeom>
          <a:noFill/>
          <a:ln w="9525">
            <a:noFill/>
          </a:ln>
        </p:spPr>
        <p:txBody>
          <a:bodyPr anchor="t" anchorCtr="0">
            <a:spAutoFit/>
          </a:bodyPr>
          <a:p>
            <a:r>
              <a:rPr lang="en-US" altLang="en-GB" sz="2000" dirty="0">
                <a:latin typeface="Verdana" panose="020B0604030504040204" pitchFamily="34" charset="0"/>
              </a:rPr>
              <a:t>When a </a:t>
            </a:r>
            <a:r>
              <a:rPr lang="en-US" altLang="en-GB" sz="2000" b="1" dirty="0">
                <a:latin typeface="Verdana" panose="020B0604030504040204" pitchFamily="34" charset="0"/>
              </a:rPr>
              <a:t>local variable </a:t>
            </a:r>
            <a:r>
              <a:rPr lang="en-US" altLang="en-GB" sz="2000" dirty="0">
                <a:latin typeface="Verdana" panose="020B0604030504040204" pitchFamily="34" charset="0"/>
              </a:rPr>
              <a:t>is defined, it is not initialized by the system, </a:t>
            </a:r>
            <a:r>
              <a:rPr lang="en-US" altLang="en-GB" sz="2000" b="1" u="sng" dirty="0">
                <a:latin typeface="Verdana" panose="020B0604030504040204" pitchFamily="34" charset="0"/>
              </a:rPr>
              <a:t>you must initialize it yourself. </a:t>
            </a:r>
            <a:endParaRPr lang="en-US" altLang="en-GB" sz="2000" b="1" u="sng" dirty="0">
              <a:latin typeface="Verdana" panose="020B0604030504040204" pitchFamily="34" charset="0"/>
            </a:endParaRPr>
          </a:p>
          <a:p>
            <a:endParaRPr lang="en-US" altLang="en-GB" sz="2000" dirty="0">
              <a:latin typeface="Verdana" panose="020B0604030504040204" pitchFamily="34" charset="0"/>
            </a:endParaRPr>
          </a:p>
          <a:p>
            <a:r>
              <a:rPr lang="en-US" altLang="en-GB" sz="2000" b="1" dirty="0">
                <a:latin typeface="Verdana" panose="020B0604030504040204" pitchFamily="34" charset="0"/>
              </a:rPr>
              <a:t>Global variables are initialized automatically </a:t>
            </a:r>
            <a:r>
              <a:rPr lang="en-US" altLang="en-GB" sz="2000" dirty="0">
                <a:latin typeface="Verdana" panose="020B0604030504040204" pitchFamily="34" charset="0"/>
              </a:rPr>
              <a:t>by the system when you define them as follows −</a:t>
            </a:r>
            <a:endParaRPr lang="en-US" altLang="en-GB" sz="2000" dirty="0">
              <a:latin typeface="Verdan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Scope Rules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5602" name="Content Placeholder 2"/>
          <p:cNvSpPr>
            <a:spLocks noGrp="1"/>
          </p:cNvSpPr>
          <p:nvPr>
            <p:ph idx="1"/>
          </p:nvPr>
        </p:nvSpPr>
        <p:spPr>
          <a:xfrm>
            <a:off x="609600" y="1752600"/>
            <a:ext cx="8183563" cy="4187825"/>
          </a:xfrm>
        </p:spPr>
        <p:txBody>
          <a:bodyPr vert="horz" wrap="square" lIns="182880" tIns="91440" rIns="91440" bIns="45720" numCol="1" anchor="t" anchorCtr="0" compatLnSpc="1">
            <a:normAutofit fontScale="925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region of the program over which the declaration of an identifier is accessible is called the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scope of the identifier.</a:t>
            </a: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scope relates to the accessibility, the period of existence, and the boundary of usage of variables declared in a program.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Scopes can be of four types.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Block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File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Function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Function prototype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035" name="Footer Placeholder 1"/>
          <p:cNvSpPr>
            <a:spLocks noGrp="1"/>
          </p:cNvSpPr>
          <p:nvPr>
            <p:ph type="ftr" sz="quarter" idx="3"/>
          </p:nvPr>
        </p:nvSpPr>
        <p:spPr>
          <a:xfrm>
            <a:off x="685800" y="6494463"/>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Storage Classes</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pic>
        <p:nvPicPr>
          <p:cNvPr id="45058" name="Picture 4"/>
          <p:cNvPicPr>
            <a:picLocks noGrp="1" noChangeAspect="1"/>
          </p:cNvPicPr>
          <p:nvPr>
            <p:ph idx="1"/>
          </p:nvPr>
        </p:nvPicPr>
        <p:blipFill>
          <a:blip r:embed="rId1"/>
          <a:stretch>
            <a:fillRect/>
          </a:stretch>
        </p:blipFill>
        <p:spPr>
          <a:xfrm>
            <a:off x="0" y="1447800"/>
            <a:ext cx="9144000" cy="4572000"/>
          </a:xfrm>
        </p:spPr>
      </p:pic>
      <p:sp>
        <p:nvSpPr>
          <p:cNvPr id="45059" name="Footer Placeholder 1"/>
          <p:cNvSpPr>
            <a:spLocks noGrp="1"/>
          </p:cNvSpPr>
          <p:nvPr>
            <p:ph type="ftr" sz="quarter" idx="3"/>
          </p:nvPr>
        </p:nvSpPr>
        <p:spPr>
          <a:xfrm>
            <a:off x="609600" y="6457950"/>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611188" y="476250"/>
            <a:ext cx="818356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Storage Class </a:t>
            </a:r>
            <a:r>
              <a:rPr kumimoji="0" lang="en-US" sz="3600" b="1" i="0" u="none" strike="noStrike" kern="1200" cap="none" spc="0" normalizeH="0" baseline="0" noProof="0" dirty="0" err="1"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Specifiers</a:t>
            </a: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 for Functions</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23555" name="Rectangle 3"/>
          <p:cNvSpPr>
            <a:spLocks noGrp="1"/>
          </p:cNvSpPr>
          <p:nvPr>
            <p:ph idx="1"/>
          </p:nvPr>
        </p:nvSpPr>
        <p:spPr>
          <a:xfrm>
            <a:off x="533400" y="1752600"/>
            <a:ext cx="8077200" cy="41878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only storage class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specifiers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may be assigned with functions are extern and static.</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extern signifies that the function can be referenced from other files.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static signifies that the function cannot be referenced from other files.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no storage class appears in a function definition, extern is presumed.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6083"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611188" y="476250"/>
            <a:ext cx="8183563" cy="1052513"/>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Recursion</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0722" name="Rectangle 3"/>
          <p:cNvSpPr>
            <a:spLocks noGrp="1"/>
          </p:cNvSpPr>
          <p:nvPr>
            <p:ph idx="1"/>
          </p:nvPr>
        </p:nvSpPr>
        <p:spPr>
          <a:xfrm>
            <a:off x="533400" y="1676400"/>
            <a:ext cx="8153400" cy="4572000"/>
          </a:xfrm>
        </p:spPr>
        <p:txBody>
          <a:bodyPr vert="horz" wrap="square" lIns="182880" tIns="91440" rIns="91440" bIns="45720" numCol="1" anchor="t" anchorCtr="0" compatLnSpc="1">
            <a:normAutofit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1" u="none" strike="noStrike" kern="1200" cap="none" spc="0" normalizeH="0" baseline="0" noProof="0" dirty="0" smtClean="0">
                <a:ln>
                  <a:noFill/>
                </a:ln>
                <a:solidFill>
                  <a:schemeClr val="tx1"/>
                </a:solidFill>
                <a:effectLst/>
                <a:uLnTx/>
                <a:uFillTx/>
                <a:latin typeface="+mn-lt"/>
                <a:ea typeface="+mn-ea"/>
                <a:cs typeface="+mn-cs"/>
              </a:rPr>
              <a:t>Recursion in programming is a technique for defining a problem in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terms of one or more smaller versions of the same problem.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function that calls </a:t>
            </a:r>
            <a:r>
              <a:rPr kumimoji="0" lang="en-US" sz="2400" b="1" i="0" u="sng" strike="noStrike" kern="1200" cap="none" spc="0" normalizeH="0" baseline="0" noProof="0" dirty="0" smtClean="0">
                <a:ln>
                  <a:noFill/>
                </a:ln>
                <a:solidFill>
                  <a:schemeClr val="tx1"/>
                </a:solidFill>
                <a:effectLst/>
                <a:uLnTx/>
                <a:uFillTx/>
                <a:latin typeface="+mn-lt"/>
                <a:ea typeface="+mn-ea"/>
                <a:cs typeface="+mn-cs"/>
              </a:rPr>
              <a:t>itself directly or indirectly to solve a smaller version of its task until a final call which does not require a self-call is a recursive function.</a:t>
            </a:r>
            <a:endParaRPr kumimoji="0" lang="en-US" sz="2400" b="1" i="0" u="sng"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following are necessary for implementing recursion: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Decomposition into smaller problems of same type.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Recursive calls must diminish problem size.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Necessity of base case.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86130" marR="0" lvl="2" indent="-182880" algn="l" defTabSz="914400" rtl="0" eaLnBrk="1" fontAlgn="base" latinLnBrk="0" hangingPunct="1">
              <a:lnSpc>
                <a:spcPct val="100000"/>
              </a:lnSpc>
              <a:spcBef>
                <a:spcPts val="250"/>
              </a:spcBef>
              <a:spcAft>
                <a:spcPct val="0"/>
              </a:spcAft>
              <a:buClr>
                <a:srgbClr val="2488FF"/>
              </a:buClr>
              <a:buSzTx/>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Base case must be reached.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7107"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r>
              <a:rPr lang="en-US" altLang="en-GB" sz="1000" dirty="0">
                <a:solidFill>
                  <a:srgbClr val="D2533C"/>
                </a:solidFill>
                <a:latin typeface="Arial" panose="020B0604020202020204" pitchFamily="34" charset="0"/>
              </a:rPr>
              <a:t>© Oxford University Press 2013. All rights reserved.</a:t>
            </a:r>
            <a:endParaRPr lang="en-US" altLang="en-GB" sz="1000" dirty="0">
              <a:solidFill>
                <a:srgbClr val="D2533C"/>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8130"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dirty="0">
                <a:solidFill>
                  <a:srgbClr val="002060"/>
                </a:solidFill>
              </a:rPr>
              <a:t> int main() </a:t>
            </a:r>
            <a:endParaRPr lang="en-US" altLang="en-GB" sz="2400" dirty="0">
              <a:solidFill>
                <a:srgbClr val="002060"/>
              </a:solidFill>
            </a:endParaRPr>
          </a:p>
          <a:p>
            <a:pPr>
              <a:buNone/>
            </a:pPr>
            <a:r>
              <a:rPr lang="en-US" altLang="en-GB" sz="2400" dirty="0">
                <a:solidFill>
                  <a:srgbClr val="002060"/>
                </a:solidFill>
              </a:rPr>
              <a:t>{ </a:t>
            </a:r>
            <a:endParaRPr lang="en-US" altLang="en-GB" sz="2400" dirty="0">
              <a:solidFill>
                <a:srgbClr val="002060"/>
              </a:solidFill>
            </a:endParaRPr>
          </a:p>
          <a:p>
            <a:pPr>
              <a:buNone/>
            </a:pPr>
            <a:r>
              <a:rPr lang="en-US" altLang="en-GB" sz="2400" dirty="0">
                <a:solidFill>
                  <a:srgbClr val="002060"/>
                </a:solidFill>
              </a:rPr>
              <a:t>recursion(); </a:t>
            </a:r>
            <a:endParaRPr lang="en-US" altLang="en-GB" sz="2400" dirty="0">
              <a:solidFill>
                <a:srgbClr val="002060"/>
              </a:solidFill>
            </a:endParaRPr>
          </a:p>
          <a:p>
            <a:pPr>
              <a:buNone/>
            </a:pPr>
            <a:r>
              <a:rPr lang="en-US" altLang="en-GB" sz="2400" dirty="0">
                <a:solidFill>
                  <a:srgbClr val="002060"/>
                </a:solidFill>
              </a:rPr>
              <a:t>}</a:t>
            </a:r>
            <a:endParaRPr lang="en-US" altLang="en-GB" sz="2400" dirty="0">
              <a:solidFill>
                <a:srgbClr val="002060"/>
              </a:solidFill>
            </a:endParaRPr>
          </a:p>
          <a:p>
            <a:pPr>
              <a:buNone/>
            </a:pPr>
            <a:r>
              <a:rPr lang="en-US" altLang="en-GB" sz="2400" dirty="0">
                <a:solidFill>
                  <a:srgbClr val="002060"/>
                </a:solidFill>
              </a:rPr>
              <a:t>void recursion()</a:t>
            </a:r>
            <a:endParaRPr lang="en-US" altLang="en-GB" sz="2400" dirty="0">
              <a:solidFill>
                <a:srgbClr val="002060"/>
              </a:solidFill>
            </a:endParaRPr>
          </a:p>
          <a:p>
            <a:pPr>
              <a:buNone/>
            </a:pPr>
            <a:r>
              <a:rPr lang="en-US" altLang="en-GB" sz="2400" dirty="0">
                <a:solidFill>
                  <a:srgbClr val="002060"/>
                </a:solidFill>
              </a:rPr>
              <a:t> { </a:t>
            </a:r>
            <a:endParaRPr lang="en-US" altLang="en-GB" sz="2400" dirty="0">
              <a:solidFill>
                <a:srgbClr val="002060"/>
              </a:solidFill>
            </a:endParaRPr>
          </a:p>
          <a:p>
            <a:pPr>
              <a:buNone/>
            </a:pPr>
            <a:r>
              <a:rPr lang="en-US" altLang="en-GB" sz="2400" dirty="0">
                <a:solidFill>
                  <a:srgbClr val="002060"/>
                </a:solidFill>
              </a:rPr>
              <a:t>	recursion(); </a:t>
            </a:r>
            <a:r>
              <a:rPr lang="en-US" altLang="en-GB" sz="2400" dirty="0">
                <a:solidFill>
                  <a:srgbClr val="00B050"/>
                </a:solidFill>
              </a:rPr>
              <a:t>/* function calls itself */</a:t>
            </a:r>
            <a:endParaRPr lang="en-US" altLang="en-GB" sz="2400" dirty="0">
              <a:solidFill>
                <a:srgbClr val="00B050"/>
              </a:solidFill>
            </a:endParaRPr>
          </a:p>
          <a:p>
            <a:pPr>
              <a:buNone/>
            </a:pPr>
            <a:r>
              <a:rPr lang="en-US" altLang="en-GB" sz="2400" dirty="0">
                <a:solidFill>
                  <a:srgbClr val="002060"/>
                </a:solidFill>
              </a:rPr>
              <a:t>}</a:t>
            </a:r>
            <a:endParaRPr lang="en-US" altLang="en-GB" sz="2400" dirty="0">
              <a:solidFill>
                <a:srgbClr val="002060"/>
              </a:solidFill>
            </a:endParaRPr>
          </a:p>
          <a:p>
            <a:pPr>
              <a:buNone/>
            </a:pPr>
            <a:r>
              <a:rPr lang="en-US" altLang="en-GB" sz="2400" dirty="0"/>
              <a:t>But while using recursion, programmers need to be careful to define an exit condition from the function, otherwise it will go into an infinite loop.</a:t>
            </a:r>
            <a:endParaRPr lang="en-US" altLang="en-GB"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9154"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sz="2400" b="1" dirty="0"/>
              <a:t>what is a base class ?</a:t>
            </a:r>
            <a:endParaRPr lang="en-US" altLang="en-GB" sz="2400" b="1" dirty="0"/>
          </a:p>
          <a:p>
            <a:pPr>
              <a:buNone/>
            </a:pPr>
            <a:r>
              <a:rPr lang="en-US" altLang="en-GB" sz="2400" dirty="0"/>
              <a:t>An instance of a problem which requires no further recursive calls.</a:t>
            </a:r>
            <a:endParaRPr lang="en-US" altLang="en-GB" sz="2400" dirty="0"/>
          </a:p>
          <a:p>
            <a:pPr>
              <a:buNone/>
            </a:pPr>
            <a:r>
              <a:rPr lang="en-US" altLang="en-GB" sz="2400" b="1" dirty="0"/>
              <a:t>The recursive algorithm</a:t>
            </a:r>
            <a:endParaRPr lang="en-US" altLang="en-GB" sz="2400" b="1" dirty="0"/>
          </a:p>
          <a:p>
            <a:pPr>
              <a:buNone/>
            </a:pPr>
            <a:r>
              <a:rPr lang="en-US" altLang="en-GB" sz="2400" dirty="0"/>
              <a:t>If (this is a base class)</a:t>
            </a:r>
            <a:endParaRPr lang="en-US" altLang="en-GB" sz="2400" dirty="0"/>
          </a:p>
          <a:p>
            <a:pPr>
              <a:buNone/>
            </a:pPr>
            <a:r>
              <a:rPr lang="en-US" altLang="en-GB" sz="2400" dirty="0"/>
              <a:t>	Solve it directly</a:t>
            </a:r>
            <a:endParaRPr lang="en-US" altLang="en-GB" sz="2400" dirty="0"/>
          </a:p>
          <a:p>
            <a:pPr>
              <a:buNone/>
            </a:pPr>
            <a:r>
              <a:rPr lang="en-US" altLang="en-GB" sz="2400" dirty="0"/>
              <a:t>Else</a:t>
            </a:r>
            <a:endParaRPr lang="en-US" altLang="en-GB" sz="2400" dirty="0"/>
          </a:p>
          <a:p>
            <a:pPr>
              <a:buNone/>
            </a:pPr>
            <a:r>
              <a:rPr lang="en-US" altLang="en-GB" sz="2400" dirty="0"/>
              <a:t>	Redefine the problem using recursion.</a:t>
            </a:r>
            <a:endParaRPr lang="en-US" altLang="en-GB" sz="2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017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304800" y="0"/>
            <a:ext cx="88392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nEnter</a:t>
            </a:r>
            <a:r>
              <a:rPr kumimoji="0" lang="en-US" sz="1800" b="1" i="0" u="none" strike="noStrike" kern="1200" cap="none" spc="0" normalizeH="0" baseline="0" noProof="0" dirty="0">
                <a:ln>
                  <a:noFill/>
                </a:ln>
                <a:solidFill>
                  <a:srgbClr val="002060"/>
                </a:solidFill>
                <a:effectLst/>
                <a:uLnTx/>
                <a:uFillTx/>
                <a:latin typeface="+mn-lt"/>
                <a:ea typeface="+mn-ea"/>
                <a:cs typeface="+mn-cs"/>
              </a:rPr>
              <a:t> term number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scanf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d",&amp;n</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nThe</a:t>
            </a:r>
            <a:r>
              <a:rPr kumimoji="0" lang="en-US" sz="1800" b="1" i="0" u="none" strike="noStrike" kern="1200" cap="none" spc="0" normalizeH="0" baseline="0" noProof="0" dirty="0">
                <a:ln>
                  <a:noFill/>
                </a:ln>
                <a:solidFill>
                  <a:srgbClr val="002060"/>
                </a:solidFill>
                <a:effectLst/>
                <a:uLnTx/>
                <a:uFillTx/>
                <a:latin typeface="+mn-lt"/>
                <a:ea typeface="+mn-ea"/>
                <a:cs typeface="+mn-cs"/>
              </a:rPr>
              <a:t> value of the term-%d of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Fibonacci sequence is %d.”, n, fib(n));</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/*Recursive version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 of the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Fibonacci function to </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compute the </a:t>
            </a:r>
            <a:r>
              <a:rPr kumimoji="0" lang="en-US" sz="1800" b="1" i="0" u="none" strike="noStrike" kern="1200" cap="none" spc="0" normalizeH="0" baseline="0" noProof="0" dirty="0" err="1">
                <a:ln>
                  <a:noFill/>
                </a:ln>
                <a:solidFill>
                  <a:srgbClr val="00B050"/>
                </a:solidFill>
                <a:effectLst/>
                <a:uLnTx/>
                <a:uFillTx/>
                <a:latin typeface="+mn-lt"/>
                <a:ea typeface="+mn-ea"/>
                <a:cs typeface="+mn-cs"/>
              </a:rPr>
              <a:t>ith</a:t>
            </a:r>
            <a:r>
              <a:rPr kumimoji="0" lang="en-US" sz="1800" b="1" i="0" u="none" strike="noStrike" kern="1200" cap="none" spc="0" normalizeH="0" baseline="0" noProof="0" dirty="0">
                <a:ln>
                  <a:noFill/>
                </a:ln>
                <a:solidFill>
                  <a:srgbClr val="00B050"/>
                </a:solidFill>
                <a:effectLst/>
                <a:uLnTx/>
                <a:uFillTx/>
                <a:latin typeface="+mn-lt"/>
                <a:ea typeface="+mn-ea"/>
                <a:cs typeface="+mn-cs"/>
              </a:rPr>
              <a:t> term*/</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fib(</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==0 ||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else</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(fib(i-1)+ fib(i-2));</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3505200" y="2971800"/>
            <a:ext cx="56388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(4)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(3)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(0))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+ 1 ) + ( 1 + 0 )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(2)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(1) + </a:t>
            </a:r>
            <a:r>
              <a:rPr kumimoji="0" lang="en-US" sz="1800" b="1" i="0" u="none" strike="noStrike" kern="1200" cap="none" spc="0" normalizeH="0" baseline="0" noProof="0" dirty="0" err="1">
                <a:ln>
                  <a:noFill/>
                </a:ln>
                <a:solidFill>
                  <a:schemeClr val="lt1"/>
                </a:solidFill>
                <a:effectLst/>
                <a:uLnTx/>
                <a:uFillTx/>
                <a:latin typeface="+mn-lt"/>
                <a:ea typeface="+mn-ea"/>
                <a:cs typeface="+mn-cs"/>
              </a:rPr>
              <a:t>fib</a:t>
            </a:r>
            <a:r>
              <a:rPr kumimoji="0" lang="en-US" sz="1800" b="1" i="0" u="none" strike="noStrike" kern="1200" cap="none" spc="0" normalizeH="0" baseline="0" noProof="0" dirty="0">
                <a:ln>
                  <a:noFill/>
                </a:ln>
                <a:solidFill>
                  <a:schemeClr val="lt1"/>
                </a:solidFill>
                <a:effectLst/>
                <a:uLnTx/>
                <a:uFillTx/>
                <a:latin typeface="+mn-lt"/>
                <a:ea typeface="+mn-ea"/>
                <a:cs typeface="+mn-cs"/>
              </a:rPr>
              <a:t>(0))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1 + 0 + 2 </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 3</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5334000" y="0"/>
            <a:ext cx="3810000" cy="19050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Find nth term in </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Fibonacci series</a:t>
            </a:r>
            <a:endParaRPr kumimoji="0" lang="en-US" sz="2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bg1"/>
                </a:solidFill>
                <a:effectLst/>
                <a:uLnTx/>
                <a:uFillTx/>
                <a:latin typeface="+mn-lt"/>
                <a:ea typeface="+mn-ea"/>
                <a:cs typeface="+mn-cs"/>
              </a:rPr>
              <a:t>0, 1, 1, 2, 3, 5, 8, 13, 21, 34, </a:t>
            </a:r>
            <a:r>
              <a:rPr kumimoji="0" lang="en-US" sz="2000" b="0" i="0" u="none" strike="noStrike" kern="1200" cap="none" spc="0" normalizeH="0" baseline="0" noProof="0" dirty="0">
                <a:ln>
                  <a:noFill/>
                </a:ln>
                <a:solidFill>
                  <a:schemeClr val="lt1"/>
                </a:solidFill>
                <a:effectLst/>
                <a:uLnTx/>
                <a:uFillTx/>
                <a:latin typeface="+mn-lt"/>
                <a:ea typeface="+mn-ea"/>
                <a:cs typeface="+mn-cs"/>
              </a:rPr>
              <a:t>...</a:t>
            </a:r>
            <a:endParaRPr kumimoji="0" 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declaration an definition</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2290" name="Content Placeholder 2"/>
          <p:cNvSpPr>
            <a:spLocks noGrp="1"/>
          </p:cNvSpPr>
          <p:nvPr>
            <p:ph idx="1"/>
          </p:nvPr>
        </p:nvSpPr>
        <p:spPr>
          <a:xfrm>
            <a:off x="611188" y="1628775"/>
            <a:ext cx="8183562" cy="4187825"/>
          </a:xfrm>
        </p:spPr>
        <p:txBody>
          <a:bodyPr wrap="square" lIns="182880" tIns="91440" rIns="91440" bIns="45720" anchor="t" anchorCtr="0"/>
          <a:p>
            <a:pPr>
              <a:buNone/>
            </a:pPr>
            <a:r>
              <a:rPr lang="en-US" altLang="en-GB" dirty="0"/>
              <a:t>A function </a:t>
            </a:r>
            <a:r>
              <a:rPr lang="en-US" altLang="en-GB" b="1" dirty="0"/>
              <a:t>declaration</a:t>
            </a:r>
            <a:r>
              <a:rPr lang="en-US" altLang="en-GB" dirty="0"/>
              <a:t> tells the compiler about a function's name, return type, and parameters. </a:t>
            </a:r>
            <a:endParaRPr lang="en-US" altLang="en-GB" dirty="0"/>
          </a:p>
          <a:p>
            <a:pPr>
              <a:buNone/>
            </a:pPr>
            <a:endParaRPr lang="en-US" altLang="en-GB" dirty="0"/>
          </a:p>
          <a:p>
            <a:pPr>
              <a:buNone/>
            </a:pPr>
            <a:r>
              <a:rPr lang="en-US" altLang="en-GB" dirty="0"/>
              <a:t>A function </a:t>
            </a:r>
            <a:r>
              <a:rPr lang="en-US" altLang="en-GB" b="1" dirty="0"/>
              <a:t>definition</a:t>
            </a:r>
            <a:r>
              <a:rPr lang="en-US" altLang="en-GB" dirty="0"/>
              <a:t> provides the actual body of the function.</a:t>
            </a:r>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120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381000"/>
            <a:ext cx="8763000" cy="632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INPUT/OUTPUT</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RUN-1</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Enter term number: 6</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The value of the term-6 of Fibonacci sequence is 8.</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RUN-2</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Enter term number: 15</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The value of the term-5 of Fibonacci sequence is 377.</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611188" y="476250"/>
            <a:ext cx="8183563" cy="1052513"/>
          </a:xfrm>
        </p:spPr>
        <p:txBody>
          <a:bodyPr vert="horz" anchor="b">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What is needed for implementing recursion?</a:t>
            </a:r>
            <a:endParaRPr kumimoji="0" lang="en-IN"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52226" name="Rectangle 3"/>
          <p:cNvSpPr>
            <a:spLocks noGrp="1"/>
          </p:cNvSpPr>
          <p:nvPr>
            <p:ph idx="1"/>
          </p:nvPr>
        </p:nvSpPr>
        <p:spPr>
          <a:xfrm>
            <a:off x="611188" y="1628775"/>
            <a:ext cx="8183562" cy="4187825"/>
          </a:xfrm>
        </p:spPr>
        <p:txBody>
          <a:bodyPr wrap="square" lIns="182880" tIns="91440" rIns="91440" bIns="45720" anchor="t" anchorCtr="0"/>
          <a:p>
            <a:pPr eaLnBrk="1" hangingPunct="1"/>
            <a:r>
              <a:rPr lang="en-US" altLang="en-GB" sz="2400" dirty="0"/>
              <a:t>Decomposition into smaller problems of same type</a:t>
            </a:r>
            <a:endParaRPr lang="en-US" altLang="en-GB" sz="2400" dirty="0"/>
          </a:p>
          <a:p>
            <a:pPr eaLnBrk="1" hangingPunct="1"/>
            <a:r>
              <a:rPr lang="en-US" altLang="en-GB" sz="2400" dirty="0"/>
              <a:t>Recursive calls must diminish problem size</a:t>
            </a:r>
            <a:endParaRPr lang="en-US" altLang="en-GB" sz="2400" dirty="0"/>
          </a:p>
          <a:p>
            <a:pPr eaLnBrk="1" hangingPunct="1"/>
            <a:r>
              <a:rPr lang="en-US" altLang="en-GB" sz="2400" dirty="0"/>
              <a:t>Necessity of base case</a:t>
            </a:r>
            <a:endParaRPr lang="en-US" altLang="en-GB" sz="2400" dirty="0"/>
          </a:p>
          <a:p>
            <a:pPr eaLnBrk="1" hangingPunct="1"/>
            <a:r>
              <a:rPr lang="en-US" altLang="en-GB" sz="2400" dirty="0"/>
              <a:t>Base case must be reached</a:t>
            </a:r>
            <a:endParaRPr lang="en-US" altLang="en-GB" sz="2400" dirty="0"/>
          </a:p>
          <a:p>
            <a:pPr eaLnBrk="1" hangingPunct="1"/>
            <a:r>
              <a:rPr lang="en-US" altLang="en-GB" sz="2400" dirty="0"/>
              <a:t>It acts as a terminating condition. Without an explicitly defined base case, a recursive function would call itself indefinitely.</a:t>
            </a:r>
            <a:endParaRPr lang="en-US" altLang="en-GB" sz="2400" dirty="0"/>
          </a:p>
          <a:p>
            <a:pPr eaLnBrk="1" hangingPunct="1"/>
            <a:r>
              <a:rPr lang="en-US" altLang="en-GB" sz="2400" dirty="0"/>
              <a:t>It is the building block to the complete solution. In a sense, a recursive function determines its solution from the base case(s) it reaches.</a:t>
            </a:r>
            <a:endParaRPr lang="en-IN" altLang="x-none" sz="2400" dirty="0"/>
          </a:p>
        </p:txBody>
      </p:sp>
      <p:sp>
        <p:nvSpPr>
          <p:cNvPr id="52227" name="Footer Placeholder 1"/>
          <p:cNvSpPr>
            <a:spLocks noGrp="1"/>
          </p:cNvSpPr>
          <p:nvPr>
            <p:ph type="ftr" sz="quarter" idx="3"/>
          </p:nvPr>
        </p:nvSpPr>
        <p:spPr>
          <a:xfrm>
            <a:off x="6096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Rectangle 5"/>
          <p:cNvSpPr/>
          <p:nvPr/>
        </p:nvSpPr>
        <p:spPr>
          <a:xfrm>
            <a:off x="228600" y="152400"/>
            <a:ext cx="8915400" cy="670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#include &lt;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sum(</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main()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number, result;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("Enter a positive integer: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 &amp;number);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result = sum(number);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("sum=%d", result);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sum(</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if (num!=0)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return num + sum(num-1); // sum() function calls itself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else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return num;</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7" name="Rectangle 6"/>
          <p:cNvSpPr/>
          <p:nvPr/>
        </p:nvSpPr>
        <p:spPr>
          <a:xfrm>
            <a:off x="5791200" y="1905000"/>
            <a:ext cx="3352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253" name="TextBox 8"/>
          <p:cNvSpPr txBox="1"/>
          <p:nvPr/>
        </p:nvSpPr>
        <p:spPr>
          <a:xfrm>
            <a:off x="5943600" y="2209800"/>
            <a:ext cx="2971800" cy="1938338"/>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RUN</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a positive integer: </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3</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6</a:t>
            </a:r>
            <a:endParaRPr lang="en-US" altLang="en-GB" sz="2000" b="1" dirty="0">
              <a:solidFill>
                <a:schemeClr val="bg1"/>
              </a:solidFill>
              <a:latin typeface="Arial" panose="020B0604020202020204" pitchFamily="34" charset="0"/>
            </a:endParaRPr>
          </a:p>
        </p:txBody>
      </p:sp>
      <p:sp>
        <p:nvSpPr>
          <p:cNvPr id="10" name="Rectangle 9"/>
          <p:cNvSpPr/>
          <p:nvPr/>
        </p:nvSpPr>
        <p:spPr>
          <a:xfrm>
            <a:off x="4648200" y="304800"/>
            <a:ext cx="4267200" cy="1066800"/>
          </a:xfrm>
          <a:prstGeom prst="rect">
            <a:avLst/>
          </a:prstGeom>
          <a:solidFill>
            <a:srgbClr val="0070C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Sum of Natural Numbers Using Recursion</a:t>
            </a:r>
            <a:endParaRPr kumimoji="0" lang="en-US" sz="18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6"/>
          <p:cNvSpPr/>
          <p:nvPr/>
        </p:nvSpPr>
        <p:spPr>
          <a:xfrm>
            <a:off x="0" y="228600"/>
            <a:ext cx="91440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4275"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pic>
        <p:nvPicPr>
          <p:cNvPr id="104450" name="Picture 2" descr="Calculation of sum of natural number using recursion"/>
          <p:cNvPicPr>
            <a:picLocks noChangeAspect="1" noChangeArrowheads="1"/>
          </p:cNvPicPr>
          <p:nvPr/>
        </p:nvPicPr>
        <p:blipFill>
          <a:blip r:embed="rId1"/>
          <a:srcRect/>
          <a:stretch>
            <a:fillRect/>
          </a:stretch>
        </p:blipFill>
        <p:spPr bwMode="auto">
          <a:xfrm>
            <a:off x="457200" y="0"/>
            <a:ext cx="8382000" cy="6858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alt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rPr>
              <a:t>/</a:t>
            </a:r>
            <a:br>
              <a:rPr kumimoji="0" lang="en-IN" alt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br>
              <a:rPr kumimoji="0" lang="en-IN" alt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rPr>
            </a:br>
            <a:endParaRPr kumimoji="0" lang="en-IN" alt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529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304800"/>
            <a:ext cx="8686800" cy="655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1800" b="1" i="0" u="none" strike="noStrike" kern="1200" cap="none" spc="0" normalizeH="0" baseline="0" noProof="0" dirty="0">
                <a:ln>
                  <a:noFill/>
                </a:ln>
                <a:solidFill>
                  <a:srgbClr val="002060"/>
                </a:solidFill>
                <a:effectLst/>
                <a:uLnTx/>
                <a:uFillTx/>
                <a:latin typeface="+mn-lt"/>
                <a:ea typeface="+mn-ea"/>
                <a:cs typeface="+mn-cs"/>
              </a:rPr>
              <a:t>&gt;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factorial(unsigned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if(</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&lt;= 1)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1;</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factorial(</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- 1);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main()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 15;</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1800" b="1" i="0" u="none" strike="noStrike" kern="1200" cap="none" spc="0" normalizeH="0" baseline="0" noProof="0" dirty="0">
                <a:ln>
                  <a:noFill/>
                </a:ln>
                <a:solidFill>
                  <a:srgbClr val="002060"/>
                </a:solidFill>
                <a:effectLst/>
                <a:uLnTx/>
                <a:uFillTx/>
                <a:latin typeface="+mn-lt"/>
                <a:ea typeface="+mn-ea"/>
                <a:cs typeface="+mn-cs"/>
              </a:rPr>
              <a:t>("Factorial of %d is %d\n", </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 factorial(</a:t>
            </a:r>
            <a:r>
              <a:rPr kumimoji="0" lang="en-US" sz="1800" b="1" i="0" u="none" strike="noStrike" kern="1200" cap="none" spc="0" normalizeH="0" baseline="0" noProof="0" dirty="0" err="1">
                <a:ln>
                  <a:noFill/>
                </a:ln>
                <a:solidFill>
                  <a:srgbClr val="002060"/>
                </a:solidFill>
                <a:effectLst/>
                <a:uLnTx/>
                <a:uFillTx/>
                <a:latin typeface="+mn-lt"/>
                <a:ea typeface="+mn-ea"/>
                <a:cs typeface="+mn-cs"/>
              </a:rPr>
              <a:t>i</a:t>
            </a: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 return 0; </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
        <p:nvSpPr>
          <p:cNvPr id="6" name="Rectangle 5"/>
          <p:cNvSpPr/>
          <p:nvPr/>
        </p:nvSpPr>
        <p:spPr>
          <a:xfrm>
            <a:off x="4572000" y="609600"/>
            <a:ext cx="3962400" cy="11430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factorial</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6322"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0"/>
            <a:ext cx="8915400"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p:nvPr/>
        </p:nvSpPr>
        <p:spPr>
          <a:xfrm>
            <a:off x="5257800" y="0"/>
            <a:ext cx="3886200" cy="121920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lt1"/>
                </a:solidFill>
                <a:effectLst/>
                <a:uLnTx/>
                <a:uFillTx/>
                <a:latin typeface="+mn-lt"/>
                <a:ea typeface="+mn-ea"/>
                <a:cs typeface="+mn-cs"/>
              </a:rPr>
              <a:t>calculate GCD/HCF of two numbers by using a iterative function for GCD.</a:t>
            </a:r>
            <a:endParaRPr kumimoji="0" 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304800" y="0"/>
            <a:ext cx="4800600" cy="42465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rPr>
              <a:t>PROGRAM CODE</a:t>
            </a: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B05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#include &lt;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stdio.h</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main()</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int</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a,b,g</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nEnter</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two numbers=&gt;”);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scanf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d%d”,&amp;a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&amp;b);</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printf</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nThe</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GCD of %d and %d is %d\</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n”,a</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 b, </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gcd</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r>
              <a:rPr kumimoji="0" lang="en-US" sz="1800" b="1" i="0" u="none" strike="noStrike" kern="1200" cap="none" spc="0" normalizeH="0" baseline="0" noProof="0" dirty="0" err="1">
                <a:ln>
                  <a:noFill/>
                </a:ln>
                <a:solidFill>
                  <a:srgbClr val="002060"/>
                </a:solidFill>
                <a:effectLst/>
                <a:uLnTx/>
                <a:uFillTx/>
                <a:latin typeface="+mn-lt"/>
                <a:ea typeface="+mn-ea"/>
                <a:cs typeface="Arial" panose="020B0604020202020204" pitchFamily="34" charset="0"/>
              </a:rPr>
              <a:t>a,b</a:t>
            </a: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return 0;</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rPr>
              <a:t>}</a:t>
            </a: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a:ln>
                <a:noFill/>
              </a:ln>
              <a:solidFill>
                <a:srgbClr val="002060"/>
              </a:solidFill>
              <a:effectLst/>
              <a:uLnTx/>
              <a:uFillTx/>
              <a:latin typeface="+mn-lt"/>
              <a:ea typeface="+mn-ea"/>
              <a:cs typeface="Arial" panose="020B0604020202020204" pitchFamily="34" charset="0"/>
            </a:endParaRPr>
          </a:p>
        </p:txBody>
      </p:sp>
      <p:sp>
        <p:nvSpPr>
          <p:cNvPr id="8" name="Rectangle 7"/>
          <p:cNvSpPr/>
          <p:nvPr/>
        </p:nvSpPr>
        <p:spPr>
          <a:xfrm>
            <a:off x="3657600" y="3124200"/>
            <a:ext cx="5410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B050"/>
                </a:solidFill>
                <a:effectLst/>
                <a:uLnTx/>
                <a:uFillTx/>
                <a:latin typeface="+mn-lt"/>
                <a:ea typeface="+mn-ea"/>
                <a:cs typeface="+mn-cs"/>
              </a:rPr>
              <a:t>/*GCD Iterative Function*/</a:t>
            </a:r>
            <a:endParaRPr kumimoji="0" lang="en-US" sz="1800" b="1" i="0" u="none" strike="noStrike" kern="120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t>
            </a:r>
            <a:r>
              <a:rPr kumimoji="0" lang="en-US" sz="1800" b="1" i="0" u="none" strike="noStrike" kern="1200" cap="none" spc="0" normalizeH="0" baseline="0" noProof="0" dirty="0" err="1">
                <a:ln>
                  <a:noFill/>
                </a:ln>
                <a:solidFill>
                  <a:srgbClr val="002060"/>
                </a:solidFill>
                <a:effectLst/>
                <a:uLnTx/>
                <a:uFillTx/>
                <a:latin typeface="+mn-lt"/>
                <a:ea typeface="+mn-ea"/>
                <a:cs typeface="+mn-cs"/>
              </a:rPr>
              <a:t>gcd</a:t>
            </a:r>
            <a:r>
              <a:rPr kumimoji="0" lang="en-US" sz="1800" b="1" i="0" u="none" strike="noStrike" kern="1200" cap="none" spc="0" normalizeH="0" baseline="0" noProof="0" dirty="0">
                <a:ln>
                  <a:noFill/>
                </a:ln>
                <a:solidFill>
                  <a:srgbClr val="002060"/>
                </a:solidFill>
                <a:effectLst/>
                <a:uLnTx/>
                <a:uFillTx/>
                <a:latin typeface="+mn-lt"/>
                <a:ea typeface="+mn-ea"/>
                <a:cs typeface="+mn-cs"/>
              </a:rPr>
              <a:t>(</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a, </a:t>
            </a: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b)</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a:ln>
                  <a:noFill/>
                </a:ln>
                <a:solidFill>
                  <a:srgbClr val="002060"/>
                </a:solidFill>
                <a:effectLst/>
                <a:uLnTx/>
                <a:uFillTx/>
                <a:latin typeface="+mn-lt"/>
                <a:ea typeface="+mn-ea"/>
                <a:cs typeface="+mn-cs"/>
              </a:rPr>
              <a:t>int</a:t>
            </a:r>
            <a:r>
              <a:rPr kumimoji="0" lang="en-US" sz="1800" b="1" i="0" u="none" strike="noStrike" kern="1200" cap="none" spc="0" normalizeH="0" baseline="0" noProof="0" dirty="0">
                <a:ln>
                  <a:noFill/>
                </a:ln>
                <a:solidFill>
                  <a:srgbClr val="002060"/>
                </a:solidFill>
                <a:effectLst/>
                <a:uLnTx/>
                <a:uFillTx/>
                <a:latin typeface="+mn-lt"/>
                <a:ea typeface="+mn-ea"/>
                <a:cs typeface="+mn-cs"/>
              </a:rPr>
              <a:t> 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while(b!=0)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t=b;</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b=</a:t>
            </a:r>
            <a:r>
              <a:rPr kumimoji="0" lang="en-US" sz="2000" b="1" i="0" u="none" strike="noStrike" kern="1200" cap="none" spc="0" normalizeH="0" baseline="0" noProof="0" dirty="0" err="1">
                <a:ln>
                  <a:noFill/>
                </a:ln>
                <a:solidFill>
                  <a:srgbClr val="002060"/>
                </a:solidFill>
                <a:effectLst/>
                <a:uLnTx/>
                <a:uFillTx/>
                <a:latin typeface="+mn-lt"/>
                <a:ea typeface="Verdana" panose="020B0604030504040204" pitchFamily="34" charset="0"/>
                <a:cs typeface="Verdana" panose="020B0604030504040204" pitchFamily="34" charset="0"/>
              </a:rPr>
              <a:t>a%b</a:t>
            </a: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a=t;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rPr>
              <a:t>	} </a:t>
            </a:r>
            <a:endParaRPr kumimoji="0" lang="en-US" sz="2000" b="1" i="0" u="none" strike="noStrike" kern="1200" cap="none" spc="0" normalizeH="0" baseline="0" noProof="0" dirty="0">
              <a:ln>
                <a:noFill/>
              </a:ln>
              <a:solidFill>
                <a:srgbClr val="002060"/>
              </a:solidFill>
              <a:effectLst/>
              <a:uLnTx/>
              <a:uFillTx/>
              <a:latin typeface="+mn-lt"/>
              <a:ea typeface="Verdana" panose="020B0604030504040204" pitchFamily="34" charset="0"/>
              <a:cs typeface="Verdana" panose="020B0604030504040204" pitchFamily="34" charset="0"/>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return (a);</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mn-lt"/>
                <a:ea typeface="+mn-ea"/>
                <a:cs typeface="+mn-cs"/>
              </a:rPr>
              <a:t>}</a:t>
            </a:r>
            <a:endParaRPr kumimoji="0" lang="en-US" sz="1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734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839200" cy="647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49" name="TextBox 7"/>
          <p:cNvSpPr txBox="1"/>
          <p:nvPr/>
        </p:nvSpPr>
        <p:spPr>
          <a:xfrm>
            <a:off x="457200" y="304800"/>
            <a:ext cx="5943600" cy="6248400"/>
          </a:xfrm>
          <a:prstGeom prst="rect">
            <a:avLst/>
          </a:prstGeom>
          <a:noFill/>
          <a:ln w="9525">
            <a:noFill/>
          </a:ln>
        </p:spPr>
        <p:txBody>
          <a:bodyPr anchor="t" anchorCtr="0">
            <a:spAutoFit/>
          </a:bodyPr>
          <a:p>
            <a:r>
              <a:rPr lang="en-US" altLang="en-GB" sz="2000" b="1" dirty="0">
                <a:solidFill>
                  <a:srgbClr val="002060"/>
                </a:solidFill>
                <a:latin typeface="Arial" panose="020B0604020202020204" pitchFamily="34" charset="0"/>
              </a:rPr>
              <a:t>#include &lt;stdio.h&gt;</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int hcf(int n1, int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int main()</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int n1,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printf("Enter two positive integers: ");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scanf("%d %d", &amp;n1, &amp;n2); </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printf("G.C.D of %d and %d is %d.", n1, n2, hcf(n1,n2)); return 0;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a:t>
            </a:r>
            <a:endParaRPr lang="en-US" altLang="en-GB" sz="2000" b="1" dirty="0">
              <a:solidFill>
                <a:srgbClr val="002060"/>
              </a:solidFill>
              <a:latin typeface="Arial" panose="020B0604020202020204" pitchFamily="34" charset="0"/>
            </a:endParaRPr>
          </a:p>
          <a:p>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int hcf(int n1, int n2)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if (n2 != 0)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	return hcf(n2, n1%n2);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else </a:t>
            </a:r>
            <a:endParaRPr lang="en-US" altLang="en-GB" sz="2000" b="1" dirty="0">
              <a:solidFill>
                <a:srgbClr val="002060"/>
              </a:solidFill>
              <a:latin typeface="Arial" panose="020B0604020202020204" pitchFamily="34" charset="0"/>
            </a:endParaRPr>
          </a:p>
          <a:p>
            <a:pPr lvl="1" indent="0" eaLnBrk="1" hangingPunct="1"/>
            <a:r>
              <a:rPr lang="en-US" altLang="en-GB" sz="2000" b="1" dirty="0">
                <a:solidFill>
                  <a:srgbClr val="002060"/>
                </a:solidFill>
                <a:latin typeface="Arial" panose="020B0604020202020204" pitchFamily="34" charset="0"/>
              </a:rPr>
              <a:t>	return n1; </a:t>
            </a:r>
            <a:endParaRPr lang="en-US" altLang="en-GB" sz="2000" b="1" dirty="0">
              <a:solidFill>
                <a:srgbClr val="002060"/>
              </a:solidFill>
              <a:latin typeface="Arial" panose="020B0604020202020204" pitchFamily="34" charset="0"/>
            </a:endParaRPr>
          </a:p>
          <a:p>
            <a:r>
              <a:rPr lang="en-US" altLang="en-GB" sz="2000" b="1" dirty="0">
                <a:solidFill>
                  <a:srgbClr val="002060"/>
                </a:solidFill>
                <a:latin typeface="Arial" panose="020B0604020202020204" pitchFamily="34" charset="0"/>
              </a:rPr>
              <a:t>}</a:t>
            </a:r>
            <a:endParaRPr lang="en-US" altLang="en-GB" sz="2000" b="1" dirty="0">
              <a:solidFill>
                <a:srgbClr val="002060"/>
              </a:solidFill>
              <a:latin typeface="Arial" panose="020B0604020202020204" pitchFamily="34" charset="0"/>
            </a:endParaRPr>
          </a:p>
        </p:txBody>
      </p:sp>
      <p:sp>
        <p:nvSpPr>
          <p:cNvPr id="9" name="Rectangle 8"/>
          <p:cNvSpPr/>
          <p:nvPr/>
        </p:nvSpPr>
        <p:spPr>
          <a:xfrm>
            <a:off x="4572000" y="3962400"/>
            <a:ext cx="441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7351" name="TextBox 10"/>
          <p:cNvSpPr txBox="1"/>
          <p:nvPr/>
        </p:nvSpPr>
        <p:spPr>
          <a:xfrm>
            <a:off x="5029200" y="4038600"/>
            <a:ext cx="3810000" cy="2246313"/>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RUN</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two positive integers: </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366</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60 </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G.C.D of 366 and 60 is 6</a:t>
            </a:r>
            <a:r>
              <a:rPr lang="en-US" altLang="en-GB" dirty="0">
                <a:solidFill>
                  <a:schemeClr val="bg1"/>
                </a:solidFill>
                <a:latin typeface="Arial" panose="020B0604020202020204" pitchFamily="34" charset="0"/>
              </a:rPr>
              <a:t>.</a:t>
            </a:r>
            <a:endParaRPr lang="en-US" altLang="en-GB" dirty="0">
              <a:solidFill>
                <a:schemeClr val="bg1"/>
              </a:solidFill>
              <a:latin typeface="Arial" panose="020B0604020202020204" pitchFamily="34" charset="0"/>
            </a:endParaRPr>
          </a:p>
        </p:txBody>
      </p:sp>
      <p:sp>
        <p:nvSpPr>
          <p:cNvPr id="12" name="Rectangle 11"/>
          <p:cNvSpPr/>
          <p:nvPr/>
        </p:nvSpPr>
        <p:spPr>
          <a:xfrm>
            <a:off x="5257800" y="533400"/>
            <a:ext cx="3733800" cy="106680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GCD of Two Numbers using Recursion</a:t>
            </a:r>
            <a:endParaRPr kumimoji="0" lang="en-US" sz="20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58371"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152400" y="0"/>
            <a:ext cx="88392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07522" name="Rectangle 2"/>
          <p:cNvSpPr>
            <a:spLocks noChangeArrowheads="1"/>
          </p:cNvSpPr>
          <p:nvPr/>
        </p:nvSpPr>
        <p:spPr bwMode="auto">
          <a:xfrm>
            <a:off x="304800" y="76200"/>
            <a:ext cx="6705600" cy="6678613"/>
          </a:xfrm>
          <a:prstGeom prst="rect">
            <a:avLst/>
          </a:prstGeom>
          <a:solidFill>
            <a:schemeClr val="bg1"/>
          </a:solidFill>
          <a:ln w="9525">
            <a:noFill/>
            <a:miter lim="800000"/>
          </a:ln>
          <a:effectLst/>
        </p:spPr>
        <p:txBody>
          <a:bodyPr vert="horz" wrap="square" lIns="0" tIns="0" rIns="0" bIns="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include &lt;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stdio.h</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&gt;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smtClean="0">
                <a:ln>
                  <a:noFill/>
                </a:ln>
                <a:solidFill>
                  <a:srgbClr val="00B050"/>
                </a:solidFill>
                <a:effectLst/>
                <a:uLnTx/>
                <a:uFillTx/>
                <a:latin typeface="+mn-lt"/>
                <a:ea typeface="+mn-ea"/>
                <a:cs typeface="Arial" panose="020B0604020202020204" pitchFamily="34" charset="0"/>
              </a:rPr>
              <a:t>//function to count digits</a:t>
            </a:r>
            <a:endParaRPr kumimoji="0" lang="en-US" sz="1400" b="1" i="0" u="none" strike="noStrike" kern="1200" cap="none" spc="0" normalizeH="0" baseline="0" noProof="0" dirty="0" smtClean="0">
              <a:ln>
                <a:noFill/>
              </a:ln>
              <a:solidFill>
                <a:srgbClr val="00B05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num)</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static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if(num&gt;0)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(num/10);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else</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return count;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main()</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number;</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int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printf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("Enter a positive integer number: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scanf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d",&amp;number</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count=</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countDigits</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(number);</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printf</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("Total digits in number %d is: %d\</a:t>
            </a:r>
            <a:r>
              <a:rPr kumimoji="0" lang="en-US" sz="1400" b="1" i="0" u="none" strike="noStrike" kern="1200" cap="none" spc="0" normalizeH="0" baseline="0" noProof="0" dirty="0" err="1" smtClean="0">
                <a:ln>
                  <a:noFill/>
                </a:ln>
                <a:solidFill>
                  <a:srgbClr val="002060"/>
                </a:solidFill>
                <a:effectLst/>
                <a:uLnTx/>
                <a:uFillTx/>
                <a:latin typeface="+mn-lt"/>
                <a:ea typeface="+mn-ea"/>
                <a:cs typeface="Arial" panose="020B0604020202020204" pitchFamily="34" charset="0"/>
              </a:rPr>
              <a:t>n",number,count</a:t>
            </a: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    return 0;</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rPr>
              <a:t>}</a:t>
            </a:r>
            <a:endParaRPr kumimoji="0" lang="en-US" sz="1400" b="1" i="0" u="none" strike="noStrike" kern="1200" cap="none" spc="0" normalizeH="0" baseline="0" noProof="0" dirty="0" smtClean="0">
              <a:ln>
                <a:noFill/>
              </a:ln>
              <a:solidFill>
                <a:srgbClr val="002060"/>
              </a:solidFill>
              <a:effectLst/>
              <a:uLnTx/>
              <a:uFillTx/>
              <a:latin typeface="+mn-lt"/>
              <a:ea typeface="+mn-ea"/>
              <a:cs typeface="Arial" panose="020B0604020202020204" pitchFamily="34" charset="0"/>
            </a:endParaRPr>
          </a:p>
        </p:txBody>
      </p:sp>
      <p:sp>
        <p:nvSpPr>
          <p:cNvPr id="7" name="Rectangle 6"/>
          <p:cNvSpPr/>
          <p:nvPr/>
        </p:nvSpPr>
        <p:spPr>
          <a:xfrm>
            <a:off x="5143500" y="3429000"/>
            <a:ext cx="3733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8376" name="TextBox 7"/>
          <p:cNvSpPr txBox="1"/>
          <p:nvPr/>
        </p:nvSpPr>
        <p:spPr>
          <a:xfrm>
            <a:off x="5257800" y="3429000"/>
            <a:ext cx="3352800" cy="2032000"/>
          </a:xfrm>
          <a:prstGeom prst="rect">
            <a:avLst/>
          </a:prstGeom>
          <a:noFill/>
          <a:ln w="9525">
            <a:noFill/>
          </a:ln>
        </p:spPr>
        <p:txBody>
          <a:bodyPr anchor="t" anchorCtr="0">
            <a:spAutoFit/>
          </a:bodyPr>
          <a:p>
            <a:r>
              <a:rPr lang="en-US" altLang="en-GB" b="1" dirty="0">
                <a:solidFill>
                  <a:schemeClr val="bg1"/>
                </a:solidFill>
                <a:latin typeface="Arial" panose="020B0604020202020204" pitchFamily="34" charset="0"/>
              </a:rPr>
              <a:t>RUN</a:t>
            </a:r>
            <a:endParaRPr lang="en-US" altLang="en-GB" b="1" dirty="0">
              <a:solidFill>
                <a:schemeClr val="bg1"/>
              </a:solidFill>
              <a:latin typeface="Arial" panose="020B0604020202020204" pitchFamily="34" charset="0"/>
            </a:endParaRPr>
          </a:p>
          <a:p>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Enter a positive integer number: </a:t>
            </a:r>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123 </a:t>
            </a:r>
            <a:endParaRPr lang="en-US" altLang="en-GB" b="1" dirty="0">
              <a:solidFill>
                <a:schemeClr val="bg1"/>
              </a:solidFill>
              <a:latin typeface="Arial" panose="020B0604020202020204" pitchFamily="34" charset="0"/>
            </a:endParaRPr>
          </a:p>
          <a:p>
            <a:r>
              <a:rPr lang="en-US" altLang="en-GB" b="1" dirty="0">
                <a:solidFill>
                  <a:schemeClr val="bg1"/>
                </a:solidFill>
                <a:latin typeface="Arial" panose="020B0604020202020204" pitchFamily="34" charset="0"/>
              </a:rPr>
              <a:t>Total digits in number 123 is: 3</a:t>
            </a:r>
            <a:endParaRPr lang="en-US" altLang="en-GB" b="1" dirty="0">
              <a:solidFill>
                <a:schemeClr val="bg1"/>
              </a:solidFill>
              <a:latin typeface="Arial" panose="020B0604020202020204" pitchFamily="34" charset="0"/>
            </a:endParaRPr>
          </a:p>
        </p:txBody>
      </p:sp>
      <p:sp>
        <p:nvSpPr>
          <p:cNvPr id="9" name="Rectangle 8"/>
          <p:cNvSpPr/>
          <p:nvPr/>
        </p:nvSpPr>
        <p:spPr>
          <a:xfrm>
            <a:off x="5029200" y="381000"/>
            <a:ext cx="3810000" cy="990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chemeClr val="lt1"/>
                </a:solidFill>
                <a:effectLst/>
                <a:uLnTx/>
                <a:uFillTx/>
                <a:latin typeface="+mn-lt"/>
                <a:ea typeface="+mn-ea"/>
                <a:cs typeface="+mn-cs"/>
              </a:rPr>
              <a:t>Count digits of a number program using recursion.</a:t>
            </a:r>
            <a:endParaRPr kumimoji="0" lang="en-US" sz="18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GB" altLang="en-US" strike="noStrike" noProof="1"/>
          </a:p>
        </p:txBody>
      </p:sp>
      <p:sp>
        <p:nvSpPr>
          <p:cNvPr id="59394" name="Content Placeholder 2"/>
          <p:cNvSpPr>
            <a:spLocks noGrp="1"/>
          </p:cNvSpPr>
          <p:nvPr>
            <p:ph idx="1"/>
          </p:nvPr>
        </p:nvSpPr>
        <p:spPr>
          <a:xfrm>
            <a:off x="611188" y="1628775"/>
            <a:ext cx="8183562" cy="4187825"/>
          </a:xfrm>
        </p:spPr>
        <p:txBody>
          <a:bodyPr lIns="182880" tIns="91440" anchor="t" anchorCtr="0"/>
          <a:p>
            <a:endParaRPr lang="en-GB" altLang="en-US"/>
          </a:p>
        </p:txBody>
      </p:sp>
      <p:sp>
        <p:nvSpPr>
          <p:cNvPr id="4" name="Rectangle 3"/>
          <p:cNvSpPr/>
          <p:nvPr/>
        </p:nvSpPr>
        <p:spPr>
          <a:xfrm>
            <a:off x="228600" y="152400"/>
            <a:ext cx="8763000" cy="6477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fontAlgn="base"/>
            <a:endParaRPr lang="en-GB" altLang="en-US" sz="1600" strike="noStrike" noProof="1">
              <a:solidFill>
                <a:srgbClr val="002060"/>
              </a:solidFill>
            </a:endParaRPr>
          </a:p>
        </p:txBody>
      </p:sp>
      <p:sp>
        <p:nvSpPr>
          <p:cNvPr id="59396" name="Text Box 4"/>
          <p:cNvSpPr txBox="1"/>
          <p:nvPr/>
        </p:nvSpPr>
        <p:spPr>
          <a:xfrm>
            <a:off x="4189413" y="1322388"/>
            <a:ext cx="4895850" cy="5630862"/>
          </a:xfrm>
          <a:prstGeom prst="rect">
            <a:avLst/>
          </a:prstGeom>
          <a:noFill/>
          <a:ln w="12700" cap="flat" cmpd="sng">
            <a:solidFill>
              <a:srgbClr val="155324"/>
            </a:solidFill>
            <a:prstDash val="solid"/>
            <a:round/>
            <a:headEnd type="none" w="med" len="med"/>
            <a:tailEnd type="none" w="med" len="med"/>
          </a:ln>
        </p:spPr>
        <p:txBody>
          <a:bodyPr wrap="square" anchor="t" anchorCtr="0">
            <a:spAutoFit/>
          </a:bodyPr>
          <a:p>
            <a:r>
              <a:rPr lang="en-GB" altLang="en-US" sz="2000" b="1">
                <a:solidFill>
                  <a:srgbClr val="002060"/>
                </a:solidFill>
                <a:latin typeface="Arial" panose="020B0604020202020204" pitchFamily="34" charset="0"/>
              </a:rPr>
              <a:t>void SumOfEven(int a[],int num,int sum)</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if(num&gt;=0)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if((a[num])%2==0)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sum+=(a[num]);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r>
              <a:rPr lang="en-GB" altLang="en-US" sz="2000" b="1">
                <a:solidFill>
                  <a:srgbClr val="002060"/>
                </a:solidFill>
                <a:latin typeface="Arial" panose="020B0604020202020204" pitchFamily="34" charset="0"/>
              </a:rPr>
              <a:t>SumOfEven(a,num-1,sum);</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else</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printf("Sum=%d\n",sum);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return;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latin typeface="Arial" panose="020B0604020202020204" pitchFamily="34" charset="0"/>
            </a:endParaRPr>
          </a:p>
        </p:txBody>
      </p:sp>
      <p:sp>
        <p:nvSpPr>
          <p:cNvPr id="59397" name="Text Box 5"/>
          <p:cNvSpPr txBox="1"/>
          <p:nvPr/>
        </p:nvSpPr>
        <p:spPr>
          <a:xfrm>
            <a:off x="247650" y="574675"/>
            <a:ext cx="4246563" cy="5632450"/>
          </a:xfrm>
          <a:prstGeom prst="rect">
            <a:avLst/>
          </a:prstGeom>
          <a:noFill/>
          <a:ln w="9525">
            <a:noFill/>
          </a:ln>
        </p:spPr>
        <p:txBody>
          <a:bodyPr wrap="square" anchor="t" anchorCtr="0">
            <a:spAutoFit/>
          </a:bodyPr>
          <a:p>
            <a:r>
              <a:rPr lang="en-GB" altLang="en-US" sz="2000">
                <a:solidFill>
                  <a:srgbClr val="002060"/>
                </a:solidFill>
                <a:latin typeface="Arial" panose="020B0604020202020204" pitchFamily="34" charset="0"/>
              </a:rPr>
              <a:t>#include&lt;stdio.h&gt;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void SumOfEven(int a[],int num,int sum);</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main()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int i,a[100],num,sum=0;</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printf("Enter number of Array  Elements\n");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scanf("%d",&amp;num);</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printf("Enter Array Elements\n");</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for(i=0;i&lt;num;i++)</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scanf("%d",&amp;a[i]);</a:t>
            </a:r>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endParaRPr lang="en-GB" altLang="en-US" sz="2000">
              <a:solidFill>
                <a:srgbClr val="002060"/>
              </a:solidFill>
              <a:latin typeface="Arial" panose="020B0604020202020204" pitchFamily="34" charset="0"/>
            </a:endParaRPr>
          </a:p>
          <a:p>
            <a:endParaRPr lang="en-GB" altLang="en-US" sz="2000">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   </a:t>
            </a:r>
            <a:r>
              <a:rPr lang="en-GB" altLang="en-US" sz="2000" b="1">
                <a:solidFill>
                  <a:srgbClr val="002060"/>
                </a:solidFill>
                <a:latin typeface="Arial" panose="020B0604020202020204" pitchFamily="34" charset="0"/>
              </a:rPr>
              <a:t>SumOfEven(a,num-1,sum); </a:t>
            </a:r>
            <a:endParaRPr lang="en-GB" altLang="en-US" sz="2000" b="1">
              <a:solidFill>
                <a:srgbClr val="002060"/>
              </a:solidFill>
              <a:latin typeface="Arial" panose="020B0604020202020204" pitchFamily="34" charset="0"/>
            </a:endParaRPr>
          </a:p>
          <a:p>
            <a:r>
              <a:rPr lang="en-GB" altLang="en-US" sz="2000">
                <a:solidFill>
                  <a:srgbClr val="002060"/>
                </a:solidFill>
                <a:latin typeface="Arial" panose="020B0604020202020204" pitchFamily="34" charset="0"/>
              </a:rPr>
              <a:t>}</a:t>
            </a:r>
            <a:endParaRPr lang="en-GB" altLang="en-US" sz="2000">
              <a:solidFill>
                <a:srgbClr val="002060"/>
              </a:solidFill>
              <a:latin typeface="Arial" panose="020B0604020202020204" pitchFamily="34" charset="0"/>
            </a:endParaRPr>
          </a:p>
          <a:p>
            <a:endParaRPr lang="en-GB" altLang="en-US" sz="2000">
              <a:latin typeface="Arial" panose="020B0604020202020204" pitchFamily="34" charset="0"/>
            </a:endParaRPr>
          </a:p>
        </p:txBody>
      </p:sp>
      <p:sp>
        <p:nvSpPr>
          <p:cNvPr id="7" name="Rectangle 6"/>
          <p:cNvSpPr/>
          <p:nvPr/>
        </p:nvSpPr>
        <p:spPr>
          <a:xfrm>
            <a:off x="4635500" y="76200"/>
            <a:ext cx="4449763"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cs typeface="+mn-ea"/>
              </a:rPr>
              <a:t>Print Sum of Even Numbers in Array using Recursion</a:t>
            </a:r>
            <a:endParaRPr kumimoji="0" lang="en-US" sz="2000" b="1" i="0" u="none" strike="noStrike" kern="1200" cap="none" spc="0" normalizeH="0" baseline="0" noProof="0" dirty="0" smtClean="0">
              <a:ln>
                <a:noFill/>
              </a:ln>
              <a:solidFill>
                <a:schemeClr val="lt1"/>
              </a:solidFill>
              <a:effectLst/>
              <a:uLnTx/>
              <a:uFillTx/>
              <a:latin typeface="+mn-lt"/>
              <a:cs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609600" y="457200"/>
            <a:ext cx="8229600" cy="1066800"/>
          </a:xfrm>
        </p:spPr>
        <p:txBody>
          <a:bodyPr vert="horz" anchor="b">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Searching</a:t>
            </a:r>
            <a:endParaRPr kumimoji="0" lang="en-IN" sz="40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1442" name="Rectangle 3"/>
          <p:cNvSpPr>
            <a:spLocks noGrp="1"/>
          </p:cNvSpPr>
          <p:nvPr>
            <p:ph idx="1"/>
          </p:nvPr>
        </p:nvSpPr>
        <p:spPr>
          <a:xfrm>
            <a:off x="838200" y="1981200"/>
            <a:ext cx="7696200" cy="3916363"/>
          </a:xfrm>
        </p:spPr>
        <p:txBody>
          <a:bodyPr wrap="square" lIns="182880" tIns="91440" rIns="91440" bIns="45720" anchor="t" anchorCtr="0"/>
          <a:p>
            <a:pPr eaLnBrk="1" hangingPunct="1">
              <a:lnSpc>
                <a:spcPct val="150000"/>
              </a:lnSpc>
            </a:pPr>
            <a:r>
              <a:rPr lang="en-US" altLang="en-GB" dirty="0"/>
              <a:t>Among the searching algorithms, only two of them will be discussed here; </a:t>
            </a:r>
            <a:endParaRPr lang="en-US" altLang="en-GB" dirty="0"/>
          </a:p>
          <a:p>
            <a:pPr lvl="1" eaLnBrk="1" hangingPunct="1">
              <a:lnSpc>
                <a:spcPct val="150000"/>
              </a:lnSpc>
            </a:pPr>
            <a:r>
              <a:rPr lang="en-US" altLang="en-GB" dirty="0"/>
              <a:t>Sequential search</a:t>
            </a:r>
            <a:endParaRPr lang="en-US" altLang="en-GB" dirty="0"/>
          </a:p>
          <a:p>
            <a:pPr lvl="1" eaLnBrk="1" hangingPunct="1">
              <a:lnSpc>
                <a:spcPct val="150000"/>
              </a:lnSpc>
            </a:pPr>
            <a:r>
              <a:rPr lang="en-US" altLang="en-GB" dirty="0"/>
              <a:t>Binary search.</a:t>
            </a:r>
            <a:endParaRPr lang="en-IN" altLang="x-none" sz="7200" dirty="0"/>
          </a:p>
        </p:txBody>
      </p:sp>
      <p:sp>
        <p:nvSpPr>
          <p:cNvPr id="61443" name="Footer Placeholder 1"/>
          <p:cNvSpPr>
            <a:spLocks noGrp="1"/>
          </p:cNvSpPr>
          <p:nvPr>
            <p:ph type="ftr" sz="quarter" idx="3"/>
          </p:nvPr>
        </p:nvSpPr>
        <p:spPr>
          <a:xfrm>
            <a:off x="6096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
          <p:cNvSpPr>
            <a:spLocks noGrp="1"/>
          </p:cNvSpPr>
          <p:nvPr>
            <p:ph type="title"/>
          </p:nvPr>
        </p:nvSpPr>
        <p:spPr>
          <a:xfrm>
            <a:off x="611188" y="476250"/>
            <a:ext cx="8075613" cy="1052513"/>
          </a:xfrm>
        </p:spPr>
        <p:txBody>
          <a:bodyPr vert="horz" anchor="b">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Prototype Declaration</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13314" name="Content Placeholder 2"/>
          <p:cNvSpPr>
            <a:spLocks noGrp="1"/>
          </p:cNvSpPr>
          <p:nvPr>
            <p:ph idx="1"/>
          </p:nvPr>
        </p:nvSpPr>
        <p:spPr>
          <a:xfrm>
            <a:off x="533400" y="1676400"/>
            <a:ext cx="8075613" cy="4187825"/>
          </a:xfrm>
        </p:spPr>
        <p:txBody>
          <a:bodyPr wrap="square" lIns="182880" tIns="91440" rIns="91440" bIns="45720" anchor="t" anchorCtr="0"/>
          <a:p>
            <a:pPr eaLnBrk="1" hangingPunct="1"/>
            <a:r>
              <a:rPr lang="en-US" altLang="en-GB" dirty="0"/>
              <a:t>The general form of  function declaration statement is as follows:  </a:t>
            </a:r>
            <a:endParaRPr lang="en-US" altLang="en-GB" dirty="0"/>
          </a:p>
          <a:p>
            <a:pPr algn="ctr" eaLnBrk="1" hangingPunct="1">
              <a:buFont typeface="Arial" panose="020B0604020202020204" pitchFamily="34" charset="0"/>
              <a:buNone/>
            </a:pPr>
            <a:r>
              <a:rPr lang="en-US" altLang="en-GB" dirty="0"/>
              <a:t>	</a:t>
            </a:r>
            <a:endParaRPr lang="en-US" altLang="en-GB" dirty="0"/>
          </a:p>
          <a:p>
            <a:pPr algn="ctr" eaLnBrk="1" hangingPunct="1">
              <a:buFont typeface="Arial" panose="020B0604020202020204" pitchFamily="34" charset="0"/>
              <a:buNone/>
            </a:pPr>
            <a:r>
              <a:rPr lang="en-US" altLang="en-GB" dirty="0"/>
              <a:t>return_data_type  function_name (data_type variable1,...);</a:t>
            </a:r>
            <a:endParaRPr lang="en-US" altLang="en-GB" dirty="0"/>
          </a:p>
          <a:p>
            <a:pPr algn="ctr" eaLnBrk="1" hangingPunct="1">
              <a:buFont typeface="Arial" panose="020B0604020202020204" pitchFamily="34" charset="0"/>
              <a:buNone/>
            </a:pPr>
            <a:r>
              <a:rPr lang="en-US" altLang="en-GB" dirty="0"/>
              <a:t>Or</a:t>
            </a:r>
            <a:endParaRPr lang="en-US" altLang="en-GB" dirty="0"/>
          </a:p>
          <a:p>
            <a:pPr algn="ctr" eaLnBrk="1" hangingPunct="1">
              <a:buFont typeface="Arial" panose="020B0604020202020204" pitchFamily="34" charset="0"/>
              <a:buNone/>
            </a:pPr>
            <a:r>
              <a:rPr lang="en-US" altLang="en-GB" dirty="0"/>
              <a:t>return_data_type  function_name (data_type_list);</a:t>
            </a:r>
            <a:endParaRPr lang="en-US" altLang="en-GB" dirty="0"/>
          </a:p>
        </p:txBody>
      </p:sp>
      <p:sp>
        <p:nvSpPr>
          <p:cNvPr id="13315" name="Footer Placeholder 1"/>
          <p:cNvSpPr>
            <a:spLocks noGrp="1"/>
          </p:cNvSpPr>
          <p:nvPr>
            <p:ph type="ftr" sz="quarter" idx="3"/>
          </p:nvPr>
        </p:nvSpPr>
        <p:spPr>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itle 1"/>
          <p:cNvSpPr>
            <a:spLocks noGrp="1"/>
          </p:cNvSpPr>
          <p:nvPr>
            <p:ph type="title"/>
          </p:nvPr>
        </p:nvSpPr>
        <p:spPr>
          <a:xfrm>
            <a:off x="609600" y="533400"/>
            <a:ext cx="8077200" cy="990600"/>
          </a:xfrm>
        </p:spPr>
        <p:txBody>
          <a:bodyPr vert="horz" anchor="b">
            <a:norm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Sequential Search</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2466" name="Content Placeholder 2"/>
          <p:cNvSpPr>
            <a:spLocks noGrp="1"/>
          </p:cNvSpPr>
          <p:nvPr>
            <p:ph idx="1"/>
          </p:nvPr>
        </p:nvSpPr>
        <p:spPr>
          <a:xfrm>
            <a:off x="533400" y="1676400"/>
            <a:ext cx="8077200" cy="4191000"/>
          </a:xfrm>
        </p:spPr>
        <p:txBody>
          <a:bodyPr wrap="square" lIns="182880" tIns="91440" rIns="91440" bIns="45720" anchor="t" anchorCtr="0"/>
          <a:p>
            <a:pPr eaLnBrk="1" hangingPunct="1"/>
            <a:r>
              <a:rPr lang="en-US" altLang="en-GB" sz="2400" dirty="0"/>
              <a:t>Here is an implementation of this simple algorithm:</a:t>
            </a:r>
            <a:endParaRPr lang="en-US" altLang="en-GB" sz="2400" dirty="0"/>
          </a:p>
          <a:p>
            <a:pPr lvl="1" eaLnBrk="1" hangingPunct="1"/>
            <a:r>
              <a:rPr lang="en-US" altLang="en-GB" sz="2000" dirty="0"/>
              <a:t>int Lsearch(int  ArrayElement[], int key, int ArraySize)</a:t>
            </a:r>
            <a:endParaRPr lang="en-US" altLang="en-GB" sz="2000" dirty="0"/>
          </a:p>
          <a:p>
            <a:pPr lvl="1" eaLnBrk="1" hangingPunct="1">
              <a:buFont typeface="Arial" panose="020B0604020202020204" pitchFamily="34" charset="0"/>
              <a:buNone/>
            </a:pPr>
            <a:r>
              <a:rPr lang="en-US" altLang="en-GB" sz="2000" dirty="0"/>
              <a:t>	{</a:t>
            </a:r>
            <a:endParaRPr lang="en-US" altLang="en-GB" sz="2000" dirty="0"/>
          </a:p>
          <a:p>
            <a:pPr eaLnBrk="1" hangingPunct="1">
              <a:buFont typeface="Arial" panose="020B0604020202020204" pitchFamily="34" charset="0"/>
              <a:buNone/>
            </a:pPr>
            <a:r>
              <a:rPr lang="en-US" altLang="en-GB" sz="2400" dirty="0"/>
              <a:t>			int i ;</a:t>
            </a:r>
            <a:endParaRPr lang="en-US" altLang="en-GB" sz="2400" dirty="0"/>
          </a:p>
          <a:p>
            <a:pPr eaLnBrk="1" hangingPunct="1">
              <a:buFont typeface="Arial" panose="020B0604020202020204" pitchFamily="34" charset="0"/>
              <a:buNone/>
            </a:pPr>
            <a:r>
              <a:rPr lang="nn-NO" altLang="x-none" sz="2400" dirty="0"/>
              <a:t>			for (i = 0; i &lt; ArraySize; i++)</a:t>
            </a:r>
            <a:endParaRPr lang="nn-NO" altLang="x-none" sz="2400" dirty="0"/>
          </a:p>
          <a:p>
            <a:pPr eaLnBrk="1" hangingPunct="1">
              <a:buFont typeface="Arial" panose="020B0604020202020204" pitchFamily="34" charset="0"/>
              <a:buNone/>
            </a:pPr>
            <a:r>
              <a:rPr lang="en-US" altLang="en-GB" sz="2400" dirty="0"/>
              <a:t>				if (ArrayElement[i] == Key)</a:t>
            </a:r>
            <a:endParaRPr lang="en-US" altLang="en-GB" sz="2400" dirty="0"/>
          </a:p>
          <a:p>
            <a:pPr eaLnBrk="1" hangingPunct="1">
              <a:buFont typeface="Arial" panose="020B0604020202020204" pitchFamily="34" charset="0"/>
              <a:buNone/>
            </a:pPr>
            <a:r>
              <a:rPr lang="en-US" altLang="en-GB" sz="2400" dirty="0"/>
              <a:t>			return (i) ;</a:t>
            </a:r>
            <a:endParaRPr lang="en-US" altLang="en-GB" sz="2400" dirty="0"/>
          </a:p>
          <a:p>
            <a:pPr eaLnBrk="1" hangingPunct="1">
              <a:buFont typeface="Arial" panose="020B0604020202020204" pitchFamily="34" charset="0"/>
              <a:buNone/>
            </a:pPr>
            <a:r>
              <a:rPr lang="en-US" altLang="en-GB" sz="2400" dirty="0"/>
              <a:t>			return (-1);</a:t>
            </a:r>
            <a:endParaRPr lang="en-US" altLang="en-GB" sz="2400" dirty="0"/>
          </a:p>
          <a:p>
            <a:pPr eaLnBrk="1" hangingPunct="1">
              <a:buFont typeface="Arial" panose="020B0604020202020204" pitchFamily="34" charset="0"/>
              <a:buNone/>
            </a:pPr>
            <a:r>
              <a:rPr lang="en-US" altLang="en-GB" sz="2400" dirty="0"/>
              <a:t>		}</a:t>
            </a:r>
            <a:endParaRPr lang="en-US" altLang="en-GB" sz="2400" dirty="0"/>
          </a:p>
        </p:txBody>
      </p:sp>
      <p:sp>
        <p:nvSpPr>
          <p:cNvPr id="62467" name="Footer Placeholder 1"/>
          <p:cNvSpPr>
            <a:spLocks noGrp="1"/>
          </p:cNvSpPr>
          <p:nvPr>
            <p:ph type="ftr" sz="quarter" idx="3"/>
          </p:nvPr>
        </p:nvSpPr>
        <p:spPr>
          <a:xfrm>
            <a:off x="609600" y="6481763"/>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itle 1"/>
          <p:cNvSpPr>
            <a:spLocks noGrp="1"/>
          </p:cNvSpPr>
          <p:nvPr>
            <p:ph type="title"/>
          </p:nvPr>
        </p:nvSpPr>
        <p:spPr>
          <a:xfrm>
            <a:off x="685800" y="609600"/>
            <a:ext cx="7924800" cy="762000"/>
          </a:xfrm>
        </p:spPr>
        <p:txBody>
          <a:bodyPr vert="horz" anchor="b">
            <a:norm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Binary Search</a:t>
            </a:r>
            <a:endPar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63490" name="Content Placeholder 2"/>
          <p:cNvSpPr>
            <a:spLocks noGrp="1"/>
          </p:cNvSpPr>
          <p:nvPr>
            <p:ph idx="1"/>
          </p:nvPr>
        </p:nvSpPr>
        <p:spPr>
          <a:xfrm>
            <a:off x="457200" y="1524000"/>
            <a:ext cx="8001000" cy="609600"/>
          </a:xfrm>
        </p:spPr>
        <p:txBody>
          <a:bodyPr wrap="square" lIns="182880" tIns="91440" rIns="91440" bIns="45720" anchor="t" anchorCtr="0"/>
          <a:p>
            <a:pPr eaLnBrk="1" hangingPunct="1"/>
            <a:r>
              <a:rPr lang="en-US" altLang="en-GB" sz="2400" dirty="0"/>
              <a:t>The C code for binary search is given below.</a:t>
            </a:r>
            <a:endParaRPr lang="en-US" altLang="en-GB" sz="2400" dirty="0"/>
          </a:p>
        </p:txBody>
      </p:sp>
      <p:sp>
        <p:nvSpPr>
          <p:cNvPr id="63491" name="Footer Placeholder 1"/>
          <p:cNvSpPr>
            <a:spLocks noGrp="1"/>
          </p:cNvSpPr>
          <p:nvPr>
            <p:ph type="ftr" sz="quarter" idx="3"/>
          </p:nvPr>
        </p:nvSpPr>
        <p:spPr>
          <a:xfrm>
            <a:off x="762000" y="6492875"/>
            <a:ext cx="7737475" cy="365125"/>
          </a:xfrm>
          <a:noFill/>
          <a:ln>
            <a:noFill/>
          </a:ln>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stStyle>
          <a:p>
            <a:pPr lvl="0" algn="ctr"/>
            <a:r>
              <a:rPr lang="en-US" altLang="en-GB" sz="1000" dirty="0">
                <a:solidFill>
                  <a:srgbClr val="002060"/>
                </a:solidFill>
                <a:latin typeface="Arial" panose="020B0604020202020204" pitchFamily="34" charset="0"/>
              </a:rPr>
              <a:t>© Oxford University Press 2013. All rights reserved.</a:t>
            </a:r>
            <a:endParaRPr lang="en-US" altLang="en-GB" sz="1000" dirty="0">
              <a:solidFill>
                <a:srgbClr val="002060"/>
              </a:solidFill>
              <a:latin typeface="Arial" panose="020B0604020202020204" pitchFamily="34" charset="0"/>
            </a:endParaRPr>
          </a:p>
        </p:txBody>
      </p:sp>
      <p:pic>
        <p:nvPicPr>
          <p:cNvPr id="52229" name="Picture 3" descr="bs1.jpg"/>
          <p:cNvPicPr>
            <a:picLocks noChangeAspect="1"/>
          </p:cNvPicPr>
          <p:nvPr/>
        </p:nvPicPr>
        <p:blipFill>
          <a:blip r:embed="rId1"/>
          <a:srcRect/>
          <a:stretch>
            <a:fillRect/>
          </a:stretch>
        </p:blipFill>
        <p:spPr bwMode="auto">
          <a:xfrm>
            <a:off x="457200" y="2124075"/>
            <a:ext cx="8382000" cy="45053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4514"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9154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#include&lt;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stdio.h</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&gt;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void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main()</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a[100], n,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how many numbers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nEnter</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data for array: ");</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=0;i&lt;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scanf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d",&amp;a</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a,n</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1800" b="1" i="0" u="none" strike="noStrike" kern="1200" cap="none" spc="0" normalizeH="0" baseline="0" noProof="0" dirty="0" smtClean="0">
                <a:ln>
                  <a:noFill/>
                </a:ln>
                <a:solidFill>
                  <a:srgbClr val="00B050"/>
                </a:solidFill>
                <a:effectLst/>
                <a:uLnTx/>
                <a:uFillTx/>
                <a:latin typeface="+mn-lt"/>
                <a:ea typeface="+mn-ea"/>
                <a:cs typeface="+mn-cs"/>
              </a:rPr>
              <a:t>//Function Call</a:t>
            </a:r>
            <a:endParaRPr kumimoji="0" lang="en-US" sz="18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nThe</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 Numbers in ascending order are:”);</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=0;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&lt;n; </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printf</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("%d ",a[</a:t>
            </a:r>
            <a:r>
              <a:rPr kumimoji="0" lang="en-US" sz="18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return 0</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18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800600" y="381000"/>
            <a:ext cx="4191000"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lt1"/>
                </a:solidFill>
                <a:effectLst/>
                <a:uLnTx/>
                <a:uFillTx/>
                <a:latin typeface="+mn-lt"/>
                <a:ea typeface="+mn-ea"/>
                <a:cs typeface="+mn-cs"/>
              </a:rPr>
              <a:t>Sort an array using a suitable function for sort operation.</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5538"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Rectangle 4"/>
          <p:cNvSpPr/>
          <p:nvPr/>
        </p:nvSpPr>
        <p:spPr>
          <a:xfrm>
            <a:off x="228600" y="228600"/>
            <a:ext cx="8763000" cy="640080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B050"/>
                </a:solidFill>
                <a:effectLst/>
                <a:uLnTx/>
                <a:uFillTx/>
                <a:latin typeface="+mn-lt"/>
                <a:ea typeface="+mn-ea"/>
                <a:cs typeface="+mn-cs"/>
              </a:rPr>
              <a:t>/*Bubble Sort Function*/</a:t>
            </a:r>
            <a:endParaRPr kumimoji="0" lang="en-US" sz="2000" b="1" i="0" u="none" strike="noStrike" kern="120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void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bubbleSort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n)</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j, temp;</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for(</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=1;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&lt;=n-1; </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for(j=0; j&lt;n-</a:t>
            </a:r>
            <a:r>
              <a:rPr kumimoji="0" lang="en-US" sz="2000" b="1" i="0" u="none" strike="noStrike" kern="1200" cap="none" spc="0" normalizeH="0" baseline="0" noProof="0" dirty="0" err="1" smtClean="0">
                <a:ln>
                  <a:noFill/>
                </a:ln>
                <a:solidFill>
                  <a:srgbClr val="002060"/>
                </a:solidFill>
                <a:effectLst/>
                <a:uLnTx/>
                <a:uFillTx/>
                <a:latin typeface="+mn-lt"/>
                <a:ea typeface="+mn-ea"/>
                <a:cs typeface="+mn-cs"/>
              </a:rPr>
              <a:t>i</a:t>
            </a:r>
            <a:r>
              <a:rPr kumimoji="0" lang="en-US" sz="2000" b="1" i="0" u="none" strike="noStrike" kern="1200" cap="none" spc="0" normalizeH="0" baseline="0" noProof="0" dirty="0" smtClean="0">
                <a:ln>
                  <a:noFill/>
                </a:ln>
                <a:solidFill>
                  <a:srgbClr val="002060"/>
                </a:solidFill>
                <a:effectLst/>
                <a:uLnTx/>
                <a:uFillTx/>
                <a:latin typeface="+mn-lt"/>
                <a:ea typeface="+mn-ea"/>
                <a:cs typeface="+mn-cs"/>
              </a:rPr>
              <a:t>; j++)</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if(a[j]&gt;a[j+1])</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temp=a[j];</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a[j]=a[j+1];</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a[j+1]=temp;</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0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6" name="Rectangle 5"/>
          <p:cNvSpPr/>
          <p:nvPr/>
        </p:nvSpPr>
        <p:spPr>
          <a:xfrm>
            <a:off x="4953000" y="457200"/>
            <a:ext cx="38862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542" name="TextBox 6"/>
          <p:cNvSpPr txBox="1"/>
          <p:nvPr/>
        </p:nvSpPr>
        <p:spPr>
          <a:xfrm>
            <a:off x="4953000" y="685800"/>
            <a:ext cx="3810000" cy="5016500"/>
          </a:xfrm>
          <a:prstGeom prst="rect">
            <a:avLst/>
          </a:prstGeom>
          <a:noFill/>
          <a:ln w="9525">
            <a:noFill/>
          </a:ln>
        </p:spPr>
        <p:txBody>
          <a:bodyPr anchor="t" anchorCtr="0">
            <a:spAutoFit/>
          </a:bodyPr>
          <a:p>
            <a:r>
              <a:rPr lang="en-US" altLang="en-GB" sz="2000" b="1" dirty="0">
                <a:solidFill>
                  <a:schemeClr val="bg1"/>
                </a:solidFill>
                <a:latin typeface="Arial" panose="020B0604020202020204" pitchFamily="34" charset="0"/>
              </a:rPr>
              <a:t>INPUT/OUTPUT</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u="sng" dirty="0">
                <a:solidFill>
                  <a:schemeClr val="bg1"/>
                </a:solidFill>
                <a:latin typeface="Arial" panose="020B0604020202020204" pitchFamily="34" charset="0"/>
              </a:rPr>
              <a:t>RUN-1</a:t>
            </a:r>
            <a:endParaRPr lang="en-US" altLang="en-GB" sz="2000" b="1" u="sng"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how many numbers :8</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data for array: 7 6 5 4 5 2 4 8</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The Numbers in ascending order are: 2 4 4 5 5 6 7 8</a:t>
            </a:r>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endParaRPr lang="en-US" altLang="en-GB" sz="2000" b="1" dirty="0">
              <a:solidFill>
                <a:schemeClr val="bg1"/>
              </a:solidFill>
              <a:latin typeface="Arial" panose="020B0604020202020204" pitchFamily="34" charset="0"/>
            </a:endParaRPr>
          </a:p>
          <a:p>
            <a:r>
              <a:rPr lang="en-US" altLang="en-GB" sz="2000" b="1" u="sng" dirty="0">
                <a:solidFill>
                  <a:schemeClr val="bg1"/>
                </a:solidFill>
                <a:latin typeface="Arial" panose="020B0604020202020204" pitchFamily="34" charset="0"/>
              </a:rPr>
              <a:t>RUN-2</a:t>
            </a:r>
            <a:endParaRPr lang="en-US" altLang="en-GB" sz="2000" b="1" u="sng"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how many numbers :9</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Enter data for array: 1 4 3 8 6 5 2 9 7</a:t>
            </a:r>
            <a:endParaRPr lang="en-US" altLang="en-GB" sz="2000" b="1" dirty="0">
              <a:solidFill>
                <a:schemeClr val="bg1"/>
              </a:solidFill>
              <a:latin typeface="Arial" panose="020B0604020202020204" pitchFamily="34" charset="0"/>
            </a:endParaRPr>
          </a:p>
          <a:p>
            <a:r>
              <a:rPr lang="en-US" altLang="en-GB" sz="2000" b="1" dirty="0">
                <a:solidFill>
                  <a:schemeClr val="bg1"/>
                </a:solidFill>
                <a:latin typeface="Arial" panose="020B0604020202020204" pitchFamily="34" charset="0"/>
              </a:rPr>
              <a:t>The Numbers in ascending order are: 1 2 3 4 5 6 7 8 </a:t>
            </a:r>
            <a:r>
              <a:rPr lang="en-US" altLang="en-GB" dirty="0">
                <a:latin typeface="Arial" panose="020B0604020202020204" pitchFamily="34" charset="0"/>
              </a:rPr>
              <a:t>9</a:t>
            </a:r>
            <a:endParaRPr lang="en-US" altLang="en-GB"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a:spLocks noGrp="1"/>
          </p:cNvSpPr>
          <p:nvPr>
            <p:ph idx="1"/>
          </p:nvPr>
        </p:nvSpPr>
        <p:spPr>
          <a:xfrm>
            <a:off x="457200" y="2286000"/>
            <a:ext cx="8229600" cy="3733800"/>
          </a:xfrm>
        </p:spPr>
        <p:txBody>
          <a:bodyPr wrap="square" lIns="182880" tIns="91440" rIns="91440" bIns="45720" anchor="t" anchorCtr="0"/>
          <a:p>
            <a:pPr eaLnBrk="1" hangingPunct="1"/>
            <a:r>
              <a:rPr lang="en-US" altLang="en-GB" sz="2400" dirty="0">
                <a:solidFill>
                  <a:srgbClr val="FF0000"/>
                </a:solidFill>
              </a:rPr>
              <a:t>function_name :</a:t>
            </a:r>
            <a:endParaRPr lang="en-US" altLang="en-GB" sz="2400" dirty="0">
              <a:solidFill>
                <a:srgbClr val="FF0000"/>
              </a:solidFill>
            </a:endParaRPr>
          </a:p>
          <a:p>
            <a:pPr lvl="2" eaLnBrk="1" hangingPunct="1"/>
            <a:r>
              <a:rPr lang="en-US" altLang="en-GB" dirty="0"/>
              <a:t>This is the name given to the function</a:t>
            </a:r>
            <a:endParaRPr lang="en-US" altLang="en-GB" dirty="0"/>
          </a:p>
          <a:p>
            <a:pPr lvl="2" eaLnBrk="1" hangingPunct="1"/>
            <a:r>
              <a:rPr lang="en-US" altLang="en-GB" dirty="0"/>
              <a:t>it follows the same naming rules as that for any valid variable in C.</a:t>
            </a:r>
            <a:endParaRPr lang="en-US" altLang="en-GB" sz="2400" dirty="0"/>
          </a:p>
          <a:p>
            <a:pPr eaLnBrk="1" hangingPunct="1"/>
            <a:r>
              <a:rPr lang="en-US" altLang="en-GB" sz="2400" dirty="0">
                <a:solidFill>
                  <a:srgbClr val="FF0000"/>
                </a:solidFill>
              </a:rPr>
              <a:t>return_data_type:</a:t>
            </a:r>
            <a:endParaRPr lang="en-US" altLang="en-GB" sz="2400" dirty="0">
              <a:solidFill>
                <a:srgbClr val="FF0000"/>
              </a:solidFill>
            </a:endParaRPr>
          </a:p>
          <a:p>
            <a:pPr lvl="2" eaLnBrk="1" hangingPunct="1"/>
            <a:r>
              <a:rPr lang="en-US" altLang="en-GB" dirty="0"/>
              <a:t> This specifies the type of data given back to the calling construct by the function after it executes its specific task.</a:t>
            </a:r>
            <a:endParaRPr lang="en-US" altLang="en-GB" sz="2400" dirty="0"/>
          </a:p>
          <a:p>
            <a:pPr eaLnBrk="1" hangingPunct="1"/>
            <a:r>
              <a:rPr lang="en-US" altLang="en-GB" sz="2400" dirty="0">
                <a:solidFill>
                  <a:srgbClr val="FF0000"/>
                </a:solidFill>
              </a:rPr>
              <a:t>data_type_list(parameters):</a:t>
            </a:r>
            <a:endParaRPr lang="en-US" altLang="en-GB" sz="2400" dirty="0">
              <a:solidFill>
                <a:srgbClr val="FF0000"/>
              </a:solidFill>
            </a:endParaRPr>
          </a:p>
          <a:p>
            <a:pPr lvl="2" eaLnBrk="1" hangingPunct="1"/>
            <a:r>
              <a:rPr lang="en-US" altLang="en-GB" dirty="0"/>
              <a:t>This list specifies the data type of each of the variables.</a:t>
            </a:r>
            <a:endParaRPr lang="en-US" altLang="en-GB" dirty="0"/>
          </a:p>
          <a:p>
            <a:pPr lvl="2" eaLnBrk="1" hangingPunct="1"/>
            <a:endParaRPr lang="en-US" altLang="en-GB" dirty="0"/>
          </a:p>
        </p:txBody>
      </p:sp>
      <p:sp>
        <p:nvSpPr>
          <p:cNvPr id="2" name="Rectangle 1"/>
          <p:cNvSpPr/>
          <p:nvPr/>
        </p:nvSpPr>
        <p:spPr>
          <a:xfrm>
            <a:off x="609600" y="762000"/>
            <a:ext cx="8077200" cy="70802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Function Prototype Declaration</a:t>
            </a:r>
            <a:endParaRPr kumimoji="0" lang="en-US"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endParaRPr>
          </a:p>
        </p:txBody>
      </p:sp>
      <p:sp>
        <p:nvSpPr>
          <p:cNvPr id="14339" name="TextBox 4"/>
          <p:cNvSpPr txBox="1"/>
          <p:nvPr/>
        </p:nvSpPr>
        <p:spPr>
          <a:xfrm>
            <a:off x="381000" y="1676400"/>
            <a:ext cx="8382000" cy="738188"/>
          </a:xfrm>
          <a:prstGeom prst="rect">
            <a:avLst/>
          </a:prstGeom>
          <a:noFill/>
          <a:ln w="9525">
            <a:noFill/>
          </a:ln>
        </p:spPr>
        <p:txBody>
          <a:bodyPr anchor="t" anchorCtr="0">
            <a:spAutoFit/>
          </a:bodyPr>
          <a:p>
            <a:r>
              <a:rPr lang="en-US" altLang="en-GB" sz="2400" dirty="0">
                <a:solidFill>
                  <a:srgbClr val="002060"/>
                </a:solidFill>
                <a:latin typeface="Arial" panose="020B0604020202020204" pitchFamily="34" charset="0"/>
              </a:rPr>
              <a:t>return_data_type  function_name (data_type variable1,...);</a:t>
            </a:r>
            <a:endParaRPr lang="en-US" altLang="en-GB" sz="2400" dirty="0">
              <a:solidFill>
                <a:srgbClr val="002060"/>
              </a:solidFill>
              <a:latin typeface="Arial" panose="020B0604020202020204" pitchFamily="34" charset="0"/>
            </a:endParaRPr>
          </a:p>
          <a:p>
            <a:endParaRPr lang="en-US" altLang="en-GB" dirty="0">
              <a:solidFill>
                <a:srgbClr val="00206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bg1"/>
                </a:solidFill>
                <a:effectLst>
                  <a:outerShdw blurRad="53975" dist="22860" dir="5400000" algn="tl" rotWithShape="0">
                    <a:srgbClr val="000000">
                      <a:alpha val="55000"/>
                    </a:srgbClr>
                  </a:outerShdw>
                </a:effectLst>
                <a:uLnTx/>
                <a:uFillTx/>
                <a:latin typeface="+mj-lt"/>
                <a:ea typeface="+mj-ea"/>
                <a:cs typeface="+mj-cs"/>
              </a:rPr>
              <a:t>Function Example</a:t>
            </a:r>
            <a:endParaRPr kumimoji="0" lang="en-US" sz="3600" b="1" i="0" u="none" strike="noStrike" kern="1200" cap="none" spc="0" normalizeH="0" baseline="0" noProof="0" dirty="0">
              <a:ln>
                <a:noFill/>
              </a:ln>
              <a:solidFill>
                <a:schemeClr val="bg1"/>
              </a:solidFill>
              <a:effectLst>
                <a:outerShdw blurRad="53975" dist="22860" dir="5400000" algn="tl" rotWithShape="0">
                  <a:srgbClr val="000000">
                    <a:alpha val="55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function returning the max between two numbers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max(</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num1,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rPr>
              <a:t>{ /* local variable declaration */</a:t>
            </a:r>
            <a:endPar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r>
              <a:rPr kumimoji="0" lang="en-US" sz="28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800" b="0" i="0" u="none" strike="noStrike" kern="1200" cap="none" spc="0" normalizeH="0" baseline="0" noProof="0" dirty="0" smtClean="0">
                <a:ln>
                  <a:noFill/>
                </a:ln>
                <a:solidFill>
                  <a:srgbClr val="002060"/>
                </a:solidFill>
                <a:effectLst/>
                <a:uLnTx/>
                <a:uFillTx/>
                <a:latin typeface="+mn-lt"/>
                <a:ea typeface="+mn-ea"/>
                <a:cs typeface="+mn-cs"/>
              </a:rPr>
              <a:t> result;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if (num1 &gt;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result = num1;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else result = num2;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return result; </a:t>
            </a:r>
            <a:endParaRPr kumimoji="0" lang="en-US" sz="2800" b="0" i="0" u="none" strike="noStrike" kern="1200" cap="none" spc="0" normalizeH="0" baseline="0" noProof="0" dirty="0" smtClean="0">
              <a:ln>
                <a:noFill/>
              </a:ln>
              <a:solidFill>
                <a:srgbClr val="002060"/>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800" b="0" i="0" u="none" strike="noStrike" kern="1200" cap="none" spc="0" normalizeH="0" baseline="0" noProof="0" dirty="0" smtClean="0">
                <a:ln>
                  <a:noFill/>
                </a:ln>
                <a:solidFill>
                  <a:srgbClr val="002060"/>
                </a:solidFill>
                <a:effectLst/>
                <a:uLnTx/>
                <a:uFillTx/>
                <a:latin typeface="+mn-lt"/>
                <a:ea typeface="+mn-ea"/>
                <a:cs typeface="+mn-cs"/>
              </a:rPr>
              <a:t>}</a:t>
            </a:r>
            <a:endParaRPr kumimoji="0" lang="en-US" sz="2800" b="0" i="0" u="none" strike="noStrike" kern="1200" cap="none" spc="0" normalizeH="0" baseline="0" noProof="0" dirty="0">
              <a:ln>
                <a:noFill/>
              </a:ln>
              <a:solidFill>
                <a:srgbClr val="002060"/>
              </a:solidFill>
              <a:effectLst/>
              <a:uLnTx/>
              <a:uFillTx/>
              <a:latin typeface="+mn-lt"/>
              <a:ea typeface="+mn-ea"/>
              <a:cs typeface="+mn-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16386" name="Content Placeholder 2"/>
          <p:cNvSpPr>
            <a:spLocks noGrp="1"/>
          </p:cNvSpPr>
          <p:nvPr>
            <p:ph idx="1"/>
          </p:nvPr>
        </p:nvSpPr>
        <p:spPr>
          <a:xfrm>
            <a:off x="611188" y="1628775"/>
            <a:ext cx="8183562" cy="4187825"/>
          </a:xfrm>
        </p:spPr>
        <p:txBody>
          <a:bodyPr wrap="square" lIns="182880" tIns="91440" rIns="91440" bIns="45720" anchor="t" anchorCtr="0"/>
          <a:p>
            <a:endParaRPr lang="en-US" altLang="en-GB"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Rectangle 5"/>
          <p:cNvSpPr/>
          <p:nvPr/>
        </p:nvSpPr>
        <p:spPr>
          <a:xfrm>
            <a:off x="228600" y="0"/>
            <a:ext cx="89154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rgbClr val="002060"/>
                </a:solidFill>
                <a:effectLst/>
                <a:uLnTx/>
                <a:uFillTx/>
                <a:latin typeface="+mn-lt"/>
                <a:ea typeface="+mn-ea"/>
                <a:cs typeface="+mn-cs"/>
              </a:rPr>
              <a:t>include &lt;</a:t>
            </a:r>
            <a:r>
              <a:rPr kumimoji="0" lang="en-US" sz="2000" b="1" i="0" u="none" strike="noStrike" kern="1200" cap="none" spc="0" normalizeH="0" baseline="0" noProof="0" dirty="0" err="1">
                <a:ln>
                  <a:noFill/>
                </a:ln>
                <a:solidFill>
                  <a:srgbClr val="002060"/>
                </a:solidFill>
                <a:effectLst/>
                <a:uLnTx/>
                <a:uFillTx/>
                <a:latin typeface="+mn-lt"/>
                <a:ea typeface="+mn-ea"/>
                <a:cs typeface="+mn-cs"/>
              </a:rPr>
              <a:t>stdio.h</a:t>
            </a:r>
            <a:r>
              <a:rPr kumimoji="0" lang="en-US" sz="2000" b="1" i="0" u="none" strike="noStrike" kern="1200" cap="none" spc="0" normalizeH="0" baseline="0" noProof="0" dirty="0">
                <a:ln>
                  <a:noFill/>
                </a:ln>
                <a:solidFill>
                  <a:srgbClr val="002060"/>
                </a:solidFill>
                <a:effectLst/>
                <a:uLnTx/>
                <a:uFillTx/>
                <a:latin typeface="+mn-lt"/>
                <a:ea typeface="+mn-ea"/>
                <a:cs typeface="+mn-cs"/>
              </a:rPr>
              <a:t>&gt;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function declaration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max(</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num1,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num2);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main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 local variable definition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a = 100;</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b = 200;</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ret;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calling a function to get max value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ret = max(a, b);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printf</a:t>
            </a:r>
            <a:r>
              <a:rPr kumimoji="0" lang="en-US" sz="2000" b="1" i="0" u="none" strike="noStrike" kern="1200" cap="none" spc="0" normalizeH="0" baseline="0" noProof="0" dirty="0">
                <a:ln>
                  <a:noFill/>
                </a:ln>
                <a:solidFill>
                  <a:srgbClr val="002060"/>
                </a:solidFill>
                <a:effectLst/>
                <a:uLnTx/>
                <a:uFillTx/>
                <a:latin typeface="+mn-lt"/>
                <a:ea typeface="+mn-ea"/>
                <a:cs typeface="+mn-cs"/>
              </a:rPr>
              <a:t>( "Max value is : %d\n", ret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return 0; }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function body*/</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max(</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num1, </a:t>
            </a: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num2)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a:t>
            </a:r>
            <a:r>
              <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rPr>
              <a:t> /* local variable declaration */ </a:t>
            </a:r>
            <a:endParaRPr kumimoji="0" lang="en-US" sz="2000" b="1"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rgbClr val="002060"/>
                </a:solidFill>
                <a:effectLst/>
                <a:uLnTx/>
                <a:uFillTx/>
                <a:latin typeface="+mn-lt"/>
                <a:ea typeface="+mn-ea"/>
                <a:cs typeface="+mn-cs"/>
              </a:rPr>
              <a:t>int</a:t>
            </a:r>
            <a:r>
              <a:rPr kumimoji="0" lang="en-US" sz="2000" b="1" i="0" u="none" strike="noStrike" kern="1200" cap="none" spc="0" normalizeH="0" baseline="0" noProof="0" dirty="0">
                <a:ln>
                  <a:noFill/>
                </a:ln>
                <a:solidFill>
                  <a:srgbClr val="002060"/>
                </a:solidFill>
                <a:effectLst/>
                <a:uLnTx/>
                <a:uFillTx/>
                <a:latin typeface="+mn-lt"/>
                <a:ea typeface="+mn-ea"/>
                <a:cs typeface="+mn-cs"/>
              </a:rPr>
              <a:t> result; </a:t>
            </a: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if (num1 &gt; num2)</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	 result = num1;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else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	result = num2; </a:t>
            </a:r>
            <a:endParaRPr kumimoji="0" lang="pt-BR"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2000" b="1" i="0" u="none" strike="noStrike" kern="1200" cap="none" spc="0" normalizeH="0" baseline="0" noProof="0" dirty="0">
                <a:ln>
                  <a:noFill/>
                </a:ln>
                <a:solidFill>
                  <a:srgbClr val="002060"/>
                </a:solidFill>
                <a:effectLst/>
                <a:uLnTx/>
                <a:uFillTx/>
                <a:latin typeface="+mn-lt"/>
                <a:ea typeface="+mn-ea"/>
                <a:cs typeface="+mn-cs"/>
              </a:rPr>
              <a:t>return result; }</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p:nvPr/>
        </p:nvSpPr>
        <p:spPr>
          <a:xfrm>
            <a:off x="8229599" y="-5"/>
            <a:ext cx="533400" cy="3733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Main</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8229599" y="4114799"/>
            <a:ext cx="5334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lt1"/>
                </a:solidFill>
                <a:effectLst/>
                <a:uLnTx/>
                <a:uFillTx/>
                <a:latin typeface="+mn-lt"/>
                <a:ea typeface="+mn-ea"/>
                <a:cs typeface="+mn-cs"/>
              </a:rPr>
              <a:t>Function Body</a:t>
            </a:r>
            <a:endParaRPr kumimoji="0" lang="en-US" sz="20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21848</Words>
  <Application>WPS Presentation</Application>
  <PresentationFormat>On-screen Show (4:3)</PresentationFormat>
  <Paragraphs>1084</Paragraphs>
  <Slides>63</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63</vt:i4>
      </vt:variant>
    </vt:vector>
  </HeadingPairs>
  <TitlesOfParts>
    <vt:vector size="76" baseType="lpstr">
      <vt:lpstr>Arial</vt:lpstr>
      <vt:lpstr>SimSun</vt:lpstr>
      <vt:lpstr>Wingdings</vt:lpstr>
      <vt:lpstr>Verdana</vt:lpstr>
      <vt:lpstr>Wingdings 2</vt:lpstr>
      <vt:lpstr>Verdana</vt:lpstr>
      <vt:lpstr>Wingdings 2</vt:lpstr>
      <vt:lpstr>Microsoft YaHei</vt:lpstr>
      <vt:lpstr>Arial Unicode MS</vt:lpstr>
      <vt:lpstr>Calibri</vt:lpstr>
      <vt:lpstr>Franklin Gothic Medium</vt:lpstr>
      <vt:lpstr>Aspect</vt:lpstr>
      <vt:lpstr>1_Aspect</vt:lpstr>
      <vt:lpstr>Functions</vt:lpstr>
      <vt:lpstr>Introduction </vt:lpstr>
      <vt:lpstr>Why are Functions Needed?</vt:lpstr>
      <vt:lpstr>PowerPoint 演示文稿</vt:lpstr>
      <vt:lpstr>Function declaration an definition</vt:lpstr>
      <vt:lpstr>Function Prototype Declaration</vt:lpstr>
      <vt:lpstr>PowerPoint 演示文稿</vt:lpstr>
      <vt:lpstr>Function Example</vt:lpstr>
      <vt:lpstr>PowerPoint 演示文稿</vt:lpstr>
      <vt:lpstr>Actual and Formal parameters</vt:lpstr>
      <vt:lpstr> </vt:lpstr>
      <vt:lpstr>Rules for Parameters</vt:lpstr>
      <vt:lpstr>Calling a function</vt:lpstr>
      <vt:lpstr>Call by Value Mechanism</vt:lpstr>
      <vt:lpstr>An Example of Call by value Mechanism:</vt:lpstr>
      <vt:lpstr>Function Example : Factorial</vt:lpstr>
      <vt:lpstr>PowerPoint 演示文稿</vt:lpstr>
      <vt:lpstr>WAP to swap the values of two variables by using a suitable user defined function (say SWAP) for it. </vt:lpstr>
      <vt:lpstr>PowerPoint 演示文稿</vt:lpstr>
      <vt:lpstr>PowerPoint 演示文稿</vt:lpstr>
      <vt:lpstr>INPUT/OUTPUT</vt:lpstr>
      <vt:lpstr>Palindrome</vt:lpstr>
      <vt:lpstr>Palindrome</vt:lpstr>
      <vt:lpstr>Passing Arrays to Functions</vt:lpstr>
      <vt:lpstr>calculate the sum of all the integers stored in the array.</vt:lpstr>
      <vt:lpstr>INPUT/OUTPUT</vt:lpstr>
      <vt:lpstr>PowerPoint 演示文稿</vt:lpstr>
      <vt:lpstr>Search an element within array using function</vt:lpstr>
      <vt:lpstr>PowerPoint 演示文稿</vt:lpstr>
      <vt:lpstr>INPUT/OUTPUT </vt:lpstr>
      <vt:lpstr>PowerPoint 演示文稿</vt:lpstr>
      <vt:lpstr>INPUT/OUTPUT </vt:lpstr>
      <vt:lpstr>PowerPoint 演示文稿</vt:lpstr>
      <vt:lpstr>PowerPoint 演示文稿</vt:lpstr>
      <vt:lpstr>PowerPoint 演示文稿</vt:lpstr>
      <vt:lpstr>PowerPoint 演示文稿</vt:lpstr>
      <vt:lpstr>Scope Rules</vt:lpstr>
      <vt:lpstr>PowerPoint 演示文稿</vt:lpstr>
      <vt:lpstr>PowerPoint 演示文稿</vt:lpstr>
      <vt:lpstr>PowerPoint 演示文稿</vt:lpstr>
      <vt:lpstr>PowerPoint 演示文稿</vt:lpstr>
      <vt:lpstr>  Initializing Local and Global Variables </vt:lpstr>
      <vt:lpstr>Scope Rules</vt:lpstr>
      <vt:lpstr>Storage Classes</vt:lpstr>
      <vt:lpstr>Storage Class Specifiers for Functions</vt:lpstr>
      <vt:lpstr>Recursion</vt:lpstr>
      <vt:lpstr>PowerPoint 演示文稿</vt:lpstr>
      <vt:lpstr>PowerPoint 演示文稿</vt:lpstr>
      <vt:lpstr>PowerPoint 演示文稿</vt:lpstr>
      <vt:lpstr>PowerPoint 演示文稿</vt:lpstr>
      <vt:lpstr>What is needed for implementing recursion?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Searching</vt:lpstr>
      <vt:lpstr>Sequential Search</vt:lpstr>
      <vt:lpstr>Binary Search</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MS.Khurshid@oup.com</dc:creator>
  <cp:lastModifiedBy>KIIT</cp:lastModifiedBy>
  <cp:revision>158</cp:revision>
  <dcterms:created xsi:type="dcterms:W3CDTF">2006-08-16T00:00:00Z</dcterms:created>
  <dcterms:modified xsi:type="dcterms:W3CDTF">2022-05-09T18:45:36Z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4FEFD19847284F08822EE2B55D79E81E</vt:lpwstr>
  </property>
</Properties>
</file>