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315" r:id="rId3"/>
    <p:sldId id="313" r:id="rId4"/>
    <p:sldId id="301" r:id="rId5"/>
    <p:sldId id="302" r:id="rId6"/>
    <p:sldId id="303" r:id="rId7"/>
    <p:sldId id="304" r:id="rId8"/>
    <p:sldId id="305" r:id="rId9"/>
    <p:sldId id="306" r:id="rId10"/>
    <p:sldId id="258" r:id="rId11"/>
    <p:sldId id="259" r:id="rId12"/>
    <p:sldId id="260" r:id="rId13"/>
    <p:sldId id="262" r:id="rId14"/>
    <p:sldId id="263" r:id="rId15"/>
    <p:sldId id="264" r:id="rId16"/>
    <p:sldId id="265" r:id="rId17"/>
    <p:sldId id="266" r:id="rId18"/>
    <p:sldId id="267" r:id="rId19"/>
    <p:sldId id="268" r:id="rId20"/>
    <p:sldId id="384" r:id="rId21"/>
    <p:sldId id="269" r:id="rId22"/>
    <p:sldId id="270" r:id="rId23"/>
    <p:sldId id="271" r:id="rId24"/>
    <p:sldId id="481" r:id="rId25"/>
    <p:sldId id="272" r:id="rId26"/>
    <p:sldId id="273" r:id="rId27"/>
    <p:sldId id="274" r:id="rId28"/>
    <p:sldId id="316" r:id="rId29"/>
    <p:sldId id="385" r:id="rId30"/>
    <p:sldId id="437" r:id="rId31"/>
    <p:sldId id="275" r:id="rId32"/>
    <p:sldId id="317" r:id="rId33"/>
    <p:sldId id="276" r:id="rId34"/>
    <p:sldId id="318" r:id="rId35"/>
    <p:sldId id="277" r:id="rId36"/>
    <p:sldId id="322" r:id="rId37"/>
    <p:sldId id="323" r:id="rId38"/>
    <p:sldId id="281" r:id="rId39"/>
    <p:sldId id="282" r:id="rId40"/>
    <p:sldId id="283" r:id="rId41"/>
    <p:sldId id="327" r:id="rId42"/>
    <p:sldId id="328" r:id="rId44"/>
    <p:sldId id="329" r:id="rId45"/>
    <p:sldId id="330" r:id="rId46"/>
    <p:sldId id="334" r:id="rId47"/>
    <p:sldId id="284" r:id="rId48"/>
    <p:sldId id="285" r:id="rId49"/>
    <p:sldId id="286" r:id="rId50"/>
    <p:sldId id="287" r:id="rId51"/>
    <p:sldId id="288" r:id="rId52"/>
    <p:sldId id="289" r:id="rId53"/>
    <p:sldId id="290" r:id="rId54"/>
    <p:sldId id="532" r:id="rId55"/>
    <p:sldId id="531" r:id="rId56"/>
    <p:sldId id="291" r:id="rId57"/>
    <p:sldId id="292" r:id="rId58"/>
    <p:sldId id="319" r:id="rId59"/>
    <p:sldId id="293" r:id="rId60"/>
    <p:sldId id="324" r:id="rId61"/>
    <p:sldId id="325" r:id="rId62"/>
    <p:sldId id="333" r:id="rId63"/>
    <p:sldId id="294" r:id="rId64"/>
    <p:sldId id="326" r:id="rId65"/>
    <p:sldId id="295" r:id="rId66"/>
    <p:sldId id="296" r:id="rId67"/>
    <p:sldId id="320" r:id="rId68"/>
    <p:sldId id="321" r:id="rId69"/>
    <p:sldId id="297" r:id="rId70"/>
    <p:sldId id="298" r:id="rId71"/>
    <p:sldId id="299" r:id="rId72"/>
    <p:sldId id="300" r:id="rId73"/>
    <p:sldId id="307" r:id="rId74"/>
    <p:sldId id="308" r:id="rId75"/>
    <p:sldId id="331" r:id="rId76"/>
    <p:sldId id="332" r:id="rId77"/>
    <p:sldId id="558" r:id="rId78"/>
    <p:sldId id="555" r:id="rId79"/>
    <p:sldId id="557" r:id="rId80"/>
    <p:sldId id="556" r:id="rId81"/>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062"/>
    <p:restoredTop sz="94624"/>
  </p:normalViewPr>
  <p:slideViewPr>
    <p:cSldViewPr showGuides="1">
      <p:cViewPr>
        <p:scale>
          <a:sx n="100" d="100"/>
          <a:sy n="100" d="100"/>
        </p:scale>
        <p:origin x="-426" y="432"/>
      </p:cViewPr>
      <p:guideLst>
        <p:guide orient="horz" pos="2160"/>
        <p:guide pos="2908"/>
      </p:guideLst>
    </p:cSldViewPr>
  </p:slideViewPr>
  <p:outlineViewPr>
    <p:cViewPr>
      <p:scale>
        <a:sx n="33" d="100"/>
        <a:sy n="33" d="100"/>
      </p:scale>
      <p:origin x="0" y="0"/>
    </p:cViewPr>
  </p:outlineViewPr>
  <p:notesTextViewPr>
    <p:cViewPr>
      <p:scale>
        <a:sx n="100" d="100"/>
        <a:sy n="100" d="100"/>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fontAlgn="base" hangingPunct="1"/>
            <a:fld id="{9A0DB2DC-4C9A-4742-B13C-FB6460FD3503}" type="slidenum">
              <a:rPr lang="en-IN" altLang="x-none" sz="1200" strike="noStrike" noProof="1" dirty="0">
                <a:latin typeface="Calibri" panose="020F0502020204030204" pitchFamily="34" charset="0"/>
                <a:ea typeface="+mn-ea"/>
                <a:cs typeface="+mn-cs"/>
              </a:rPr>
            </a:fld>
            <a:endParaRPr lang="en-IN" altLang="x-none" sz="1200"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Slide Image Placeholder 1"/>
          <p:cNvSpPr>
            <a:spLocks noGrp="1" noRot="1" noChangeAspect="1" noTextEdit="1"/>
          </p:cNvSpPr>
          <p:nvPr>
            <p:ph type="sldImg"/>
          </p:nvPr>
        </p:nvSpPr>
        <p:spPr>
          <a:ln>
            <a:solidFill>
              <a:srgbClr val="000000"/>
            </a:solidFill>
            <a:miter/>
          </a:ln>
        </p:spPr>
      </p:sp>
      <p:sp>
        <p:nvSpPr>
          <p:cNvPr id="49154" name="Notes Placeholder 2"/>
          <p:cNvSpPr>
            <a:spLocks noGrp="1"/>
          </p:cNvSpPr>
          <p:nvPr>
            <p:ph type="body"/>
          </p:nvPr>
        </p:nvSpPr>
        <p:spPr>
          <a:noFill/>
          <a:ln>
            <a:noFill/>
          </a:ln>
        </p:spPr>
        <p:txBody>
          <a:bodyPr wrap="square" lIns="91440" tIns="45720" rIns="91440" bIns="45720" anchor="t" anchorCtr="0"/>
          <a:p>
            <a:pPr lvl="0">
              <a:spcBef>
                <a:spcPct val="0"/>
              </a:spcBef>
            </a:pPr>
            <a:endParaRPr lang="en-GB" altLang="en-US" dirty="0"/>
          </a:p>
        </p:txBody>
      </p:sp>
      <p:sp>
        <p:nvSpPr>
          <p:cNvPr id="49155" name="Slide Number Placeholder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en-GB" sz="1200" dirty="0">
                <a:latin typeface="Calibri" panose="020F0502020204030204" pitchFamily="34" charset="0"/>
              </a:rPr>
            </a:fld>
            <a:endParaRPr lang="en-US" altLang="en-GB" sz="12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Slide Image Placeholder 1"/>
          <p:cNvSpPr>
            <a:spLocks noGrp="1" noRot="1" noChangeAspect="1" noTextEdit="1"/>
          </p:cNvSpPr>
          <p:nvPr>
            <p:ph type="sldImg"/>
          </p:nvPr>
        </p:nvSpPr>
        <p:spPr>
          <a:ln>
            <a:solidFill>
              <a:srgbClr val="000000"/>
            </a:solidFill>
            <a:miter/>
          </a:ln>
        </p:spPr>
      </p:sp>
      <p:sp>
        <p:nvSpPr>
          <p:cNvPr id="51202" name="Notes Placeholder 2"/>
          <p:cNvSpPr>
            <a:spLocks noGrp="1"/>
          </p:cNvSpPr>
          <p:nvPr>
            <p:ph type="body"/>
          </p:nvPr>
        </p:nvSpPr>
        <p:spPr>
          <a:noFill/>
          <a:ln>
            <a:noFill/>
          </a:ln>
        </p:spPr>
        <p:txBody>
          <a:bodyPr wrap="square" lIns="91440" tIns="45720" rIns="91440" bIns="45720" anchor="t" anchorCtr="0"/>
          <a:p>
            <a:pPr lvl="0">
              <a:spcBef>
                <a:spcPct val="0"/>
              </a:spcBef>
            </a:pPr>
            <a:endParaRPr lang="en-GB" altLang="en-US" dirty="0"/>
          </a:p>
        </p:txBody>
      </p:sp>
      <p:sp>
        <p:nvSpPr>
          <p:cNvPr id="51203" name="Slide Number Placeholder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en-GB" sz="1200" dirty="0">
                <a:latin typeface="Calibri" panose="020F0502020204030204" pitchFamily="34" charset="0"/>
              </a:rPr>
            </a:fld>
            <a:endParaRPr lang="en-US" altLang="en-GB" sz="120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Slide Image Placeholder 1"/>
          <p:cNvSpPr>
            <a:spLocks noGrp="1" noRot="1" noChangeAspect="1" noTextEdit="1"/>
          </p:cNvSpPr>
          <p:nvPr>
            <p:ph type="sldImg"/>
          </p:nvPr>
        </p:nvSpPr>
        <p:spPr>
          <a:ln>
            <a:solidFill>
              <a:srgbClr val="000000"/>
            </a:solidFill>
            <a:miter/>
          </a:ln>
        </p:spPr>
      </p:sp>
      <p:sp>
        <p:nvSpPr>
          <p:cNvPr id="53250" name="Notes Placeholder 2"/>
          <p:cNvSpPr>
            <a:spLocks noGrp="1"/>
          </p:cNvSpPr>
          <p:nvPr>
            <p:ph type="body"/>
          </p:nvPr>
        </p:nvSpPr>
        <p:spPr>
          <a:noFill/>
          <a:ln>
            <a:noFill/>
          </a:ln>
        </p:spPr>
        <p:txBody>
          <a:bodyPr wrap="square" lIns="91440" tIns="45720" rIns="91440" bIns="45720" anchor="t" anchorCtr="0"/>
          <a:p>
            <a:pPr lvl="0">
              <a:spcBef>
                <a:spcPct val="0"/>
              </a:spcBef>
            </a:pPr>
            <a:endParaRPr lang="en-GB" altLang="en-US" dirty="0"/>
          </a:p>
        </p:txBody>
      </p:sp>
      <p:sp>
        <p:nvSpPr>
          <p:cNvPr id="53251" name="Slide Number Placeholder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en-GB" sz="1200" dirty="0">
                <a:latin typeface="Calibri" panose="020F0502020204030204" pitchFamily="34" charset="0"/>
              </a:rPr>
            </a:fld>
            <a:endParaRPr lang="en-US" altLang="en-GB" sz="1200" dirty="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Slide Image Placeholder 1"/>
          <p:cNvSpPr>
            <a:spLocks noGrp="1" noRot="1" noChangeAspect="1" noTextEdit="1"/>
          </p:cNvSpPr>
          <p:nvPr>
            <p:ph type="sldImg"/>
          </p:nvPr>
        </p:nvSpPr>
        <p:spPr>
          <a:ln>
            <a:solidFill>
              <a:srgbClr val="000000"/>
            </a:solidFill>
            <a:miter/>
          </a:ln>
        </p:spPr>
      </p:sp>
      <p:sp>
        <p:nvSpPr>
          <p:cNvPr id="55298" name="Notes Placeholder 2"/>
          <p:cNvSpPr>
            <a:spLocks noGrp="1"/>
          </p:cNvSpPr>
          <p:nvPr>
            <p:ph type="body"/>
          </p:nvPr>
        </p:nvSpPr>
        <p:spPr>
          <a:noFill/>
          <a:ln>
            <a:noFill/>
          </a:ln>
        </p:spPr>
        <p:txBody>
          <a:bodyPr wrap="square" lIns="91440" tIns="45720" rIns="91440" bIns="45720" anchor="t" anchorCtr="0"/>
          <a:p>
            <a:pPr lvl="0">
              <a:spcBef>
                <a:spcPct val="0"/>
              </a:spcBef>
            </a:pPr>
            <a:endParaRPr lang="en-GB" altLang="en-US" dirty="0"/>
          </a:p>
        </p:txBody>
      </p:sp>
      <p:sp>
        <p:nvSpPr>
          <p:cNvPr id="55299" name="Slide Number Placeholder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en-GB" sz="1200" dirty="0">
                <a:latin typeface="Calibri" panose="020F0502020204030204" pitchFamily="34" charset="0"/>
              </a:rPr>
            </a:fld>
            <a:endParaRPr lang="en-US" altLang="en-GB"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ounded Rectangle 9"/>
          <p:cNvSpPr/>
          <p:nvPr/>
        </p:nvSpPr>
        <p:spPr>
          <a:xfrm>
            <a:off x="419100" y="328613"/>
            <a:ext cx="8531225"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Rounded Rectangle 10"/>
          <p:cNvSpPr/>
          <p:nvPr/>
        </p:nvSpPr>
        <p:spPr>
          <a:xfrm>
            <a:off x="419100" y="433388"/>
            <a:ext cx="8305800" cy="3109913"/>
          </a:xfrm>
          <a:prstGeom prst="roundRect">
            <a:avLst>
              <a:gd name="adj" fmla="val 4578"/>
            </a:avLst>
          </a:prstGeom>
          <a:solidFill>
            <a:srgbClr val="C9FAFC">
              <a:alpha val="50196"/>
            </a:srgbClr>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pPr fontAlgn="base"/>
            <a:r>
              <a:rPr lang="en-US" strike="noStrike" noProof="1" smtClean="0"/>
              <a:t>Click to edit Master title style</a:t>
            </a:r>
            <a:endParaRPr lang="en-US" strike="noStrike" noProof="1"/>
          </a:p>
        </p:txBody>
      </p:sp>
      <p:sp>
        <p:nvSpPr>
          <p:cNvPr id="20" name="Subtitle 19"/>
          <p:cNvSpPr>
            <a:spLocks noGrp="1"/>
          </p:cNvSpPr>
          <p:nvPr>
            <p:ph type="subTitle" idx="1"/>
          </p:nvPr>
        </p:nvSpPr>
        <p:spPr>
          <a:xfrm>
            <a:off x="722376" y="3685032"/>
            <a:ext cx="7772400" cy="914400"/>
          </a:xfrm>
        </p:spPr>
        <p:txBody>
          <a:bodyPr tIns="0"/>
          <a:lstStyle>
            <a:lvl1pPr marL="36830"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fontAlgn="base"/>
            <a:r>
              <a:rPr lang="en-US" strike="noStrike" noProof="1" smtClean="0"/>
              <a:t>Click to edit Master subtitle style</a:t>
            </a:r>
            <a:endParaRPr lang="en-US" strike="noStrike" noProof="1"/>
          </a:p>
        </p:txBody>
      </p:sp>
      <p:sp>
        <p:nvSpPr>
          <p:cNvPr id="12" name="Footer Placeholder 7"/>
          <p:cNvSpPr>
            <a:spLocks noGrp="1"/>
          </p:cNvSpPr>
          <p:nvPr>
            <p:ph type="ftr" sz="quarter" idx="3"/>
          </p:nvPr>
        </p:nvSpPr>
        <p:spPr>
          <a:xfrm>
            <a:off x="2627313" y="6138863"/>
            <a:ext cx="3960813"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Slide Number Placeholder 10"/>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mn-ea"/>
                <a:cs typeface="+mn-cs"/>
              </a:rPr>
            </a:fld>
            <a:endParaRPr lang="en-US" strike="noStrike" noProof="1" dirty="0">
              <a:latin typeface="Verdana"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02920" y="530352"/>
            <a:ext cx="8183880" cy="4187952"/>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557D64E8-2311-459A-B0B3-6A8C59862CE4}"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mn-ea"/>
                <a:cs typeface="+mn-cs"/>
              </a:rPr>
            </a:fld>
            <a:endParaRPr 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33400" y="533402"/>
            <a:ext cx="5943600" cy="5257801"/>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557D64E8-2311-459A-B0B3-6A8C59862CE4}"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mn-ea"/>
                <a:cs typeface="+mn-cs"/>
              </a:rPr>
            </a:fld>
            <a:endParaRPr 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8183880" cy="1051560"/>
          </a:xfrm>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611560" y="1628800"/>
            <a:ext cx="8183880" cy="4187952"/>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0" name="Footer Placeholder 4"/>
          <p:cNvSpPr>
            <a:spLocks noGrp="1"/>
          </p:cNvSpPr>
          <p:nvPr>
            <p:ph type="ftr" sz="quarter" idx="3"/>
          </p:nvPr>
        </p:nvSpPr>
        <p:spPr>
          <a:xfrm>
            <a:off x="611188" y="6111875"/>
            <a:ext cx="7737475"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1" name="Slide Number Placeholder 5"/>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mn-ea"/>
                <a:cs typeface="+mn-cs"/>
              </a:rPr>
            </a:fld>
            <a:endParaRPr lang="en-US" strike="noStrike" noProof="1" dirty="0">
              <a:latin typeface="Verdana" panose="020B0604030504040204" pitchFamily="34" charset="0"/>
            </a:endParaRPr>
          </a:p>
        </p:txBody>
      </p:sp>
      <p:sp>
        <p:nvSpPr>
          <p:cNvPr id="4" name="Date Placeholder 3"/>
          <p:cNvSpPr>
            <a:spLocks noGrp="1"/>
          </p:cNvSpPr>
          <p:nvPr>
            <p:ph type="dt" sz="half" idx="10"/>
          </p:nvPr>
        </p:nvSpPr>
        <p:spPr>
          <a:xfrm>
            <a:off x="3776663" y="6111875"/>
            <a:ext cx="2286000" cy="365125"/>
          </a:xfrm>
          <a:prstGeom prst="rect">
            <a:avLst/>
          </a:prstGeom>
        </p:spPr>
        <p:txBody>
          <a:bodyPr vert="horz" anchor="b"/>
          <a:p>
            <a:pPr marL="0" marR="0" lvl="0" indent="0" algn="r" defTabSz="914400" rtl="0" eaLnBrk="1" fontAlgn="auto" latinLnBrk="0" hangingPunct="1">
              <a:lnSpc>
                <a:spcPct val="100000"/>
              </a:lnSpc>
              <a:spcBef>
                <a:spcPts val="0"/>
              </a:spcBef>
              <a:spcAft>
                <a:spcPts val="0"/>
              </a:spcAft>
              <a:buClrTx/>
              <a:buSzTx/>
              <a:buFontTx/>
              <a:buNone/>
              <a:defRPr/>
            </a:pPr>
            <a:fld id="{557D64E8-2311-459A-B0B3-6A8C59862CE4}"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0" name="Rounded Rectangle 9"/>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Rounded Rectangle 10"/>
          <p:cNvSpPr/>
          <p:nvPr/>
        </p:nvSpPr>
        <p:spPr>
          <a:xfrm>
            <a:off x="418595" y="434161"/>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 name="Title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68344" y="5624484"/>
            <a:ext cx="8183880" cy="420624"/>
          </a:xfrm>
        </p:spPr>
        <p:txBody>
          <a:bodyPr lIns="118872" tIns="0"/>
          <a:lstStyle>
            <a:lvl1pPr marL="0" marR="36830"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fontAlgn="base"/>
            <a:r>
              <a:rPr lang="en-US" strike="noStrike" noProof="1" smtClean="0"/>
              <a:t>Click to edit Master text styles</a:t>
            </a:r>
            <a:endParaRPr lang="en-US" strike="noStrike" noProof="1" smtClean="0"/>
          </a:p>
        </p:txBody>
      </p:sp>
      <p:sp>
        <p:nvSpPr>
          <p:cNvPr id="12" name="Date Placeholder 3"/>
          <p:cNvSpPr>
            <a:spLocks noGrp="1"/>
          </p:cNvSpPr>
          <p:nvPr>
            <p:ph type="dt" sz="half" idx="2"/>
          </p:nvPr>
        </p:nvSpPr>
        <p:spPr>
          <a:xfrm>
            <a:off x="3776663" y="6111875"/>
            <a:ext cx="22860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C6EF141-FEDC-4499-A484-671E97687432}"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Footer Placeholder 4"/>
          <p:cNvSpPr>
            <a:spLocks noGrp="1"/>
          </p:cNvSpPr>
          <p:nvPr>
            <p:ph type="ftr" sz="quarter" idx="3"/>
          </p:nvPr>
        </p:nvSpPr>
        <p:spPr>
          <a:xfrm>
            <a:off x="6062663" y="6111875"/>
            <a:ext cx="22860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5" name="Slide Number Placeholder 5"/>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mn-ea"/>
                <a:cs typeface="+mn-cs"/>
              </a:rPr>
            </a:fld>
            <a:endParaRPr lang="en-US" strike="noStrike" noProof="1" dirty="0">
              <a:latin typeface="Verdan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557D64E8-2311-459A-B0B3-6A8C59862CE4}"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mn-ea"/>
                <a:cs typeface="+mn-cs"/>
              </a:rPr>
            </a:fld>
            <a:endParaRPr 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lvl1pPr>
              <a:defRPr b="1"/>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fontAlgn="base"/>
            <a:r>
              <a:rPr lang="en-US" strike="noStrike" noProof="1" smtClean="0"/>
              <a:t>Click to edit Master text styles</a:t>
            </a:r>
            <a:endParaRPr lang="en-US" strike="noStrike" noProof="1" smtClean="0"/>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fontAlgn="base"/>
            <a:r>
              <a:rPr lang="en-US" strike="noStrike" noProof="1" smtClean="0"/>
              <a:t>Click to edit Master text styles</a:t>
            </a:r>
            <a:endParaRPr lang="en-US" strike="noStrike" noProof="1" smtClean="0"/>
          </a:p>
        </p:txBody>
      </p:sp>
      <p:sp>
        <p:nvSpPr>
          <p:cNvPr id="5" name="Content Placeholder 4"/>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6" name="Content Placeholder 5"/>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557D64E8-2311-459A-B0B3-6A8C59862CE4}"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mn-ea"/>
                <a:cs typeface="+mn-cs"/>
              </a:rPr>
            </a:fld>
            <a:endParaRPr 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557D64E8-2311-459A-B0B3-6A8C59862CE4}"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mn-ea"/>
                <a:cs typeface="+mn-cs"/>
              </a:rPr>
            </a:fld>
            <a:endParaRPr 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ounded Rectangle 9"/>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Date Placeholder 1"/>
          <p:cNvSpPr>
            <a:spLocks noGrp="1"/>
          </p:cNvSpPr>
          <p:nvPr>
            <p:ph type="dt" sz="half" idx="2"/>
          </p:nvPr>
        </p:nvSpPr>
        <p:spPr>
          <a:xfrm>
            <a:off x="3776663" y="6111875"/>
            <a:ext cx="22860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2F0934E-34B3-4B07-BD21-20B2D9F64B9B}"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2" name="Footer Placeholder 2"/>
          <p:cNvSpPr>
            <a:spLocks noGrp="1"/>
          </p:cNvSpPr>
          <p:nvPr>
            <p:ph type="ftr" sz="quarter" idx="3"/>
          </p:nvPr>
        </p:nvSpPr>
        <p:spPr>
          <a:xfrm>
            <a:off x="6062663" y="6111875"/>
            <a:ext cx="22860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Slide Number Placeholder 3"/>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mn-ea"/>
                <a:cs typeface="+mn-cs"/>
              </a:rPr>
            </a:fld>
            <a:endParaRPr lang="en-US" strike="noStrike" noProof="1" dirty="0">
              <a:latin typeface="Verdan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lstStyle>
            <a:lvl1pPr algn="l">
              <a:buNone/>
              <a:defRPr sz="2200" b="1">
                <a:solidFill>
                  <a:schemeClr val="accent1"/>
                </a:solidFill>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2"/>
          </p:nvPr>
        </p:nvSpPr>
        <p:spPr>
          <a:xfrm>
            <a:off x="5538847" y="1447802"/>
            <a:ext cx="2971800" cy="4206112"/>
          </a:xfrm>
        </p:spPr>
        <p:txBody>
          <a:bodyPr lIns="91440"/>
          <a:lstStyle>
            <a:lvl1pPr marL="18415" marR="18415"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557D64E8-2311-459A-B0B3-6A8C59862CE4}"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US" strike="noStrike" noProof="1" dirty="0">
                <a:latin typeface="Verdana" panose="020B0604030504040204" pitchFamily="34" charset="0"/>
                <a:ea typeface="+mn-ea"/>
                <a:cs typeface="+mn-cs"/>
              </a:rPr>
            </a:fld>
            <a:endParaRPr 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0" name="Rounded Rectangle 9"/>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Round Single Corner Rectangle 10"/>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lstStyle>
          <a:p>
            <a:pPr fontAlgn="base"/>
            <a:r>
              <a:rPr lang="en-US" strike="noStrike" noProof="1" smtClean="0"/>
              <a:t>Click to edit Master title style</a:t>
            </a:r>
            <a:endParaRPr lang="en-US" strike="noStrike" noProof="1"/>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vert="horz" wrap="square" lIns="182880" tIns="9144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2" name="Date Placeholder 4"/>
          <p:cNvSpPr>
            <a:spLocks noGrp="1"/>
          </p:cNvSpPr>
          <p:nvPr>
            <p:ph type="dt" sz="half" idx="12"/>
          </p:nvPr>
        </p:nvSpPr>
        <p:spPr>
          <a:xfrm>
            <a:off x="3776663" y="6111875"/>
            <a:ext cx="2286000" cy="365125"/>
          </a:xfrm>
          <a:prstGeom prst="rect">
            <a:avLst/>
          </a:prstGeom>
        </p:spPr>
        <p:txBody>
          <a:bodyPr vert="horz" anchor="b"/>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D022E16-7FFC-451C-B233-2A0C1E57FD99}"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4" name="Footer Placeholder 5"/>
          <p:cNvSpPr>
            <a:spLocks noGrp="1"/>
          </p:cNvSpPr>
          <p:nvPr>
            <p:ph type="ftr" sz="quarter" idx="3"/>
          </p:nvPr>
        </p:nvSpPr>
        <p:spPr>
          <a:xfrm>
            <a:off x="6062663" y="6111875"/>
            <a:ext cx="22860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5" name="Slide Number Placeholder 6"/>
          <p:cNvSpPr>
            <a:spLocks noGrp="1"/>
          </p:cNvSpPr>
          <p:nvPr>
            <p:ph type="sldNum" sz="quarter" idx="4"/>
          </p:nvPr>
        </p:nvSpPr>
        <p:spPr>
          <a:xfrm>
            <a:off x="8348663" y="6111875"/>
            <a:ext cx="457200" cy="365125"/>
          </a:xfrm>
          <a:prstGeom prst="rect">
            <a:avLst/>
          </a:prstGeom>
        </p:spPr>
        <p:txBody>
          <a:bodyPr vert="horz" anchor="b"/>
          <a:p>
            <a:pPr algn="r" fontAlgn="base"/>
            <a:fld id="{9A0DB2DC-4C9A-4742-B13C-FB6460FD3503}" type="slidenum">
              <a:rPr lang="en-US" strike="noStrike" noProof="1" dirty="0">
                <a:latin typeface="Verdana" panose="020B0604030504040204" pitchFamily="34" charset="0"/>
                <a:ea typeface="+mn-ea"/>
                <a:cs typeface="+mn-cs"/>
              </a:rPr>
            </a:fld>
            <a:endParaRPr lang="en-US" strike="noStrike" noProof="1" dirty="0">
              <a:latin typeface="Verdan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1">
        <a:schemeClr val="bg2"/>
      </p:bgRef>
    </p:bg>
    <p:spTree>
      <p:nvGrpSpPr>
        <p:cNvPr id="1" name=""/>
        <p:cNvGrpSpPr/>
        <p:nvPr/>
      </p:nvGrpSpPr>
      <p:grpSpPr/>
      <p:sp>
        <p:nvSpPr>
          <p:cNvPr id="7" name="Rounded Rectangle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Rounded Rectangle 8"/>
          <p:cNvSpPr/>
          <p:nvPr/>
        </p:nvSpPr>
        <p:spPr>
          <a:xfrm>
            <a:off x="419100" y="433388"/>
            <a:ext cx="8305800" cy="5486400"/>
          </a:xfrm>
          <a:prstGeom prst="roundRect">
            <a:avLst>
              <a:gd name="adj" fmla="val 2127"/>
            </a:avLst>
          </a:prstGeom>
          <a:solidFill>
            <a:srgbClr val="C9FAFC">
              <a:alpha val="50196"/>
            </a:srgbClr>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 name="Title Placeholder 12"/>
          <p:cNvSpPr>
            <a:spLocks noGrp="1"/>
          </p:cNvSpPr>
          <p:nvPr>
            <p:ph type="title"/>
          </p:nvPr>
        </p:nvSpPr>
        <p:spPr>
          <a:xfrm>
            <a:off x="503238" y="4986338"/>
            <a:ext cx="8183563" cy="1050925"/>
          </a:xfrm>
          <a:prstGeom prst="rect">
            <a:avLst/>
          </a:prstGeom>
        </p:spPr>
        <p:txBody>
          <a:bodyPr vert="horz" anchor="b">
            <a:normAutofit/>
          </a:bodyPr>
          <a:lstStyle/>
          <a:p>
            <a:pPr fontAlgn="base"/>
            <a:r>
              <a:rPr lang="en-US" strike="noStrike" noProof="1" smtClean="0"/>
              <a:t>Click to edit Master title style</a:t>
            </a:r>
            <a:endParaRPr lang="en-US" strike="noStrike" noProof="1"/>
          </a:p>
        </p:txBody>
      </p:sp>
      <p:sp>
        <p:nvSpPr>
          <p:cNvPr id="1029" name="Text Placeholder 3"/>
          <p:cNvSpPr>
            <a:spLocks noGrp="1"/>
          </p:cNvSpPr>
          <p:nvPr>
            <p:ph type="body"/>
          </p:nvPr>
        </p:nvSpPr>
        <p:spPr>
          <a:xfrm>
            <a:off x="673100" y="450850"/>
            <a:ext cx="8183563" cy="4187825"/>
          </a:xfrm>
          <a:prstGeom prst="rect">
            <a:avLst/>
          </a:prstGeom>
          <a:noFill/>
          <a:ln w="9525">
            <a:noFill/>
          </a:ln>
        </p:spPr>
        <p:txBody>
          <a:bodyPr lIns="182880" tIns="91440" anchor="t" anchorCtr="0"/>
          <a:p>
            <a:pPr lvl="0"/>
            <a:r>
              <a:rPr lang="en-GB" altLang="en-US" dirty="0"/>
              <a:t>Click to edit Master text styles</a:t>
            </a:r>
            <a:endParaRPr lang="en-GB" altLang="en-US" dirty="0"/>
          </a:p>
          <a:p>
            <a:pPr lvl="1"/>
            <a:r>
              <a:rPr lang="en-GB" altLang="en-US" dirty="0"/>
              <a:t>Second level</a:t>
            </a:r>
            <a:endParaRPr lang="en-GB" altLang="en-US" dirty="0"/>
          </a:p>
          <a:p>
            <a:pPr lvl="2"/>
            <a:r>
              <a:rPr lang="en-GB" altLang="en-US" dirty="0"/>
              <a:t>Third level</a:t>
            </a:r>
            <a:endParaRPr lang="en-GB" altLang="en-US" dirty="0"/>
          </a:p>
          <a:p>
            <a:pPr lvl="3"/>
            <a:r>
              <a:rPr lang="en-GB" altLang="en-US" dirty="0"/>
              <a:t>Fourth level</a:t>
            </a:r>
            <a:endParaRPr lang="en-GB" altLang="en-US" dirty="0"/>
          </a:p>
          <a:p>
            <a:pPr lvl="4"/>
            <a:r>
              <a:rPr lang="en-GB" altLang="en-US" dirty="0"/>
              <a:t>Fifth level</a:t>
            </a:r>
            <a:endParaRPr lang="en-GB" altLang="en-US" dirty="0"/>
          </a:p>
        </p:txBody>
      </p:sp>
      <p:sp>
        <p:nvSpPr>
          <p:cNvPr id="25" name="Date Placeholder 24"/>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rgbClr val="C6E7FC">
                    <a:shade val="50000"/>
                  </a:srgbClr>
                </a:solidFill>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557D64E8-2311-459A-B0B3-6A8C59862CE4}" type="datetime1">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fld>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18" name="Footer Placeholder 17"/>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rgbClr val="C6E7FC">
                    <a:shade val="50000"/>
                  </a:srgb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Slide Number Placeholder 4"/>
          <p:cNvSpPr>
            <a:spLocks noGrp="1"/>
          </p:cNvSpPr>
          <p:nvPr>
            <p:ph type="sldNum" sz="quarter" idx="4"/>
          </p:nvPr>
        </p:nvSpPr>
        <p:spPr>
          <a:xfrm>
            <a:off x="8348663" y="6111875"/>
            <a:ext cx="457200" cy="365125"/>
          </a:xfrm>
          <a:prstGeom prst="rect">
            <a:avLst/>
          </a:prstGeom>
        </p:spPr>
        <p:txBody>
          <a:bodyPr vert="horz" anchor="b"/>
          <a:lstStyle>
            <a:lvl1pPr algn="r">
              <a:defRPr sz="1000">
                <a:solidFill>
                  <a:srgbClr val="91AAB9"/>
                </a:solidFill>
                <a:latin typeface="Verdana" panose="020B0604030504040204" pitchFamily="34" charset="0"/>
              </a:defRPr>
            </a:lvl1pPr>
          </a:lstStyle>
          <a:p>
            <a:pPr lvl="0" eaLnBrk="1" fontAlgn="base" hangingPunct="1"/>
            <a:fld id="{9A0DB2DC-4C9A-4742-B13C-FB6460FD3503}" type="slidenum">
              <a:rPr lang="en-US" strike="noStrike" noProof="1" dirty="0">
                <a:latin typeface="Verdana" panose="020B0604030504040204" pitchFamily="34" charset="0"/>
                <a:ea typeface="+mn-ea"/>
                <a:cs typeface="+mn-cs"/>
              </a:rPr>
            </a:fld>
            <a:endParaRPr 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600" b="1" kern="1200">
          <a:solidFill>
            <a:srgbClr val="5C9965"/>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5C9965"/>
          </a:solidFill>
          <a:latin typeface="Verdana" panose="020B0604030504040204" pitchFamily="34" charset="0"/>
        </a:defRPr>
      </a:lvl2pPr>
      <a:lvl3pPr algn="l" rtl="0" eaLnBrk="0" fontAlgn="base" hangingPunct="0">
        <a:spcBef>
          <a:spcPct val="0"/>
        </a:spcBef>
        <a:spcAft>
          <a:spcPct val="0"/>
        </a:spcAft>
        <a:defRPr sz="3600" b="1">
          <a:solidFill>
            <a:srgbClr val="5C9965"/>
          </a:solidFill>
          <a:latin typeface="Verdana" panose="020B0604030504040204" pitchFamily="34" charset="0"/>
        </a:defRPr>
      </a:lvl3pPr>
      <a:lvl4pPr algn="l" rtl="0" eaLnBrk="0" fontAlgn="base" hangingPunct="0">
        <a:spcBef>
          <a:spcPct val="0"/>
        </a:spcBef>
        <a:spcAft>
          <a:spcPct val="0"/>
        </a:spcAft>
        <a:defRPr sz="3600" b="1">
          <a:solidFill>
            <a:srgbClr val="5C9965"/>
          </a:solidFill>
          <a:latin typeface="Verdana" panose="020B0604030504040204" pitchFamily="34" charset="0"/>
        </a:defRPr>
      </a:lvl4pPr>
      <a:lvl5pPr algn="l" rtl="0" eaLnBrk="0" fontAlgn="base" hangingPunct="0">
        <a:spcBef>
          <a:spcPct val="0"/>
        </a:spcBef>
        <a:spcAft>
          <a:spcPct val="0"/>
        </a:spcAft>
        <a:defRPr sz="3600" b="1">
          <a:solidFill>
            <a:srgbClr val="5C9965"/>
          </a:solidFill>
          <a:latin typeface="Verdana" panose="020B0604030504040204" pitchFamily="34" charset="0"/>
        </a:defRPr>
      </a:lvl5pPr>
      <a:lvl6pPr marL="457200" algn="l" rtl="0" fontAlgn="base">
        <a:spcBef>
          <a:spcPct val="0"/>
        </a:spcBef>
        <a:spcAft>
          <a:spcPct val="0"/>
        </a:spcAft>
        <a:defRPr sz="3600" b="1">
          <a:solidFill>
            <a:srgbClr val="5C9965"/>
          </a:solidFill>
          <a:latin typeface="Verdana" panose="020B0604030504040204" pitchFamily="34" charset="0"/>
        </a:defRPr>
      </a:lvl6pPr>
      <a:lvl7pPr marL="914400" algn="l" rtl="0" fontAlgn="base">
        <a:spcBef>
          <a:spcPct val="0"/>
        </a:spcBef>
        <a:spcAft>
          <a:spcPct val="0"/>
        </a:spcAft>
        <a:defRPr sz="3600" b="1">
          <a:solidFill>
            <a:srgbClr val="5C9965"/>
          </a:solidFill>
          <a:latin typeface="Verdana" panose="020B0604030504040204" pitchFamily="34" charset="0"/>
        </a:defRPr>
      </a:lvl7pPr>
      <a:lvl8pPr marL="1371600" algn="l" rtl="0" fontAlgn="base">
        <a:spcBef>
          <a:spcPct val="0"/>
        </a:spcBef>
        <a:spcAft>
          <a:spcPct val="0"/>
        </a:spcAft>
        <a:defRPr sz="3600" b="1">
          <a:solidFill>
            <a:srgbClr val="5C9965"/>
          </a:solidFill>
          <a:latin typeface="Verdana" panose="020B0604030504040204" pitchFamily="34" charset="0"/>
        </a:defRPr>
      </a:lvl8pPr>
      <a:lvl9pPr marL="1828800" algn="l" rtl="0" fontAlgn="base">
        <a:spcBef>
          <a:spcPct val="0"/>
        </a:spcBef>
        <a:spcAft>
          <a:spcPct val="0"/>
        </a:spcAft>
        <a:defRPr sz="3600" b="1">
          <a:solidFill>
            <a:srgbClr val="5C9965"/>
          </a:solidFill>
          <a:latin typeface="Verdana" panose="020B0604030504040204" pitchFamily="34" charset="0"/>
        </a:defRPr>
      </a:lvl9pPr>
    </p:titleStyle>
    <p:bodyStyle>
      <a:lvl1pPr marL="265430" indent="-265430" algn="l" rtl="0" eaLnBrk="0" fontAlgn="base" hangingPunct="0">
        <a:spcBef>
          <a:spcPts val="250"/>
        </a:spcBef>
        <a:spcAft>
          <a:spcPct val="0"/>
        </a:spcAft>
        <a:buClr>
          <a:schemeClr val="accent1"/>
        </a:buClr>
        <a:buSzPct val="80000"/>
        <a:buFont typeface="Wingdings 2" panose="05020102010507070707" pitchFamily="18" charset="2"/>
        <a:buChar char=""/>
        <a:defRPr sz="2800" kern="1200">
          <a:solidFill>
            <a:schemeClr val="tx1"/>
          </a:solidFill>
          <a:latin typeface="+mn-lt"/>
          <a:ea typeface="+mn-ea"/>
          <a:cs typeface="+mn-cs"/>
        </a:defRPr>
      </a:lvl1pPr>
      <a:lvl2pPr marL="548005" indent="-200025" algn="l" rtl="0" eaLnBrk="0" fontAlgn="base" hangingPunct="0">
        <a:spcBef>
          <a:spcPts val="250"/>
        </a:spcBef>
        <a:spcAft>
          <a:spcPct val="0"/>
        </a:spcAft>
        <a:buClr>
          <a:schemeClr val="accent1"/>
        </a:buClr>
        <a:buSzPct val="100000"/>
        <a:buFont typeface="Verdana" panose="020B0604030504040204" pitchFamily="34" charset="0"/>
        <a:buChar char="◦"/>
        <a:defRPr sz="2400" kern="1200">
          <a:solidFill>
            <a:schemeClr val="tx1"/>
          </a:solidFill>
          <a:latin typeface="+mn-lt"/>
          <a:ea typeface="+mn-ea"/>
          <a:cs typeface="+mn-cs"/>
        </a:defRPr>
      </a:lvl2pPr>
      <a:lvl3pPr marL="786130" indent="-182880" algn="l" rtl="0" eaLnBrk="0" fontAlgn="base" hangingPunct="0">
        <a:spcBef>
          <a:spcPts val="250"/>
        </a:spcBef>
        <a:spcAft>
          <a:spcPct val="0"/>
        </a:spcAft>
        <a:buClr>
          <a:srgbClr val="2488FF"/>
        </a:buClr>
        <a:buSzPct val="100000"/>
        <a:buFont typeface="Wingdings 2" panose="05020102010507070707" pitchFamily="18" charset="2"/>
        <a:buChar char=""/>
        <a:defRPr sz="2200" kern="1200">
          <a:solidFill>
            <a:schemeClr val="tx1"/>
          </a:solidFill>
          <a:latin typeface="+mn-lt"/>
          <a:ea typeface="+mn-ea"/>
          <a:cs typeface="+mn-cs"/>
        </a:defRPr>
      </a:lvl3pPr>
      <a:lvl4pPr marL="1024255" indent="-182880" algn="l" rtl="0" eaLnBrk="0" fontAlgn="base" hangingPunct="0">
        <a:spcBef>
          <a:spcPts val="225"/>
        </a:spcBef>
        <a:spcAft>
          <a:spcPct val="0"/>
        </a:spcAft>
        <a:buClr>
          <a:srgbClr val="2488FF"/>
        </a:buClr>
        <a:buSzPct val="112000"/>
        <a:buFont typeface="Verdana" panose="020B0604030504040204" pitchFamily="34" charset="0"/>
        <a:buChar char="◦"/>
        <a:defRPr sz="1900" kern="1200">
          <a:solidFill>
            <a:schemeClr val="tx1"/>
          </a:solidFill>
          <a:latin typeface="+mn-lt"/>
          <a:ea typeface="+mn-ea"/>
          <a:cs typeface="+mn-cs"/>
        </a:defRPr>
      </a:lvl4pPr>
      <a:lvl5pPr marL="1279525" indent="-182880" algn="l" rtl="0" eaLnBrk="0" fontAlgn="base" hangingPunct="0">
        <a:spcBef>
          <a:spcPts val="250"/>
        </a:spcBef>
        <a:spcAft>
          <a:spcPct val="0"/>
        </a:spcAft>
        <a:buClr>
          <a:srgbClr val="3FFF6D"/>
        </a:buClr>
        <a:buSzPct val="100000"/>
        <a:buFont typeface="Wingdings 2" panose="05020102010507070707" pitchFamily="18" charset="2"/>
        <a:buChar char=""/>
        <a:defRPr sz="2000" kern="1200">
          <a:solidFill>
            <a:schemeClr val="tx1"/>
          </a:solidFill>
          <a:latin typeface="+mn-lt"/>
          <a:ea typeface="+mn-ea"/>
          <a:cs typeface="+mn-cs"/>
        </a:defRPr>
      </a:lvl5pPr>
      <a:lvl6pPr marL="1490345" indent="-182880" algn="l" rtl="0" eaLnBrk="1" latinLnBrk="0" hangingPunct="1">
        <a:spcBef>
          <a:spcPts val="250"/>
        </a:spcBef>
        <a:buClr>
          <a:schemeClr val="accent3">
            <a:tint val="85000"/>
            <a:satMod val="275000"/>
          </a:schemeClr>
        </a:buClr>
        <a:buSzPct val="100000"/>
        <a:buFont typeface="Verdana" panose="020B0604030504040204"/>
        <a:buChar char="◦"/>
        <a:defRPr kumimoji="0" sz="1700" kern="1200" baseline="0">
          <a:solidFill>
            <a:schemeClr val="tx1"/>
          </a:solidFill>
          <a:latin typeface="+mn-lt"/>
          <a:ea typeface="+mn-ea"/>
          <a:cs typeface="+mn-cs"/>
        </a:defRPr>
      </a:lvl6pPr>
      <a:lvl7pPr marL="170053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7pPr>
      <a:lvl8pPr marL="1920240" indent="-182880" algn="l" rtl="0" eaLnBrk="1" latinLnBrk="0" hangingPunct="1">
        <a:spcBef>
          <a:spcPts val="255"/>
        </a:spcBef>
        <a:buClr>
          <a:schemeClr val="accent3">
            <a:tint val="85000"/>
            <a:satMod val="275000"/>
          </a:schemeClr>
        </a:buClr>
        <a:buSzPct val="100000"/>
        <a:buFont typeface="Verdana" panose="020B0604030504040204"/>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programiz.com/c-programming/c-operators"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hyperlink" Target="https://www.google.co.in/url?sa=i&amp;rct=j&amp;q=&amp;esrc=s&amp;source=imgres&amp;cd=&amp;cad=rja&amp;uact=8&amp;ved=0ahUKEwjV2KepwaHVAhWDE7wKHb-xDF8QjRwIBw&amp;url=http%3A%2F%2Fwww.improgrammer.net%2Ftype-casting-c-language%2F&amp;psig=AFQjCNG7MuBYfvKCqAEAtwYi1J9U1yLvZw&amp;ust=1500971656477762"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22313" y="1820863"/>
            <a:ext cx="7772400" cy="1828800"/>
          </a:xfrm>
        </p:spPr>
        <p:txBody>
          <a:bodyPr vert="horz" lIns="45720" rIns="45720" bIns="45720" anchor="b">
            <a:normAutofit/>
          </a:body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en-IN" sz="4500" b="1" i="0" u="none" strike="noStrike" kern="1200" cap="none" spc="0" normalizeH="0" baseline="0" noProof="0" dirty="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Basics of “C”</a:t>
            </a:r>
            <a:endParaRPr kumimoji="0" lang="en-IN" sz="45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Subtitle 2"/>
          <p:cNvSpPr>
            <a:spLocks noGrp="1"/>
          </p:cNvSpPr>
          <p:nvPr>
            <p:ph type="subTitle" idx="1"/>
          </p:nvPr>
        </p:nvSpPr>
        <p:spPr/>
        <p:txBody>
          <a:bodyPr vert="horz" wrap="square" lIns="182880" tIns="0" rIns="91440" bIns="45720" numCol="1" anchor="t" anchorCtr="0" compatLnSpc="1">
            <a:normAutofit/>
          </a:bodyPr>
          <a:lstStyle/>
          <a:p>
            <a:pPr marL="36830" marR="0" lvl="0" indent="0" algn="r" defTabSz="914400" rtl="0" eaLnBrk="1" fontAlgn="auto" latinLnBrk="0" hangingPunct="1">
              <a:lnSpc>
                <a:spcPct val="100000"/>
              </a:lnSpc>
              <a:spcBef>
                <a:spcPts val="0"/>
              </a:spcBef>
              <a:spcAft>
                <a:spcPts val="0"/>
              </a:spcAft>
              <a:buClr>
                <a:schemeClr val="accent1"/>
              </a:buClr>
              <a:buSzPct val="80000"/>
              <a:buFont typeface="Wingdings 2" panose="05020102010507070707"/>
              <a:buNone/>
              <a:defRPr/>
            </a:pPr>
            <a:endParaRPr kumimoji="0" lang="en-IN" sz="2000" b="0" i="0" u="none" strike="noStrike" kern="1200" cap="none" spc="0" normalizeH="0" baseline="0" noProof="0" dirty="0">
              <a:ln>
                <a:noFill/>
              </a:ln>
              <a:solidFill>
                <a:schemeClr val="bg2">
                  <a:shade val="25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82600" y="1773238"/>
            <a:ext cx="8183563" cy="4187825"/>
          </a:xfrm>
        </p:spPr>
        <p:txBody>
          <a:bodyPr vert="horz" wrap="square" lIns="182880" tIns="91440" rIns="91440" bIns="45720" numCol="1" anchor="t" anchorCtr="0" compatLnSpc="1">
            <a:noAutofit/>
          </a:bodyPr>
          <a:lstStyle/>
          <a:p>
            <a:pPr marL="0" marR="0" lvl="0" indent="0" algn="l" defTabSz="914400" rtl="0" eaLnBrk="1" fontAlgn="auto" latinLnBrk="0" hangingPunct="1">
              <a:lnSpc>
                <a:spcPct val="100000"/>
              </a:lnSpc>
              <a:spcBef>
                <a:spcPts val="250"/>
              </a:spcBef>
              <a:spcAft>
                <a:spcPts val="0"/>
              </a:spcAft>
              <a:buClr>
                <a:schemeClr val="accent1"/>
              </a:buClr>
              <a:buSzPct val="80000"/>
              <a:buFont typeface="Wingdings 2" panose="05020102010507070707" pitchFamily="18" charset="2"/>
              <a:buNone/>
              <a:defRPr/>
            </a:pPr>
            <a:r>
              <a:rPr kumimoji="0" lang="en-IN" sz="2000" b="1" i="0" u="sng" strike="noStrike" kern="1200" cap="none" spc="0" normalizeH="0" baseline="0" noProof="0" dirty="0" smtClean="0">
                <a:ln>
                  <a:noFill/>
                </a:ln>
                <a:solidFill>
                  <a:schemeClr val="tx1"/>
                </a:solidFill>
                <a:effectLst/>
                <a:uLnTx/>
                <a:uFillTx/>
                <a:latin typeface="+mn-lt"/>
                <a:ea typeface="+mn-ea"/>
                <a:cs typeface="+mn-cs"/>
              </a:rPr>
              <a:t>There are mainly three steps:</a:t>
            </a:r>
            <a:endParaRPr kumimoji="0" lang="en-IN" sz="2000" b="1" i="0" u="sng"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50"/>
              </a:spcBef>
              <a:spcAft>
                <a:spcPts val="0"/>
              </a:spcAft>
              <a:buClr>
                <a:schemeClr val="accent1"/>
              </a:buClr>
              <a:buSzPct val="80000"/>
              <a:buFont typeface="Wingdings 2" panose="05020102010507070707" pitchFamily="18" charset="2"/>
              <a:buNone/>
              <a:defRPr/>
            </a:pPr>
            <a:endParaRPr kumimoji="0" lang="en-IN" sz="2000" b="1"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Arial" panose="020B0604020202020204" pitchFamily="34" charset="0"/>
              <a:buNone/>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1. Writing the C program</a:t>
            </a:r>
            <a:endParaRPr kumimoji="0" lang="en-IN" sz="2000" b="1"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Arial" panose="020B0604020202020204" pitchFamily="34" charset="0"/>
              <a:buNone/>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2. Compiling the program    and</a:t>
            </a:r>
            <a:endParaRPr kumimoji="0" lang="en-IN" sz="2000" b="1"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Arial" panose="020B0604020202020204" pitchFamily="34" charset="0"/>
              <a:buNone/>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3. Executing it</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For these steps, some software components are required, namely an operating system, a text editor(</a:t>
            </a:r>
            <a:r>
              <a:rPr kumimoji="0" lang="en-IN" sz="2000" b="0" i="1" u="none" strike="noStrike" kern="1200" cap="none" spc="0" normalizeH="0" baseline="0" noProof="0" dirty="0" smtClean="0">
                <a:ln>
                  <a:noFill/>
                </a:ln>
                <a:solidFill>
                  <a:schemeClr val="tx1"/>
                </a:solidFill>
                <a:effectLst/>
                <a:uLnTx/>
                <a:uFillTx/>
                <a:latin typeface="+mn-lt"/>
                <a:ea typeface="+mn-ea"/>
                <a:cs typeface="+mn-cs"/>
              </a:rPr>
              <a:t>integrated development environment</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the C compiler, assembler, and linker.</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C uses a semicolon as a statement terminator; the semicolon is required as a signal to the compiler to indicate that a statement is complete.</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All program instructions, which are also called statements, have to be written in lower case characters.</a:t>
            </a: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24580" name="Footer Placeholder 3"/>
          <p:cNvSpPr txBox="1">
            <a:spLocks noGrp="1"/>
          </p:cNvSpPr>
          <p:nvPr>
            <p:ph type="ftr" sz="quarter" idx="3"/>
          </p:nvPr>
        </p:nvSpPr>
        <p:spPr bwMode="auto">
          <a:xfrm>
            <a:off x="642938" y="6492875"/>
            <a:ext cx="7737475" cy="365125"/>
          </a:xfrm>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7"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Developing Programs in “C”</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3" name="Picture 2"/>
          <p:cNvPicPr>
            <a:picLocks noGrp="1" noChangeAspect="1"/>
          </p:cNvPicPr>
          <p:nvPr>
            <p:ph idx="1"/>
          </p:nvPr>
        </p:nvPicPr>
        <p:blipFill>
          <a:blip r:embed="rId1"/>
          <a:stretch>
            <a:fillRect/>
          </a:stretch>
        </p:blipFill>
        <p:spPr>
          <a:xfrm>
            <a:off x="1763713" y="1557338"/>
            <a:ext cx="5935662" cy="4532312"/>
          </a:xfrm>
        </p:spPr>
      </p:pic>
      <p:sp>
        <p:nvSpPr>
          <p:cNvPr id="25604" name="Footer Placeholder 2"/>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6" name="Title 1"/>
          <p:cNvSpPr txBox="1"/>
          <p:nvPr/>
        </p:nvSpPr>
        <p:spPr>
          <a:xfrm>
            <a:off x="611188" y="404813"/>
            <a:ext cx="8077200" cy="1050925"/>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Developing Programs in “C”</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7" name="Picture 2"/>
          <p:cNvPicPr>
            <a:picLocks noGrp="1" noChangeAspect="1"/>
          </p:cNvPicPr>
          <p:nvPr>
            <p:ph idx="1"/>
          </p:nvPr>
        </p:nvPicPr>
        <p:blipFill>
          <a:blip r:embed="rId1"/>
          <a:stretch>
            <a:fillRect/>
          </a:stretch>
        </p:blipFill>
        <p:spPr>
          <a:xfrm>
            <a:off x="1085850" y="1628775"/>
            <a:ext cx="7234238" cy="4187825"/>
          </a:xfrm>
        </p:spPr>
      </p:pic>
      <p:sp>
        <p:nvSpPr>
          <p:cNvPr id="27652" name="Footer Placeholder 2"/>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6"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fontScale="92500"/>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Illustrated Version of a Program</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81" name="Picture 2"/>
          <p:cNvPicPr>
            <a:picLocks noGrp="1" noChangeAspect="1"/>
          </p:cNvPicPr>
          <p:nvPr>
            <p:ph idx="1"/>
          </p:nvPr>
        </p:nvPicPr>
        <p:blipFill>
          <a:blip r:embed="rId1"/>
          <a:stretch>
            <a:fillRect/>
          </a:stretch>
        </p:blipFill>
        <p:spPr>
          <a:xfrm>
            <a:off x="1979613" y="1700213"/>
            <a:ext cx="5440362" cy="3744912"/>
          </a:xfrm>
        </p:spPr>
      </p:pic>
      <p:sp>
        <p:nvSpPr>
          <p:cNvPr id="28676" name="Footer Placeholder 1"/>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6"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Backlash Code</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Content Placeholder 2"/>
          <p:cNvSpPr>
            <a:spLocks noGrp="1"/>
          </p:cNvSpPr>
          <p:nvPr>
            <p:ph idx="1"/>
          </p:nvPr>
        </p:nvSpPr>
        <p:spPr>
          <a:xfrm>
            <a:off x="539750" y="1628775"/>
            <a:ext cx="8229600" cy="4159250"/>
          </a:xfrm>
        </p:spPr>
        <p:txBody>
          <a:bodyPr vert="horz" wrap="square" lIns="182880" tIns="91440" rIns="91440" bIns="45720" anchor="t" anchorCtr="0"/>
          <a:p>
            <a:pPr eaLnBrk="1" hangingPunct="1">
              <a:buFont typeface="Arial" panose="020B0604020202020204" pitchFamily="34" charset="0"/>
              <a:buNone/>
            </a:pPr>
            <a:r>
              <a:rPr lang="en-GB" altLang="en-US" sz="2400" b="1" dirty="0"/>
              <a:t>Header File</a:t>
            </a:r>
            <a:endParaRPr lang="en-GB" altLang="en-US" sz="2400" b="1" dirty="0"/>
          </a:p>
          <a:p>
            <a:pPr eaLnBrk="1" hangingPunct="1">
              <a:buFont typeface="Arial" panose="020B0604020202020204" pitchFamily="34" charset="0"/>
              <a:buNone/>
            </a:pPr>
            <a:endParaRPr lang="en-GB" altLang="en-US" sz="2400" b="1" dirty="0"/>
          </a:p>
          <a:p>
            <a:pPr eaLnBrk="1" hangingPunct="1">
              <a:buFont typeface="Wingdings" panose="05000000000000000000" pitchFamily="2" charset="2"/>
              <a:buChar char="§"/>
            </a:pPr>
            <a:r>
              <a:rPr lang="en-IN" altLang="x-none" sz="2000" dirty="0"/>
              <a:t>The header files, usually incorporate data types, function declarations and macros, resolves this issue. The file with .h extension is called header file, because it’s usually included at the head of a program.</a:t>
            </a:r>
            <a:endParaRPr lang="en-IN" altLang="x-none" sz="2000" dirty="0"/>
          </a:p>
          <a:p>
            <a:pPr eaLnBrk="1" hangingPunct="1">
              <a:buFont typeface="Wingdings" panose="05000000000000000000" pitchFamily="2" charset="2"/>
              <a:buChar char="§"/>
            </a:pPr>
            <a:r>
              <a:rPr lang="en-IN" altLang="x-none" sz="2000" dirty="0"/>
              <a:t>Every C compiler that conforms to the international standard (ISO/IEC 9899) for the language will have a set of standard header files supplied with it.</a:t>
            </a:r>
            <a:endParaRPr lang="en-IN" altLang="x-none" sz="2000" dirty="0"/>
          </a:p>
          <a:p>
            <a:pPr eaLnBrk="1" hangingPunct="1">
              <a:buFont typeface="Wingdings" panose="05000000000000000000" pitchFamily="2" charset="2"/>
              <a:buChar char="§"/>
            </a:pPr>
            <a:r>
              <a:rPr lang="en-IN" altLang="x-none" sz="2000" dirty="0"/>
              <a:t>The header files primarily contain declarations relating to standard library functions and macros that are available with C.  </a:t>
            </a:r>
            <a:endParaRPr lang="en-IN" altLang="x-none" sz="2000" dirty="0"/>
          </a:p>
        </p:txBody>
      </p:sp>
      <p:sp>
        <p:nvSpPr>
          <p:cNvPr id="29700" name="Footer Placeholder 1"/>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7"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Parts of C Program</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Content Placeholder 4"/>
          <p:cNvSpPr>
            <a:spLocks noGrp="1"/>
          </p:cNvSpPr>
          <p:nvPr>
            <p:ph idx="1"/>
          </p:nvPr>
        </p:nvSpPr>
        <p:spPr>
          <a:xfrm>
            <a:off x="457200" y="1600200"/>
            <a:ext cx="8258175" cy="4421188"/>
          </a:xfrm>
        </p:spPr>
        <p:txBody>
          <a:bodyPr vert="horz" wrap="square" lIns="182880" tIns="91440" rIns="91440" bIns="45720" anchor="t" anchorCtr="0"/>
          <a:p>
            <a:pPr eaLnBrk="1" hangingPunct="1">
              <a:buFont typeface="Wingdings" panose="05000000000000000000" pitchFamily="2" charset="2"/>
              <a:buChar char="§"/>
            </a:pPr>
            <a:r>
              <a:rPr lang="en-IN" altLang="x-none" sz="2000" dirty="0"/>
              <a:t>During compilation, the compilers perform type checking to ensure that the calls to the library and other user-defined functions are correct. This form of checking helps to ensure the semantic correctness of the program.</a:t>
            </a:r>
            <a:endParaRPr lang="en-IN" altLang="x-none" sz="2000" dirty="0"/>
          </a:p>
        </p:txBody>
      </p:sp>
      <p:sp>
        <p:nvSpPr>
          <p:cNvPr id="30725" name="Footer Placeholder 1"/>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pic>
        <p:nvPicPr>
          <p:cNvPr id="22531" name="Picture 2"/>
          <p:cNvPicPr>
            <a:picLocks noChangeAspect="1"/>
          </p:cNvPicPr>
          <p:nvPr/>
        </p:nvPicPr>
        <p:blipFill>
          <a:blip r:embed="rId1"/>
          <a:stretch>
            <a:fillRect/>
          </a:stretch>
        </p:blipFill>
        <p:spPr>
          <a:xfrm>
            <a:off x="1476375" y="2997200"/>
            <a:ext cx="6143625" cy="2857500"/>
          </a:xfrm>
          <a:prstGeom prst="rect">
            <a:avLst/>
          </a:prstGeom>
          <a:noFill/>
          <a:ln w="9525">
            <a:noFill/>
          </a:ln>
        </p:spPr>
      </p:pic>
      <p:sp>
        <p:nvSpPr>
          <p:cNvPr id="7"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Standard Header Files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04825" y="1628775"/>
            <a:ext cx="8183563" cy="4187825"/>
          </a:xfrm>
        </p:spPr>
        <p:txBody>
          <a:bodyPr vert="horz" wrap="square" lIns="182880" tIns="91440" rIns="91440" bIns="45720" numCol="1" anchor="t" anchorCtr="0" compatLnSpc="1">
            <a:normAutofit fontScale="85000" lnSpcReduction="10000"/>
          </a:bodyPr>
          <a:lstStyle/>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main() is a user defined function. main() is the first function in the program which gets called when the program executes. The start up code c calls main() function. We can’t change the name of the main() function.</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main() is must.</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According to ANSI/ISO/IEC 9899:1990 International Standard for C, the function called at program start up is named main. The implementation declares no prototype for this function. It can be defined with no parameters:</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      int main(void) { /* ... */ }</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or with two parameters (referred to here as argc and argv) :</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int main(int argc, char *argv[ ]) { /* ... */ }</a:t>
            </a:r>
            <a:endParaRPr kumimoji="0" lang="en-I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31748" name="Footer Placeholder 1"/>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6"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Philosophy : main()</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77" name="Picture 2"/>
          <p:cNvPicPr>
            <a:picLocks noGrp="1" noChangeAspect="1"/>
          </p:cNvPicPr>
          <p:nvPr>
            <p:ph idx="1"/>
          </p:nvPr>
        </p:nvPicPr>
        <p:blipFill>
          <a:blip r:embed="rId1"/>
          <a:stretch>
            <a:fillRect/>
          </a:stretch>
        </p:blipFill>
        <p:spPr>
          <a:xfrm>
            <a:off x="1171575" y="1550988"/>
            <a:ext cx="6956425" cy="4295775"/>
          </a:xfrm>
        </p:spPr>
      </p:pic>
      <p:sp>
        <p:nvSpPr>
          <p:cNvPr id="32772" name="Footer Placeholder 1"/>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6"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Structure : C Program</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Content Placeholder 2"/>
          <p:cNvSpPr>
            <a:spLocks noGrp="1"/>
          </p:cNvSpPr>
          <p:nvPr>
            <p:ph idx="1"/>
          </p:nvPr>
        </p:nvSpPr>
        <p:spPr>
          <a:xfrm>
            <a:off x="457200" y="1600200"/>
            <a:ext cx="8229600" cy="4276725"/>
          </a:xfrm>
        </p:spPr>
        <p:txBody>
          <a:bodyPr vert="horz" wrap="square" lIns="182880" tIns="91440" rIns="91440" bIns="45720" numCol="1" anchor="t" anchorCtr="0" compatLnSpc="1">
            <a:normAutofit lnSpcReduction="10000"/>
          </a:bodyPr>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Declaration means describing the type of a data object to the compiler but not allocating any space for it.</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Char char="ü"/>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A </a:t>
            </a:r>
            <a:r>
              <a:rPr kumimoji="0" lang="en-IN" sz="1600" b="0" i="1" u="none" strike="noStrike" kern="1200" cap="none" spc="0" normalizeH="0" baseline="0" noProof="0" dirty="0" smtClean="0">
                <a:ln>
                  <a:noFill/>
                </a:ln>
                <a:solidFill>
                  <a:schemeClr val="tx1"/>
                </a:solidFill>
                <a:effectLst/>
                <a:uLnTx/>
                <a:uFillTx/>
                <a:latin typeface="+mn-lt"/>
                <a:ea typeface="+mn-ea"/>
                <a:cs typeface="+mn-cs"/>
              </a:rPr>
              <a:t>declaration announces the properties of a data </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object or a function. If a variable or function is declared and then later make reference to it with data objects that do not match the types in the declaration, the compiler will complain.</a:t>
            </a: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Char char="ü"/>
              <a:defRPr/>
            </a:pPr>
            <a:r>
              <a:rPr kumimoji="0" lang="en-IN" sz="1600" b="0" i="0" u="none" strike="noStrike" kern="1200" cap="none" spc="0" normalizeH="0" baseline="0" noProof="0" dirty="0" err="1" smtClean="0">
                <a:ln>
                  <a:noFill/>
                </a:ln>
                <a:solidFill>
                  <a:schemeClr val="tx1"/>
                </a:solidFill>
                <a:effectLst/>
                <a:uLnTx/>
                <a:uFillTx/>
                <a:latin typeface="+mn-lt"/>
                <a:ea typeface="+mn-ea"/>
                <a:cs typeface="+mn-cs"/>
              </a:rPr>
              <a:t>data_type</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 variable_name_1,</a:t>
            </a: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347980" marR="0" lvl="1" indent="0" algn="l" defTabSz="914400" rtl="0" eaLnBrk="1" fontAlgn="base" latinLnBrk="0" hangingPunct="1">
              <a:lnSpc>
                <a:spcPct val="100000"/>
              </a:lnSpc>
              <a:spcBef>
                <a:spcPts val="250"/>
              </a:spcBef>
              <a:spcAft>
                <a:spcPct val="0"/>
              </a:spcAft>
              <a:buClr>
                <a:schemeClr val="accent1"/>
              </a:buClr>
              <a:buSzTx/>
              <a:buFont typeface="Verdana" panose="020B0604030504040204" pitchFamily="34" charset="0"/>
              <a:buNone/>
              <a:defRPr/>
            </a:pP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Definition means declaration of a data object and also allocating space to hold the data object.</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Char char="ü"/>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A </a:t>
            </a:r>
            <a:r>
              <a:rPr kumimoji="0" lang="en-IN" sz="1800" b="0" i="1" u="none" strike="noStrike" kern="1200" cap="none" spc="0" normalizeH="0" baseline="0" noProof="0" dirty="0" smtClean="0">
                <a:ln>
                  <a:noFill/>
                </a:ln>
                <a:solidFill>
                  <a:schemeClr val="tx1"/>
                </a:solidFill>
                <a:effectLst/>
                <a:uLnTx/>
                <a:uFillTx/>
                <a:latin typeface="+mn-lt"/>
                <a:ea typeface="+mn-ea"/>
                <a:cs typeface="+mn-cs"/>
              </a:rPr>
              <a:t>definition, on the other hand, actually sets aside </a:t>
            </a:r>
            <a:r>
              <a:rPr kumimoji="0" lang="en-IN" sz="1800" b="0" i="0" u="none" strike="noStrike" kern="1200" cap="none" spc="0" normalizeH="0" baseline="0" noProof="0" dirty="0" smtClean="0">
                <a:ln>
                  <a:noFill/>
                </a:ln>
                <a:solidFill>
                  <a:schemeClr val="tx1"/>
                </a:solidFill>
                <a:effectLst/>
                <a:uLnTx/>
                <a:uFillTx/>
                <a:latin typeface="+mn-lt"/>
                <a:ea typeface="+mn-ea"/>
                <a:cs typeface="+mn-cs"/>
              </a:rPr>
              <a:t>storage space (in the case of a data object) or indicates the sequence of statements to be carried out (in the case of a function).</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3796" name="Footer Placeholder 1"/>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6"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Declaration &amp; Definition </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11188" y="476250"/>
            <a:ext cx="8183563" cy="1052513"/>
          </a:xfrm>
        </p:spPr>
        <p:txBody>
          <a:bodyPr/>
          <a:p>
            <a:pPr fontAlgn="base"/>
            <a:endParaRPr lang="en-US" strike="noStrike" noProof="1"/>
          </a:p>
        </p:txBody>
      </p:sp>
      <p:pic>
        <p:nvPicPr>
          <p:cNvPr id="26626" name="Content Placeholder 3"/>
          <p:cNvPicPr>
            <a:picLocks noGrp="1" noChangeAspect="1"/>
          </p:cNvPicPr>
          <p:nvPr>
            <p:ph idx="1"/>
          </p:nvPr>
        </p:nvPicPr>
        <p:blipFill>
          <a:blip r:embed="rId1"/>
          <a:srcRect l="30322" t="8992" r="30586" b="8658"/>
          <a:stretch>
            <a:fillRect/>
          </a:stretch>
        </p:blipFill>
        <p:spPr>
          <a:xfrm>
            <a:off x="220663" y="260350"/>
            <a:ext cx="8580437" cy="6194425"/>
          </a:xfrm>
          <a:ln>
            <a:solidFill>
              <a:schemeClr val="accent1"/>
            </a:solidFill>
            <a:miter/>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395288" y="1628775"/>
            <a:ext cx="8399463" cy="4464050"/>
          </a:xfrm>
        </p:spPr>
        <p:txBody>
          <a:bodyPr vert="horz" wrap="square" lIns="182880" tIns="91440" rIns="91440" bIns="45720" numCol="1" anchor="t" anchorCtr="0" compatLnSpc="1"/>
          <a:lstStyle/>
          <a:p>
            <a:pPr marL="265430" marR="0" lvl="0" indent="-265430" algn="just"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Understand the basic structure of a program in C.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just" defTabSz="914400" rtl="0" eaLnBrk="1" fontAlgn="base" latinLnBrk="0" hangingPunct="1">
              <a:lnSpc>
                <a:spcPct val="100000"/>
              </a:lnSpc>
              <a:spcBef>
                <a:spcPct val="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Learn the commands used in UNIX/LINUX and MS-DOS for  compiling and running a program in C.</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just"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Obtain a preliminary idea of the keywords in C.</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just" defTabSz="914400" rtl="0" eaLnBrk="1" fontAlgn="base" latinLnBrk="0" hangingPunct="1">
              <a:lnSpc>
                <a:spcPct val="100000"/>
              </a:lnSpc>
              <a:spcBef>
                <a:spcPct val="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Learn the data types, variables, constants, operators, and expressions in C.</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just" defTabSz="914400" rtl="0" eaLnBrk="1" fontAlgn="base" latinLnBrk="0" hangingPunct="1">
              <a:lnSpc>
                <a:spcPct val="100000"/>
              </a:lnSpc>
              <a:spcBef>
                <a:spcPct val="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Understand and grasp the precedence and associativity  rules of operators in C.</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just"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Get acquainted with the rules of type conversions in C.</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Objectives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Content Placeholder 2"/>
          <p:cNvSpPr>
            <a:spLocks noGrp="1"/>
          </p:cNvSpPr>
          <p:nvPr>
            <p:ph idx="1"/>
          </p:nvPr>
        </p:nvSpPr>
        <p:spPr>
          <a:xfrm>
            <a:off x="504825" y="1628775"/>
            <a:ext cx="8183563" cy="4187825"/>
          </a:xfrm>
        </p:spPr>
        <p:txBody>
          <a:bodyPr vert="horz" wrap="square" lIns="182880" tIns="91440" rIns="91440" bIns="45720" numCol="1" anchor="t" anchorCtr="0" compatLnSpc="1"/>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rPr>
              <a:t>All variables have three important attributes</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Char char="ü"/>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A </a:t>
            </a:r>
            <a:r>
              <a:rPr kumimoji="0" lang="en-IN" sz="2000" b="1" i="0" u="none" strike="noStrike" kern="1200" cap="none" spc="0" normalizeH="0" baseline="0" noProof="0" dirty="0" smtClean="0">
                <a:ln>
                  <a:noFill/>
                </a:ln>
                <a:solidFill>
                  <a:schemeClr val="tx1"/>
                </a:solidFill>
                <a:effectLst/>
                <a:uLnTx/>
                <a:uFillTx/>
                <a:latin typeface="+mn-lt"/>
                <a:ea typeface="+mn-ea"/>
                <a:cs typeface="+mn-cs"/>
              </a:rPr>
              <a:t>data type </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that is established when the variable is defined, e.g., integer, real, character. Once defined , the type of a C variable cannot be changed.</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Char char="ü"/>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 A </a:t>
            </a:r>
            <a:r>
              <a:rPr kumimoji="0" lang="en-IN" sz="2000" b="1" i="0" u="none" strike="noStrike" kern="1200" cap="none" spc="0" normalizeH="0" baseline="0" noProof="0" dirty="0" smtClean="0">
                <a:ln>
                  <a:noFill/>
                </a:ln>
                <a:solidFill>
                  <a:schemeClr val="tx1"/>
                </a:solidFill>
                <a:effectLst/>
                <a:uLnTx/>
                <a:uFillTx/>
                <a:latin typeface="+mn-lt"/>
                <a:ea typeface="+mn-ea"/>
                <a:cs typeface="+mn-cs"/>
              </a:rPr>
              <a:t>name</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of the variable.</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Char char="ü"/>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 A </a:t>
            </a:r>
            <a:r>
              <a:rPr kumimoji="0" lang="en-IN" sz="2000" b="1" i="0" u="none" strike="noStrike" kern="1200" cap="none" spc="0" normalizeH="0" baseline="0" noProof="0" dirty="0" smtClean="0">
                <a:ln>
                  <a:noFill/>
                </a:ln>
                <a:solidFill>
                  <a:schemeClr val="tx1"/>
                </a:solidFill>
                <a:effectLst/>
                <a:uLnTx/>
                <a:uFillTx/>
                <a:latin typeface="+mn-lt"/>
                <a:ea typeface="+mn-ea"/>
                <a:cs typeface="+mn-cs"/>
              </a:rPr>
              <a:t>value</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that can be changed by assigning a new value to the variable. The kind of values a variable can assume depends on its type. For example, an integer variable can only take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integer values, e.g., 2, 100, –12.</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4820" name="Footer Placeholder 1"/>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6"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Variables : Attributes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8673" name="Picture 2"/>
          <p:cNvPicPr>
            <a:picLocks noGrp="1" noChangeAspect="1"/>
          </p:cNvPicPr>
          <p:nvPr>
            <p:ph idx="1"/>
          </p:nvPr>
        </p:nvPicPr>
        <p:blipFill>
          <a:blip r:embed="rId1"/>
          <a:stretch>
            <a:fillRect/>
          </a:stretch>
        </p:blipFill>
        <p:spPr>
          <a:xfrm>
            <a:off x="434975" y="1628775"/>
            <a:ext cx="8429625" cy="2928938"/>
          </a:xfrm>
        </p:spPr>
      </p:pic>
      <p:sp>
        <p:nvSpPr>
          <p:cNvPr id="35845" name="Footer Placeholder 1"/>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pic>
        <p:nvPicPr>
          <p:cNvPr id="28675" name="Picture 3"/>
          <p:cNvPicPr>
            <a:picLocks noChangeAspect="1"/>
          </p:cNvPicPr>
          <p:nvPr/>
        </p:nvPicPr>
        <p:blipFill>
          <a:blip r:embed="rId2"/>
          <a:stretch>
            <a:fillRect/>
          </a:stretch>
        </p:blipFill>
        <p:spPr>
          <a:xfrm>
            <a:off x="911225" y="4710113"/>
            <a:ext cx="7429500" cy="1285875"/>
          </a:xfrm>
          <a:prstGeom prst="rect">
            <a:avLst/>
          </a:prstGeom>
          <a:noFill/>
          <a:ln w="9525">
            <a:noFill/>
          </a:ln>
        </p:spPr>
      </p:pic>
      <p:sp>
        <p:nvSpPr>
          <p:cNvPr id="7"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Classification : Data Types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Content Placeholder 2"/>
          <p:cNvSpPr>
            <a:spLocks noGrp="1"/>
          </p:cNvSpPr>
          <p:nvPr>
            <p:ph idx="1"/>
          </p:nvPr>
        </p:nvSpPr>
        <p:spPr>
          <a:xfrm>
            <a:off x="457200" y="1357313"/>
            <a:ext cx="3471863" cy="4768850"/>
          </a:xfrm>
        </p:spPr>
        <p:txBody>
          <a:bodyPr vert="horz" wrap="square" lIns="182880" tIns="91440" rIns="91440" bIns="45720" numCol="1" anchor="t" anchorCtr="0" compatLnSpc="1"/>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16 bit computer:</a:t>
            </a: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Char char="Ø"/>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Arial" panose="020B0604020202020204" pitchFamily="34" charset="0"/>
              <a:buNone/>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Arial" panose="020B0604020202020204" pitchFamily="34" charset="0"/>
              <a:buNone/>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Arial" panose="020B0604020202020204" pitchFamily="34" charset="0"/>
              <a:buNone/>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32 bit computer:</a:t>
            </a:r>
            <a:endParaRPr kumimoji="0" lang="en-IN" sz="24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6870" name="Footer Placeholder 2"/>
          <p:cNvSpPr txBox="1">
            <a:spLocks noGrp="1"/>
          </p:cNvSpPr>
          <p:nvPr>
            <p:ph type="ftr" sz="quarter" idx="3"/>
          </p:nvPr>
        </p:nvSpPr>
        <p:spPr bwMode="auto">
          <a:xfrm>
            <a:off x="611188" y="6492875"/>
            <a:ext cx="7737475" cy="365125"/>
          </a:xfrm>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pic>
        <p:nvPicPr>
          <p:cNvPr id="29699" name="Picture 3"/>
          <p:cNvPicPr>
            <a:picLocks noChangeAspect="1"/>
          </p:cNvPicPr>
          <p:nvPr/>
        </p:nvPicPr>
        <p:blipFill>
          <a:blip r:embed="rId1"/>
          <a:stretch>
            <a:fillRect/>
          </a:stretch>
        </p:blipFill>
        <p:spPr>
          <a:xfrm>
            <a:off x="785813" y="1785938"/>
            <a:ext cx="5834062" cy="1858962"/>
          </a:xfrm>
          <a:prstGeom prst="rect">
            <a:avLst/>
          </a:prstGeom>
          <a:noFill/>
          <a:ln w="9525">
            <a:noFill/>
          </a:ln>
        </p:spPr>
      </p:pic>
      <p:pic>
        <p:nvPicPr>
          <p:cNvPr id="29700" name="Picture 4"/>
          <p:cNvPicPr>
            <a:picLocks noChangeAspect="1"/>
          </p:cNvPicPr>
          <p:nvPr/>
        </p:nvPicPr>
        <p:blipFill>
          <a:blip r:embed="rId2"/>
          <a:stretch>
            <a:fillRect/>
          </a:stretch>
        </p:blipFill>
        <p:spPr>
          <a:xfrm>
            <a:off x="785813" y="4071938"/>
            <a:ext cx="5643562" cy="2236787"/>
          </a:xfrm>
          <a:prstGeom prst="rect">
            <a:avLst/>
          </a:prstGeom>
          <a:noFill/>
          <a:ln w="9525">
            <a:noFill/>
          </a:ln>
        </p:spPr>
      </p:pic>
      <p:sp>
        <p:nvSpPr>
          <p:cNvPr id="8" name="Title 1"/>
          <p:cNvSpPr txBox="1"/>
          <p:nvPr/>
        </p:nvSpPr>
        <p:spPr>
          <a:xfrm>
            <a:off x="581025" y="2603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fontScale="92500"/>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Basic Data Types : Size &amp; Range</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a:p>
            <a:pPr fontAlgn="base"/>
            <a:endParaRPr lang="en-US" strike="noStrike" noProof="1"/>
          </a:p>
        </p:txBody>
      </p:sp>
      <p:pic>
        <p:nvPicPr>
          <p:cNvPr id="30722" name="Content Placeholder 3"/>
          <p:cNvPicPr>
            <a:picLocks noGrp="1" noChangeAspect="1"/>
          </p:cNvPicPr>
          <p:nvPr>
            <p:ph idx="1"/>
          </p:nvPr>
        </p:nvPicPr>
        <p:blipFill>
          <a:blip r:embed="rId1"/>
          <a:srcRect l="20079" t="16376" r="30945" b="10826"/>
          <a:stretch>
            <a:fillRect/>
          </a:stretch>
        </p:blipFill>
        <p:spPr>
          <a:xfrm>
            <a:off x="179388" y="117475"/>
            <a:ext cx="8455025" cy="641985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Content Placeholder 2"/>
          <p:cNvSpPr>
            <a:spLocks noGrp="1"/>
          </p:cNvSpPr>
          <p:nvPr>
            <p:ph idx="1"/>
          </p:nvPr>
        </p:nvSpPr>
        <p:spPr>
          <a:xfrm>
            <a:off x="611188" y="1628775"/>
            <a:ext cx="8183562" cy="4187825"/>
          </a:xfrm>
        </p:spPr>
        <p:txBody>
          <a:bodyPr vert="horz" wrap="square" lIns="182880" tIns="91440" rIns="91440" bIns="45720" anchor="t" anchorCtr="0"/>
          <a:p>
            <a:pPr eaLnBrk="1" hangingPunct="1">
              <a:buFont typeface="Wingdings" panose="05000000000000000000" pitchFamily="2" charset="2"/>
              <a:buChar char="§"/>
            </a:pPr>
            <a:r>
              <a:rPr lang="en-IN" altLang="x-none" sz="2400" dirty="0"/>
              <a:t>In addition, C has four type specifiers or modifiers and three type qualifiers.</a:t>
            </a:r>
            <a:endParaRPr lang="en-IN" altLang="x-none" sz="2400" dirty="0"/>
          </a:p>
          <a:p>
            <a:pPr lvl="1" eaLnBrk="1" hangingPunct="1">
              <a:buFont typeface="Wingdings" panose="05000000000000000000" pitchFamily="2" charset="2"/>
              <a:buChar char="ü"/>
            </a:pPr>
            <a:r>
              <a:rPr lang="en-IN" altLang="x-none" dirty="0"/>
              <a:t>Each of these type modifiers can be applied to the base type int.</a:t>
            </a:r>
            <a:endParaRPr lang="en-IN" altLang="x-none" dirty="0"/>
          </a:p>
          <a:p>
            <a:pPr lvl="1" eaLnBrk="1" hangingPunct="1">
              <a:buFont typeface="Wingdings" panose="05000000000000000000" pitchFamily="2" charset="2"/>
              <a:buChar char="ü"/>
            </a:pPr>
            <a:r>
              <a:rPr lang="en-IN" altLang="x-none" dirty="0"/>
              <a:t>The modifiers signed and unsigned can also be applied to the base type char.</a:t>
            </a:r>
            <a:endParaRPr lang="en-IN" altLang="x-none" dirty="0"/>
          </a:p>
          <a:p>
            <a:pPr lvl="1" eaLnBrk="1" hangingPunct="1">
              <a:buFont typeface="Wingdings" panose="05000000000000000000" pitchFamily="2" charset="2"/>
              <a:buChar char="ü"/>
            </a:pPr>
            <a:r>
              <a:rPr lang="en-IN" altLang="x-none" dirty="0"/>
              <a:t>In addition, long can be applied to double.</a:t>
            </a:r>
            <a:endParaRPr lang="en-IN" altLang="x-none" dirty="0"/>
          </a:p>
          <a:p>
            <a:pPr lvl="1" eaLnBrk="1" hangingPunct="1">
              <a:buFont typeface="Wingdings" panose="05000000000000000000" pitchFamily="2" charset="2"/>
              <a:buChar char="ü"/>
            </a:pPr>
            <a:r>
              <a:rPr lang="en-IN" altLang="x-none" dirty="0"/>
              <a:t>When the base type is omitted from a declaration, int is assumed.</a:t>
            </a:r>
            <a:endParaRPr lang="en-IN" altLang="x-none" dirty="0"/>
          </a:p>
          <a:p>
            <a:pPr lvl="1" eaLnBrk="1" hangingPunct="1">
              <a:buFont typeface="Wingdings" panose="05000000000000000000" pitchFamily="2" charset="2"/>
              <a:buChar char="ü"/>
            </a:pPr>
            <a:r>
              <a:rPr lang="en-IN" altLang="x-none" dirty="0"/>
              <a:t>The type void does not have these modifiers.</a:t>
            </a:r>
            <a:endParaRPr lang="en-IN" altLang="x-none" dirty="0"/>
          </a:p>
        </p:txBody>
      </p:sp>
      <p:sp>
        <p:nvSpPr>
          <p:cNvPr id="37892" name="Footer Placeholder 1"/>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8"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err="1"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Specifiers</a:t>
            </a: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 or Modifiers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Content Placeholder 2"/>
          <p:cNvSpPr>
            <a:spLocks noGrp="1"/>
          </p:cNvSpPr>
          <p:nvPr>
            <p:ph idx="1"/>
          </p:nvPr>
        </p:nvSpPr>
        <p:spPr>
          <a:xfrm>
            <a:off x="457200" y="1600200"/>
            <a:ext cx="8229600" cy="2185988"/>
          </a:xfrm>
        </p:spPr>
        <p:txBody>
          <a:bodyPr vert="horz" wrap="square" lIns="182880" tIns="91440" rIns="91440" bIns="45720" numCol="1" anchor="t" anchorCtr="0" compatLnSpc="1"/>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The </a:t>
            </a: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specifiers</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and qualifiers for the data types can be broadly classified into three types:</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Char char="ü"/>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Size </a:t>
            </a: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specifiers</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short and long</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Char char="ü"/>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Sign </a:t>
            </a: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specifiers</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signed and unsigned</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Char char="ü"/>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 Type qualifiers— </a:t>
            </a: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const</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volatile and restrict</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8918" name="Footer Placeholder 1"/>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pic>
        <p:nvPicPr>
          <p:cNvPr id="32771" name="Picture 2"/>
          <p:cNvPicPr>
            <a:picLocks noChangeAspect="1"/>
          </p:cNvPicPr>
          <p:nvPr/>
        </p:nvPicPr>
        <p:blipFill>
          <a:blip r:embed="rId1"/>
          <a:stretch>
            <a:fillRect/>
          </a:stretch>
        </p:blipFill>
        <p:spPr>
          <a:xfrm>
            <a:off x="468313" y="3970338"/>
            <a:ext cx="3671887" cy="2244725"/>
          </a:xfrm>
          <a:prstGeom prst="rect">
            <a:avLst/>
          </a:prstGeom>
          <a:noFill/>
          <a:ln w="9525">
            <a:noFill/>
          </a:ln>
        </p:spPr>
      </p:pic>
      <p:pic>
        <p:nvPicPr>
          <p:cNvPr id="32772" name="Picture 3"/>
          <p:cNvPicPr>
            <a:picLocks noChangeAspect="1"/>
          </p:cNvPicPr>
          <p:nvPr/>
        </p:nvPicPr>
        <p:blipFill>
          <a:blip r:embed="rId2"/>
          <a:stretch>
            <a:fillRect/>
          </a:stretch>
        </p:blipFill>
        <p:spPr>
          <a:xfrm>
            <a:off x="4214813" y="3978275"/>
            <a:ext cx="4473575" cy="2236788"/>
          </a:xfrm>
          <a:prstGeom prst="rect">
            <a:avLst/>
          </a:prstGeom>
          <a:noFill/>
          <a:ln w="9525">
            <a:noFill/>
          </a:ln>
        </p:spPr>
      </p:pic>
      <p:sp>
        <p:nvSpPr>
          <p:cNvPr id="8"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err="1"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Specifiers</a:t>
            </a: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 : Data Types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793" name="Picture 2"/>
          <p:cNvPicPr>
            <a:picLocks noGrp="1" noChangeAspect="1"/>
          </p:cNvPicPr>
          <p:nvPr>
            <p:ph idx="1"/>
          </p:nvPr>
        </p:nvPicPr>
        <p:blipFill>
          <a:blip r:embed="rId1"/>
          <a:stretch>
            <a:fillRect/>
          </a:stretch>
        </p:blipFill>
        <p:spPr>
          <a:xfrm>
            <a:off x="1000125" y="1536700"/>
            <a:ext cx="6781800" cy="4535488"/>
          </a:xfrm>
        </p:spPr>
      </p:pic>
      <p:sp>
        <p:nvSpPr>
          <p:cNvPr id="39939" name="Footer Placeholder 2"/>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4"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err="1"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Specifiers</a:t>
            </a: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 : Data Types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Content Placeholder 2"/>
          <p:cNvSpPr>
            <a:spLocks noGrp="1"/>
          </p:cNvSpPr>
          <p:nvPr>
            <p:ph idx="1"/>
          </p:nvPr>
        </p:nvSpPr>
        <p:spPr>
          <a:xfrm>
            <a:off x="611188" y="1628775"/>
            <a:ext cx="8183562" cy="4187825"/>
          </a:xfrm>
        </p:spPr>
        <p:txBody>
          <a:bodyPr vert="horz" wrap="square" lIns="182880" tIns="91440" rIns="91440" bIns="45720" anchor="t" anchorCtr="0"/>
          <a:p>
            <a:pPr>
              <a:buFont typeface="Wingdings" panose="05000000000000000000" pitchFamily="2" charset="2"/>
              <a:buChar char="ü"/>
            </a:pPr>
            <a:r>
              <a:rPr lang="en-GB" altLang="en-US" sz="2000" dirty="0"/>
              <a:t>Modifies the properties of a variable </a:t>
            </a:r>
            <a:endParaRPr lang="en-GB" altLang="en-US" sz="2000" dirty="0"/>
          </a:p>
          <a:p>
            <a:pPr>
              <a:buFont typeface="Wingdings" panose="05000000000000000000" pitchFamily="2" charset="2"/>
              <a:buChar char="ü"/>
            </a:pPr>
            <a:r>
              <a:rPr lang="en-GB" altLang="en-US" sz="2000" dirty="0"/>
              <a:t>Controls the way variables may be accessed or modified.</a:t>
            </a:r>
            <a:endParaRPr lang="en-GB" altLang="en-US" sz="2000" dirty="0"/>
          </a:p>
          <a:p>
            <a:pPr>
              <a:buFont typeface="Wingdings" panose="05000000000000000000" pitchFamily="2" charset="2"/>
              <a:buChar char="§"/>
            </a:pPr>
            <a:r>
              <a:rPr lang="en-GB" altLang="en-US" sz="2000" b="1" dirty="0"/>
              <a:t>Const</a:t>
            </a:r>
            <a:r>
              <a:rPr lang="en-GB" altLang="en-US" sz="2000" dirty="0"/>
              <a:t> – read only variable, will never change by the program</a:t>
            </a:r>
            <a:endParaRPr lang="en-GB" altLang="en-US" sz="2000" dirty="0"/>
          </a:p>
          <a:p>
            <a:pPr lvl="2">
              <a:buNone/>
            </a:pPr>
            <a:r>
              <a:rPr lang="en-GB" altLang="en-US" sz="2000" dirty="0"/>
              <a:t>Const float pi = 3.14</a:t>
            </a:r>
            <a:endParaRPr lang="en-GB" altLang="en-US" sz="2000" dirty="0"/>
          </a:p>
          <a:p>
            <a:pPr>
              <a:buFont typeface="Wingdings" panose="05000000000000000000" pitchFamily="2" charset="2"/>
              <a:buChar char="§"/>
            </a:pPr>
            <a:r>
              <a:rPr lang="en-GB" altLang="en-US" sz="2000" b="1" dirty="0"/>
              <a:t>Volatile</a:t>
            </a:r>
            <a:r>
              <a:rPr lang="en-GB" altLang="en-US" sz="2000" dirty="0"/>
              <a:t> –unexpectedly change by events outside the program (directly linked with component)</a:t>
            </a:r>
            <a:endParaRPr lang="en-GB" altLang="en-US" sz="2000" dirty="0"/>
          </a:p>
          <a:p>
            <a:pPr lvl="1">
              <a:buNone/>
            </a:pPr>
            <a:r>
              <a:rPr lang="en-GB" altLang="en-US" sz="2000" dirty="0"/>
              <a:t>	if global variable’s address is passed to clock routine of the operating system to store the system time, the value in this address keep on changing without any assignment by the program. These variables are named as volatile variable</a:t>
            </a:r>
            <a:r>
              <a:rPr lang="en-GB" altLang="en-US" dirty="0"/>
              <a:t>.</a:t>
            </a:r>
            <a:endParaRPr lang="en-GB" altLang="en-US" dirty="0"/>
          </a:p>
          <a:p>
            <a:pPr>
              <a:buFont typeface="Wingdings 2" panose="05020102010507070707" pitchFamily="18" charset="2"/>
              <a:buChar char="•"/>
            </a:pPr>
            <a:endParaRPr lang="en-GB" altLang="en-US"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Title 4"/>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6"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Qualifiers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Content Placeholder 2"/>
          <p:cNvSpPr>
            <a:spLocks noGrp="1"/>
          </p:cNvSpPr>
          <p:nvPr>
            <p:ph idx="1"/>
          </p:nvPr>
        </p:nvSpPr>
        <p:spPr>
          <a:xfrm>
            <a:off x="395288" y="260350"/>
            <a:ext cx="5268912" cy="6121400"/>
          </a:xfrm>
        </p:spPr>
        <p:txBody>
          <a:bodyPr lIns="182880" tIns="91440" anchor="t" anchorCtr="0"/>
          <a:p>
            <a:pPr marL="0" indent="0">
              <a:buNone/>
            </a:pPr>
            <a:r>
              <a:rPr lang="en-US" altLang="zh-CN" sz="2000" b="1"/>
              <a:t>2. WAP to perform the addition of two integers &amp; display the result.</a:t>
            </a:r>
            <a:endParaRPr lang="en-US" altLang="zh-CN" sz="2000" b="1"/>
          </a:p>
          <a:p>
            <a:pPr marL="0" indent="0">
              <a:buNone/>
            </a:pPr>
            <a:r>
              <a:rPr lang="en-US" altLang="zh-CN" sz="2000" b="1"/>
              <a:t>Program Code</a:t>
            </a:r>
            <a:endParaRPr lang="en-US" altLang="zh-CN" sz="2000" b="1"/>
          </a:p>
          <a:p>
            <a:pPr marL="0" indent="0">
              <a:buNone/>
            </a:pPr>
            <a:r>
              <a:rPr lang="en-US" altLang="zh-CN" sz="2000">
                <a:solidFill>
                  <a:srgbClr val="2862AA"/>
                </a:solidFill>
              </a:rPr>
              <a:t>#include&lt;stdio.h&gt;</a:t>
            </a:r>
            <a:endParaRPr lang="en-US" altLang="zh-CN" sz="2000">
              <a:solidFill>
                <a:srgbClr val="2862AA"/>
              </a:solidFill>
            </a:endParaRPr>
          </a:p>
          <a:p>
            <a:pPr marL="0" indent="0">
              <a:buNone/>
            </a:pPr>
            <a:r>
              <a:rPr lang="en-US" altLang="zh-CN" sz="2000">
                <a:solidFill>
                  <a:srgbClr val="2862AA"/>
                </a:solidFill>
              </a:rPr>
              <a:t>int main()</a:t>
            </a:r>
            <a:endParaRPr lang="en-US" altLang="zh-CN" sz="2000">
              <a:solidFill>
                <a:srgbClr val="2862AA"/>
              </a:solidFill>
            </a:endParaRPr>
          </a:p>
          <a:p>
            <a:pPr marL="0" indent="0">
              <a:buNone/>
            </a:pPr>
            <a:r>
              <a:rPr lang="en-US" altLang="zh-CN" sz="2000">
                <a:solidFill>
                  <a:srgbClr val="2862AA"/>
                </a:solidFill>
              </a:rPr>
              <a:t>{</a:t>
            </a:r>
            <a:endParaRPr lang="en-US" altLang="zh-CN" sz="2000">
              <a:solidFill>
                <a:srgbClr val="2862AA"/>
              </a:solidFill>
            </a:endParaRPr>
          </a:p>
          <a:p>
            <a:pPr marL="457200" lvl="1" indent="0">
              <a:buNone/>
            </a:pPr>
            <a:r>
              <a:rPr lang="en-US" altLang="zh-CN" sz="2000">
                <a:solidFill>
                  <a:srgbClr val="2862AA"/>
                </a:solidFill>
              </a:rPr>
              <a:t>int a, b, c;</a:t>
            </a:r>
            <a:endParaRPr lang="en-US" altLang="zh-CN" sz="2000">
              <a:solidFill>
                <a:srgbClr val="2862AA"/>
              </a:solidFill>
            </a:endParaRPr>
          </a:p>
          <a:p>
            <a:pPr marL="457200" lvl="1" indent="0">
              <a:buNone/>
            </a:pPr>
            <a:r>
              <a:rPr lang="en-US" altLang="zh-CN" sz="2000">
                <a:solidFill>
                  <a:srgbClr val="2862AA"/>
                </a:solidFill>
              </a:rPr>
              <a:t>printf("\nEnter two numbers to add :");</a:t>
            </a:r>
            <a:endParaRPr lang="en-US" altLang="zh-CN" sz="2000">
              <a:solidFill>
                <a:srgbClr val="2862AA"/>
              </a:solidFill>
            </a:endParaRPr>
          </a:p>
          <a:p>
            <a:pPr marL="457200" lvl="1" indent="0">
              <a:buNone/>
            </a:pPr>
            <a:r>
              <a:rPr lang="en-US" altLang="zh-CN" sz="2000">
                <a:solidFill>
                  <a:srgbClr val="2862AA"/>
                </a:solidFill>
              </a:rPr>
              <a:t>scanf("%d%d",&amp;a,&amp;b);</a:t>
            </a:r>
            <a:endParaRPr lang="en-US" altLang="zh-CN" sz="2000">
              <a:solidFill>
                <a:srgbClr val="2862AA"/>
              </a:solidFill>
            </a:endParaRPr>
          </a:p>
          <a:p>
            <a:pPr marL="457200" lvl="1" indent="0">
              <a:buNone/>
            </a:pPr>
            <a:r>
              <a:rPr lang="en-US" altLang="zh-CN" sz="2000">
                <a:solidFill>
                  <a:srgbClr val="2862AA"/>
                </a:solidFill>
              </a:rPr>
              <a:t>c = a + b;</a:t>
            </a:r>
            <a:endParaRPr lang="en-US" altLang="zh-CN" sz="2000">
              <a:solidFill>
                <a:srgbClr val="2862AA"/>
              </a:solidFill>
            </a:endParaRPr>
          </a:p>
          <a:p>
            <a:pPr marL="457200" lvl="1" indent="0">
              <a:buNone/>
            </a:pPr>
            <a:r>
              <a:rPr lang="en-US" altLang="zh-CN" sz="2000">
                <a:solidFill>
                  <a:srgbClr val="2862AA"/>
                </a:solidFill>
              </a:rPr>
              <a:t>printf("\nThe addition of %d and %d is %d", a,b,c);</a:t>
            </a:r>
            <a:endParaRPr lang="en-US" altLang="zh-CN" sz="2000">
              <a:solidFill>
                <a:srgbClr val="2862AA"/>
              </a:solidFill>
            </a:endParaRPr>
          </a:p>
          <a:p>
            <a:pPr marL="457200" lvl="1" indent="0">
              <a:buNone/>
            </a:pPr>
            <a:r>
              <a:rPr lang="en-US" altLang="zh-CN" sz="2000">
                <a:solidFill>
                  <a:srgbClr val="2862AA"/>
                </a:solidFill>
              </a:rPr>
              <a:t>return 0;</a:t>
            </a:r>
            <a:endParaRPr lang="en-US" altLang="zh-CN" sz="2000">
              <a:solidFill>
                <a:srgbClr val="2862AA"/>
              </a:solidFill>
            </a:endParaRPr>
          </a:p>
          <a:p>
            <a:pPr marL="0" indent="0">
              <a:buNone/>
            </a:pPr>
            <a:r>
              <a:rPr lang="en-US" altLang="zh-CN" sz="2000"/>
              <a:t>}</a:t>
            </a:r>
            <a:endParaRPr lang="en-US" altLang="zh-CN" sz="2000"/>
          </a:p>
        </p:txBody>
      </p:sp>
      <p:sp>
        <p:nvSpPr>
          <p:cNvPr id="4" name="Rectangles 3"/>
          <p:cNvSpPr/>
          <p:nvPr/>
        </p:nvSpPr>
        <p:spPr>
          <a:xfrm>
            <a:off x="6026150" y="350838"/>
            <a:ext cx="2671763" cy="615632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fontAlgn="base"/>
            <a:r>
              <a:rPr lang="en-US" strike="noStrike" noProof="1"/>
              <a:t>Q1. Declare some int variable and store different values and display them</a:t>
            </a:r>
            <a:endParaRPr lang="en-US" strike="noStrike" noProof="1"/>
          </a:p>
          <a:p>
            <a:pPr algn="l" fontAlgn="base"/>
            <a:r>
              <a:rPr lang="en-US" strike="noStrike" noProof="1"/>
              <a:t>a = 20, b = ‘A’, c = 2.09</a:t>
            </a:r>
            <a:endParaRPr lang="en-US" strike="noStrike" noProof="1"/>
          </a:p>
          <a:p>
            <a:pPr algn="l" fontAlgn="base"/>
            <a:endParaRPr lang="en-US" strike="noStrike" noProof="1"/>
          </a:p>
          <a:p>
            <a:pPr algn="l" fontAlgn="base"/>
            <a:r>
              <a:rPr lang="en-US" strike="noStrike" noProof="1"/>
              <a:t>Q2. Input 2 Integer values and display the addition</a:t>
            </a:r>
            <a:endParaRPr lang="en-US" strike="noStrike" noProof="1"/>
          </a:p>
          <a:p>
            <a:pPr algn="l" fontAlgn="base"/>
            <a:endParaRPr lang="en-US" strike="noStrike" noProof="1"/>
          </a:p>
          <a:p>
            <a:pPr algn="l" fontAlgn="base"/>
            <a:r>
              <a:rPr lang="en-US" strike="noStrike" noProof="1"/>
              <a:t>Q3.4 programs</a:t>
            </a:r>
            <a:endParaRPr lang="en-US" strike="noStrike" noProof="1"/>
          </a:p>
          <a:p>
            <a:pPr algn="l" fontAlgn="base"/>
            <a:r>
              <a:rPr lang="en-US" strike="noStrike" noProof="1"/>
              <a:t> Input 2 int values and display the addition(+), subtraction(-), multiplication(*) division(/) and modular division(%)</a:t>
            </a:r>
            <a:endParaRPr lang="en-US" strike="noStrike" noProof="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6865" name="Content Placeholder 3"/>
          <p:cNvPicPr>
            <a:picLocks noGrp="1" noChangeAspect="1"/>
          </p:cNvPicPr>
          <p:nvPr>
            <p:ph idx="1"/>
          </p:nvPr>
        </p:nvPicPr>
        <p:blipFill>
          <a:blip r:embed="rId1"/>
          <a:srcRect l="8418" t="23016" r="38701" b="18150"/>
          <a:stretch>
            <a:fillRect/>
          </a:stretch>
        </p:blipFill>
        <p:spPr>
          <a:xfrm>
            <a:off x="639763" y="2708275"/>
            <a:ext cx="7886700" cy="3505200"/>
          </a:xfrm>
          <a:ln>
            <a:solidFill>
              <a:schemeClr val="tx1"/>
            </a:solidFill>
            <a:miter/>
          </a:ln>
        </p:spPr>
      </p:pic>
      <p:sp>
        <p:nvSpPr>
          <p:cNvPr id="6" name="Rectangles 5"/>
          <p:cNvSpPr/>
          <p:nvPr/>
        </p:nvSpPr>
        <p:spPr>
          <a:xfrm>
            <a:off x="617538" y="831850"/>
            <a:ext cx="7908925" cy="16541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fontAlgn="base"/>
            <a:r>
              <a:rPr lang="en-US" strike="noStrike" noProof="1"/>
              <a:t>1. Program 1 - WAP to calculate area and </a:t>
            </a:r>
            <a:r>
              <a:rPr lang="en-US" strike="noStrike" noProof="1">
                <a:sym typeface="+mn-ea"/>
              </a:rPr>
              <a:t>the perimiter </a:t>
            </a:r>
            <a:r>
              <a:rPr lang="en-US" strike="noStrike" noProof="1"/>
              <a:t>of a circle. </a:t>
            </a:r>
            <a:endParaRPr lang="en-US" strike="noStrike" noProof="1"/>
          </a:p>
          <a:p>
            <a:pPr algn="l" fontAlgn="base"/>
            <a:r>
              <a:rPr lang="en-US" strike="noStrike" noProof="1"/>
              <a:t>2. Program 2 - Calculate the area of a rectangle (take two values as input = lenth, Width)</a:t>
            </a:r>
            <a:endParaRPr lang="en-US" strike="noStrike"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Content Placeholder 2"/>
          <p:cNvSpPr>
            <a:spLocks noGrp="1"/>
          </p:cNvSpPr>
          <p:nvPr>
            <p:ph idx="1"/>
          </p:nvPr>
        </p:nvSpPr>
        <p:spPr>
          <a:xfrm>
            <a:off x="468313" y="1628775"/>
            <a:ext cx="8229600" cy="4248150"/>
          </a:xfrm>
        </p:spPr>
        <p:txBody>
          <a:bodyPr vert="horz" wrap="square" lIns="182880" tIns="91440" rIns="91440" bIns="45720" numCol="1" anchor="t" anchorCtr="0" compatLnSpc="1">
            <a:normAutofit lnSpcReduction="10000"/>
          </a:bodyPr>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ASCII : </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It is a standard code for representing characters as numbers that is used on most microcomputers, computer terminals, and printers. In addition to printable characters, the ASCII code includes control characters to indicate carriage return, backspace, etc.</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Assembler :</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The assembler creates the object code.</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Associativity :</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The associativity of operators determines the order in which operators of equal precedence are evaluated when they occur in the same expression. Most operators have a left-to-right associativity, but some have right-to-left associativity.</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Key Words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Content Placeholder 2"/>
          <p:cNvSpPr>
            <a:spLocks noGrp="1"/>
          </p:cNvSpPr>
          <p:nvPr>
            <p:ph idx="1"/>
          </p:nvPr>
        </p:nvSpPr>
        <p:spPr>
          <a:xfrm>
            <a:off x="458788" y="1560513"/>
            <a:ext cx="8229600" cy="1279525"/>
          </a:xfrm>
        </p:spPr>
        <p:txBody>
          <a:bodyPr vert="horz" wrap="square" lIns="182880" tIns="91440" rIns="91440" bIns="45720" numCol="1" anchor="t" anchorCtr="0" compatLnSpc="1">
            <a:normAutofit fontScale="92500"/>
          </a:bodyPr>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A statement is a syntactic constructions that performs an action when a program is executed. All C program statements are terminated with a semi-colon (;).</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0965" name="Footer Placeholder 1"/>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pic>
        <p:nvPicPr>
          <p:cNvPr id="37891" name="Picture 2"/>
          <p:cNvPicPr>
            <a:picLocks noChangeAspect="1"/>
          </p:cNvPicPr>
          <p:nvPr/>
        </p:nvPicPr>
        <p:blipFill>
          <a:blip r:embed="rId1"/>
          <a:stretch>
            <a:fillRect/>
          </a:stretch>
        </p:blipFill>
        <p:spPr>
          <a:xfrm>
            <a:off x="1357313" y="2786063"/>
            <a:ext cx="6643687" cy="3143250"/>
          </a:xfrm>
          <a:prstGeom prst="rect">
            <a:avLst/>
          </a:prstGeom>
          <a:noFill/>
          <a:ln w="9525">
            <a:noFill/>
          </a:ln>
        </p:spPr>
      </p:pic>
      <p:sp>
        <p:nvSpPr>
          <p:cNvPr id="7"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Program Statements </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Content Placeholder 2"/>
          <p:cNvSpPr>
            <a:spLocks noGrp="1"/>
          </p:cNvSpPr>
          <p:nvPr>
            <p:ph idx="1"/>
          </p:nvPr>
        </p:nvSpPr>
        <p:spPr>
          <a:xfrm>
            <a:off x="285750" y="1357313"/>
            <a:ext cx="8542338" cy="4335462"/>
          </a:xfrm>
        </p:spPr>
        <p:txBody>
          <a:bodyPr vert="horz" wrap="square" lIns="182880" tIns="91440" rIns="91440" bIns="45720" anchor="t" anchorCtr="0"/>
          <a:p>
            <a:pPr eaLnBrk="1" hangingPunct="1">
              <a:buFont typeface="Wingdings" panose="05000000000000000000" pitchFamily="2" charset="2"/>
              <a:buChar char="§"/>
            </a:pPr>
            <a:r>
              <a:rPr lang="en-IN" altLang="x-none" sz="2000" b="1" i="1" dirty="0"/>
              <a:t>Declaration :</a:t>
            </a:r>
            <a:r>
              <a:rPr lang="en-IN" altLang="x-none" sz="2000" dirty="0"/>
              <a:t>It is a program statement that serves to communicate to the language translator information about the name and type of the data objects needed during program execution.</a:t>
            </a:r>
            <a:endParaRPr lang="en-IN" altLang="x-none" sz="2000" dirty="0"/>
          </a:p>
          <a:p>
            <a:pPr lvl="1" eaLnBrk="1" hangingPunct="1">
              <a:buFont typeface="Wingdings" panose="05000000000000000000" pitchFamily="2" charset="2"/>
              <a:buChar char="§"/>
            </a:pPr>
            <a:r>
              <a:rPr lang="en-IN" altLang="x-none" sz="2000" dirty="0"/>
              <a:t>int a;</a:t>
            </a:r>
            <a:endParaRPr lang="en-IN" altLang="x-none" sz="2000" dirty="0"/>
          </a:p>
          <a:p>
            <a:pPr lvl="1" eaLnBrk="1" hangingPunct="1">
              <a:buFont typeface="Wingdings" panose="05000000000000000000" pitchFamily="2" charset="2"/>
              <a:buChar char="§"/>
            </a:pPr>
            <a:r>
              <a:rPr lang="en-IN" altLang="x-none" sz="2000" dirty="0"/>
              <a:t>int b;</a:t>
            </a:r>
            <a:endParaRPr lang="en-IN" altLang="x-none" sz="2000" dirty="0"/>
          </a:p>
          <a:p>
            <a:pPr lvl="1" eaLnBrk="1" hangingPunct="1">
              <a:buFont typeface="Wingdings" panose="05000000000000000000" pitchFamily="2" charset="2"/>
              <a:buChar char="§"/>
            </a:pPr>
            <a:r>
              <a:rPr lang="en-IN" altLang="x-none" sz="2000" dirty="0"/>
              <a:t>int c;</a:t>
            </a:r>
            <a:endParaRPr lang="en-IN" altLang="x-none" sz="2000" dirty="0"/>
          </a:p>
          <a:p>
            <a:pPr lvl="1" eaLnBrk="1" hangingPunct="1">
              <a:buNone/>
            </a:pPr>
            <a:r>
              <a:rPr lang="en-IN" altLang="x-none" sz="2000" dirty="0"/>
              <a:t>Or int a,b,c;</a:t>
            </a:r>
            <a:endParaRPr lang="en-IN" altLang="x-none" sz="2000" dirty="0"/>
          </a:p>
          <a:p>
            <a:pPr lvl="1" eaLnBrk="1" hangingPunct="1">
              <a:buNone/>
            </a:pPr>
            <a:r>
              <a:rPr lang="en-GB" altLang="en-US" sz="2000" dirty="0"/>
              <a:t>This line informs the C compiler that it needs to allocate space for 5 integers</a:t>
            </a:r>
            <a:endParaRPr lang="en-IN" altLang="x-none" sz="2000" dirty="0"/>
          </a:p>
          <a:p>
            <a:pPr eaLnBrk="1" hangingPunct="1">
              <a:buFont typeface="Wingdings" panose="05000000000000000000" pitchFamily="2" charset="2"/>
              <a:buChar char="§"/>
            </a:pPr>
            <a:r>
              <a:rPr lang="en-IN" altLang="x-none" sz="2000" b="1" i="1" dirty="0"/>
              <a:t>Expression statement: </a:t>
            </a:r>
            <a:r>
              <a:rPr lang="en-IN" altLang="x-none" sz="2000" dirty="0"/>
              <a:t>It is the simplest kind of statement which is no more than an expression followed by a semicolon. An </a:t>
            </a:r>
            <a:r>
              <a:rPr lang="en-IN" altLang="x-none" sz="2000" i="1" dirty="0"/>
              <a:t>expression is a sequence of operators and </a:t>
            </a:r>
            <a:r>
              <a:rPr lang="en-IN" altLang="x-none" sz="2000" dirty="0"/>
              <a:t>operands that specifies computation of a value . Example :x = 4</a:t>
            </a:r>
            <a:endParaRPr lang="en-IN" altLang="x-none" sz="2000" dirty="0"/>
          </a:p>
        </p:txBody>
      </p:sp>
      <p:sp>
        <p:nvSpPr>
          <p:cNvPr id="6" name="Title 1"/>
          <p:cNvSpPr txBox="1"/>
          <p:nvPr/>
        </p:nvSpPr>
        <p:spPr>
          <a:xfrm>
            <a:off x="571500" y="357188"/>
            <a:ext cx="8077200" cy="1050925"/>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Program Statements </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Content Placeholder 2"/>
          <p:cNvSpPr>
            <a:spLocks noGrp="1"/>
          </p:cNvSpPr>
          <p:nvPr>
            <p:ph idx="1"/>
          </p:nvPr>
        </p:nvSpPr>
        <p:spPr>
          <a:xfrm>
            <a:off x="458788" y="1522413"/>
            <a:ext cx="8229600" cy="4335462"/>
          </a:xfrm>
        </p:spPr>
        <p:txBody>
          <a:bodyPr vert="horz" wrap="square" lIns="182880" tIns="91440" rIns="91440" bIns="45720" anchor="t" anchorCtr="0"/>
          <a:p>
            <a:pPr eaLnBrk="1" hangingPunct="1">
              <a:buFont typeface="Wingdings" panose="05000000000000000000" pitchFamily="2" charset="2"/>
              <a:buChar char="§"/>
            </a:pPr>
            <a:r>
              <a:rPr lang="en-IN" altLang="x-none" sz="2000" b="1" i="1" dirty="0"/>
              <a:t>Compound statement is a sequence of statements that </a:t>
            </a:r>
            <a:r>
              <a:rPr lang="en-IN" altLang="x-none" sz="2000" dirty="0"/>
              <a:t>may be treated as a single statement in the construction of larger statements.</a:t>
            </a:r>
            <a:endParaRPr lang="en-IN" altLang="x-none" sz="2000" dirty="0"/>
          </a:p>
          <a:p>
            <a:pPr eaLnBrk="1" hangingPunct="1">
              <a:buFont typeface="Wingdings" panose="05000000000000000000" pitchFamily="2" charset="2"/>
              <a:buChar char="§"/>
            </a:pPr>
            <a:r>
              <a:rPr lang="en-GB" altLang="en-US" sz="2000" dirty="0"/>
              <a:t>A compound statement (also called a "block") typically appears as the body of another statement, such as the </a:t>
            </a:r>
            <a:r>
              <a:rPr lang="en-GB" altLang="en-US" sz="2000" b="1" dirty="0"/>
              <a:t>if</a:t>
            </a:r>
            <a:r>
              <a:rPr lang="en-GB" altLang="en-US" sz="2000" dirty="0"/>
              <a:t> statement</a:t>
            </a:r>
            <a:endParaRPr lang="en-GB" altLang="en-US" sz="2000" dirty="0"/>
          </a:p>
          <a:p>
            <a:pPr eaLnBrk="1" hangingPunct="1">
              <a:buFont typeface="Wingdings" panose="05000000000000000000" pitchFamily="2" charset="2"/>
              <a:buChar char="§"/>
            </a:pPr>
            <a:r>
              <a:rPr lang="en-GB" altLang="en-US" sz="2000" dirty="0"/>
              <a:t>if ( i &gt; 0 ) </a:t>
            </a:r>
            <a:endParaRPr lang="en-GB" altLang="en-US" sz="2000" dirty="0"/>
          </a:p>
          <a:p>
            <a:pPr lvl="1" eaLnBrk="1" hangingPunct="1">
              <a:buNone/>
            </a:pPr>
            <a:r>
              <a:rPr lang="en-GB" altLang="en-US" sz="2000" dirty="0"/>
              <a:t>{ </a:t>
            </a:r>
            <a:endParaRPr lang="en-GB" altLang="en-US" sz="2000" dirty="0"/>
          </a:p>
          <a:p>
            <a:pPr lvl="2" eaLnBrk="1" hangingPunct="1">
              <a:buNone/>
            </a:pPr>
            <a:r>
              <a:rPr lang="en-GB" altLang="en-US" sz="2000" dirty="0"/>
              <a:t>line[i] = x; </a:t>
            </a:r>
            <a:endParaRPr lang="en-GB" altLang="en-US" sz="2000" dirty="0"/>
          </a:p>
          <a:p>
            <a:pPr lvl="2" eaLnBrk="1" hangingPunct="1">
              <a:buNone/>
            </a:pPr>
            <a:r>
              <a:rPr lang="en-GB" altLang="en-US" sz="2000" dirty="0"/>
              <a:t>x++; </a:t>
            </a:r>
            <a:endParaRPr lang="en-GB" altLang="en-US" sz="2000" dirty="0"/>
          </a:p>
          <a:p>
            <a:pPr lvl="2" eaLnBrk="1" hangingPunct="1">
              <a:buNone/>
            </a:pPr>
            <a:r>
              <a:rPr lang="en-GB" altLang="en-US" sz="2000" dirty="0"/>
              <a:t>i--; </a:t>
            </a:r>
            <a:endParaRPr lang="en-GB" altLang="en-US" sz="2000" dirty="0"/>
          </a:p>
          <a:p>
            <a:pPr lvl="1" eaLnBrk="1" hangingPunct="1">
              <a:buNone/>
            </a:pPr>
            <a:r>
              <a:rPr lang="en-GB" altLang="en-US" sz="2000" dirty="0"/>
              <a:t>}</a:t>
            </a:r>
            <a:endParaRPr lang="en-IN" altLang="x-none" sz="2000" dirty="0"/>
          </a:p>
          <a:p>
            <a:pPr eaLnBrk="1" hangingPunct="1">
              <a:buFont typeface="Wingdings" panose="05000000000000000000" pitchFamily="2" charset="2"/>
              <a:buChar char="§"/>
            </a:pPr>
            <a:endParaRPr lang="en-IN" altLang="x-none" sz="2000" dirty="0"/>
          </a:p>
          <a:p>
            <a:pPr eaLnBrk="1" hangingPunct="1">
              <a:buFont typeface="Wingdings" panose="05000000000000000000" pitchFamily="2" charset="2"/>
              <a:buChar char="§"/>
            </a:pPr>
            <a:endParaRPr lang="en-IN" altLang="x-none" sz="1800" dirty="0"/>
          </a:p>
          <a:p>
            <a:pPr eaLnBrk="1" hangingPunct="1">
              <a:buFont typeface="Wingdings" panose="05000000000000000000" pitchFamily="2" charset="2"/>
              <a:buChar char="§"/>
            </a:pPr>
            <a:endParaRPr lang="en-IN" altLang="x-none" sz="1800" dirty="0"/>
          </a:p>
        </p:txBody>
      </p:sp>
      <p:sp>
        <p:nvSpPr>
          <p:cNvPr id="6" name="Title 1"/>
          <p:cNvSpPr txBox="1"/>
          <p:nvPr/>
        </p:nvSpPr>
        <p:spPr>
          <a:xfrm>
            <a:off x="611188" y="377825"/>
            <a:ext cx="8077200" cy="1050925"/>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Program Statements </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476250"/>
            <a:ext cx="8183563" cy="1052513"/>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600" b="1" i="0" u="none" strike="noStrike" kern="1200" cap="none" spc="0" normalizeH="0" baseline="0" noProof="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40962" name="Content Placeholder 2"/>
          <p:cNvSpPr>
            <a:spLocks noGrp="1"/>
          </p:cNvSpPr>
          <p:nvPr>
            <p:ph idx="1"/>
          </p:nvPr>
        </p:nvSpPr>
        <p:spPr>
          <a:xfrm>
            <a:off x="611188" y="1628775"/>
            <a:ext cx="8183562" cy="4187825"/>
          </a:xfrm>
        </p:spPr>
        <p:txBody>
          <a:bodyPr vert="horz" wrap="square" lIns="182880" tIns="91440" rIns="91440" bIns="45720" anchor="t" anchorCtr="0"/>
          <a:p>
            <a:r>
              <a:rPr lang="en-IN" altLang="x-none" sz="2400" b="1" i="1" dirty="0"/>
              <a:t>Labelled statements can be used to mark any statement so </a:t>
            </a:r>
            <a:r>
              <a:rPr lang="en-IN" altLang="x-none" sz="2400" dirty="0"/>
              <a:t>that control may be transferred to the statement by </a:t>
            </a:r>
            <a:r>
              <a:rPr lang="en-IN" altLang="x-none" sz="2400" i="1" dirty="0"/>
              <a:t>switch </a:t>
            </a:r>
            <a:r>
              <a:rPr lang="en-IN" altLang="x-none" sz="2400" dirty="0"/>
              <a:t>statement</a:t>
            </a:r>
            <a:endParaRPr lang="en-IN" altLang="x-none" sz="2400" dirty="0"/>
          </a:p>
          <a:p>
            <a:pPr lvl="1">
              <a:buNone/>
            </a:pPr>
            <a:r>
              <a:rPr lang="en-GB" altLang="en-US" sz="2000" dirty="0"/>
              <a:t>goto label; </a:t>
            </a:r>
            <a:endParaRPr lang="en-GB" altLang="en-US" sz="2000" dirty="0"/>
          </a:p>
          <a:p>
            <a:pPr lvl="1">
              <a:buNone/>
            </a:pPr>
            <a:r>
              <a:rPr lang="en-GB" altLang="en-US" sz="2000" dirty="0"/>
              <a:t>.. . </a:t>
            </a:r>
            <a:endParaRPr lang="en-GB" altLang="en-US" sz="2000" dirty="0"/>
          </a:p>
          <a:p>
            <a:pPr lvl="1">
              <a:buNone/>
            </a:pPr>
            <a:r>
              <a:rPr lang="en-GB" altLang="en-US" sz="2000" dirty="0"/>
              <a:t>label: statement;</a:t>
            </a:r>
            <a:endParaRPr lang="en-GB" altLang="en-US" sz="2000" dirty="0"/>
          </a:p>
        </p:txBody>
      </p:sp>
      <p:sp>
        <p:nvSpPr>
          <p:cNvPr id="5" name="Title 1"/>
          <p:cNvSpPr txBox="1"/>
          <p:nvPr/>
        </p:nvSpPr>
        <p:spPr>
          <a:xfrm>
            <a:off x="611188" y="377825"/>
            <a:ext cx="8077200" cy="1050925"/>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Program Statements </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pic>
        <p:nvPicPr>
          <p:cNvPr id="40964" name="Picture 2" descr="C goto statement"/>
          <p:cNvPicPr>
            <a:picLocks noChangeAspect="1"/>
          </p:cNvPicPr>
          <p:nvPr/>
        </p:nvPicPr>
        <p:blipFill>
          <a:blip r:embed="rId1"/>
          <a:stretch>
            <a:fillRect/>
          </a:stretch>
        </p:blipFill>
        <p:spPr>
          <a:xfrm>
            <a:off x="4114800" y="2933700"/>
            <a:ext cx="2457450" cy="2924175"/>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Content Placeholder 2"/>
          <p:cNvSpPr>
            <a:spLocks noGrp="1"/>
          </p:cNvSpPr>
          <p:nvPr>
            <p:ph idx="1"/>
          </p:nvPr>
        </p:nvSpPr>
        <p:spPr>
          <a:xfrm>
            <a:off x="611188" y="1773238"/>
            <a:ext cx="8183563" cy="4187825"/>
          </a:xfrm>
        </p:spPr>
        <p:txBody>
          <a:bodyPr vert="horz" wrap="square" lIns="182880" tIns="91440" rIns="91440" bIns="45720" numCol="1" anchor="t" anchorCtr="0" compatLnSpc="1">
            <a:normAutofit fontScale="85000" lnSpcReduction="10000"/>
          </a:bodyPr>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1" i="1" u="none" strike="noStrike" kern="1200" cap="none" spc="0" normalizeH="0" baseline="0" noProof="0" dirty="0" smtClean="0">
                <a:ln>
                  <a:noFill/>
                </a:ln>
                <a:solidFill>
                  <a:schemeClr val="tx1"/>
                </a:solidFill>
                <a:effectLst/>
                <a:uLnTx/>
                <a:uFillTx/>
                <a:latin typeface="+mn-lt"/>
                <a:ea typeface="+mn-ea"/>
                <a:cs typeface="+mn-cs"/>
              </a:rPr>
              <a:t>Control statement is a statement whose execution results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in a choice being made as to which of two or more paths should be followed. In other words, the control statements determine the ‘flow of control’ in a program.</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Char char="ü"/>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Selection statements allow a program to select a particular </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execution path from a set of one or more alternatives. Various forms of the </a:t>
            </a: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if..else</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statement belong to this category.</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Char char="ü"/>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Iteration statements are used to execute a group of one </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or more statements repeatedly. “while, for, and </a:t>
            </a: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do..while</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statements falls under this group.</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Char char="ü"/>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Jump statements cause an unconditional jump to some </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other place in the program. </a:t>
            </a: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Goto</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statement falls in this group</a:t>
            </a:r>
            <a:endParaRPr kumimoji="0" lang="en-IN" sz="1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3012" name="Footer Placeholder 1"/>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6"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Program Statements </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11188" y="1628775"/>
            <a:ext cx="3603625" cy="4187825"/>
          </a:xfrm>
          <a:ln>
            <a:solidFill>
              <a:schemeClr val="accent4">
                <a:lumMod val="50000"/>
              </a:schemeClr>
            </a:solidFill>
          </a:ln>
        </p:spPr>
        <p:txBody>
          <a:bodyPr vert="horz" wrap="square" lIns="182880" tIns="91440" rIns="91440" bIns="45720" numCol="1" anchor="t" anchorCtr="0" compatLnSpc="1"/>
          <a:lstStyle/>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if (expression)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0" fontAlgn="base" latinLnBrk="0" hangingPunct="0">
              <a:lnSpc>
                <a:spcPct val="100000"/>
              </a:lnSpc>
              <a:spcBef>
                <a:spcPts val="250"/>
              </a:spcBef>
              <a:spcAft>
                <a:spcPct val="0"/>
              </a:spcAft>
              <a:buClr>
                <a:schemeClr val="accent1"/>
              </a:buClr>
              <a:buSzTx/>
              <a:buFont typeface="Verdana" panose="020B0604030504040204" pitchFamily="34" charset="0"/>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0" fontAlgn="base" latinLnBrk="0" hangingPunct="0">
              <a:lnSpc>
                <a:spcPct val="100000"/>
              </a:lnSpc>
              <a:spcBef>
                <a:spcPts val="250"/>
              </a:spcBef>
              <a:spcAft>
                <a:spcPct val="0"/>
              </a:spcAft>
              <a:buClr>
                <a:schemeClr val="accent1"/>
              </a:buClr>
              <a:buSzTx/>
              <a:buFont typeface="Verdana" panose="020B0604030504040204" pitchFamily="34" charset="0"/>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Block of statements;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0" fontAlgn="base" latinLnBrk="0" hangingPunct="0">
              <a:lnSpc>
                <a:spcPct val="100000"/>
              </a:lnSpc>
              <a:spcBef>
                <a:spcPts val="250"/>
              </a:spcBef>
              <a:spcAft>
                <a:spcPct val="0"/>
              </a:spcAft>
              <a:buClr>
                <a:schemeClr val="accent1"/>
              </a:buClr>
              <a:buSzTx/>
              <a:buFont typeface="Verdana" panose="020B0604030504040204" pitchFamily="34" charset="0"/>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else if(expression)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0" fontAlgn="base" latinLnBrk="0" hangingPunct="0">
              <a:lnSpc>
                <a:spcPct val="100000"/>
              </a:lnSpc>
              <a:spcBef>
                <a:spcPts val="250"/>
              </a:spcBef>
              <a:spcAft>
                <a:spcPct val="0"/>
              </a:spcAft>
              <a:buClr>
                <a:schemeClr val="accent1"/>
              </a:buClr>
              <a:buSzTx/>
              <a:buFont typeface="Verdana" panose="020B0604030504040204" pitchFamily="34" charset="0"/>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0" fontAlgn="base" latinLnBrk="0" hangingPunct="0">
              <a:lnSpc>
                <a:spcPct val="100000"/>
              </a:lnSpc>
              <a:spcBef>
                <a:spcPts val="250"/>
              </a:spcBef>
              <a:spcAft>
                <a:spcPct val="0"/>
              </a:spcAft>
              <a:buClr>
                <a:schemeClr val="accent1"/>
              </a:buClr>
              <a:buSzTx/>
              <a:buFont typeface="Verdana" panose="020B0604030504040204" pitchFamily="34" charset="0"/>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Block of statements;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0" fontAlgn="base" latinLnBrk="0" hangingPunct="0">
              <a:lnSpc>
                <a:spcPct val="100000"/>
              </a:lnSpc>
              <a:spcBef>
                <a:spcPts val="250"/>
              </a:spcBef>
              <a:spcAft>
                <a:spcPct val="0"/>
              </a:spcAft>
              <a:buClr>
                <a:schemeClr val="accent1"/>
              </a:buClr>
              <a:buSzTx/>
              <a:buFont typeface="Verdana" panose="020B0604030504040204" pitchFamily="34" charset="0"/>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0" fontAlgn="base" latinLnBrk="0" hangingPunct="0">
              <a:lnSpc>
                <a:spcPct val="100000"/>
              </a:lnSpc>
              <a:spcBef>
                <a:spcPts val="250"/>
              </a:spcBef>
              <a:spcAft>
                <a:spcPct val="0"/>
              </a:spcAft>
              <a:buClr>
                <a:schemeClr val="accent1"/>
              </a:buClr>
              <a:buSzPct val="80000"/>
              <a:buFont typeface="Wingdings 2" panose="05020102010507070707" pitchFamily="18" charset="2"/>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else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0" fontAlgn="base" latinLnBrk="0" hangingPunct="0">
              <a:lnSpc>
                <a:spcPct val="100000"/>
              </a:lnSpc>
              <a:spcBef>
                <a:spcPts val="250"/>
              </a:spcBef>
              <a:spcAft>
                <a:spcPct val="0"/>
              </a:spcAft>
              <a:buClr>
                <a:schemeClr val="accent1"/>
              </a:buClr>
              <a:buSzTx/>
              <a:buFont typeface="Verdana" panose="020B0604030504040204" pitchFamily="34" charset="0"/>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0" fontAlgn="base" latinLnBrk="0" hangingPunct="0">
              <a:lnSpc>
                <a:spcPct val="100000"/>
              </a:lnSpc>
              <a:spcBef>
                <a:spcPts val="250"/>
              </a:spcBef>
              <a:spcAft>
                <a:spcPct val="0"/>
              </a:spcAft>
              <a:buClr>
                <a:schemeClr val="accent1"/>
              </a:buClr>
              <a:buSzTx/>
              <a:buFont typeface="Verdana" panose="020B0604030504040204" pitchFamily="34" charset="0"/>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Block of statements;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0" fontAlgn="base" latinLnBrk="0" hangingPunct="0">
              <a:lnSpc>
                <a:spcPct val="100000"/>
              </a:lnSpc>
              <a:spcBef>
                <a:spcPts val="250"/>
              </a:spcBef>
              <a:spcAft>
                <a:spcPct val="0"/>
              </a:spcAft>
              <a:buClr>
                <a:schemeClr val="accent1"/>
              </a:buClr>
              <a:buSzTx/>
              <a:buFont typeface="Verdana" panose="020B0604030504040204" pitchFamily="34" charset="0"/>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43011" name="TextBox 6"/>
          <p:cNvSpPr txBox="1"/>
          <p:nvPr/>
        </p:nvSpPr>
        <p:spPr>
          <a:xfrm>
            <a:off x="4429125" y="1643063"/>
            <a:ext cx="4214813" cy="3786187"/>
          </a:xfrm>
          <a:prstGeom prst="rect">
            <a:avLst/>
          </a:prstGeom>
          <a:noFill/>
          <a:ln w="9525">
            <a:noFill/>
          </a:ln>
        </p:spPr>
        <p:txBody>
          <a:bodyPr anchor="t" anchorCtr="0">
            <a:spAutoFit/>
          </a:bodyPr>
          <a:p>
            <a:r>
              <a:rPr lang="en-GB" altLang="en-US" sz="2000" dirty="0">
                <a:latin typeface="Arial" panose="020B0604020202020204" pitchFamily="34" charset="0"/>
              </a:rPr>
              <a:t>while ( expression ) </a:t>
            </a:r>
            <a:endParaRPr lang="en-GB" altLang="en-US" sz="2000" dirty="0">
              <a:latin typeface="Arial" panose="020B0604020202020204" pitchFamily="34" charset="0"/>
            </a:endParaRPr>
          </a:p>
          <a:p>
            <a:r>
              <a:rPr lang="en-GB" altLang="en-US" sz="2000" dirty="0">
                <a:latin typeface="Arial" panose="020B0604020202020204" pitchFamily="34" charset="0"/>
              </a:rPr>
              <a:t>{ </a:t>
            </a:r>
            <a:endParaRPr lang="en-GB" altLang="en-US" sz="2000" dirty="0">
              <a:latin typeface="Arial" panose="020B0604020202020204" pitchFamily="34" charset="0"/>
            </a:endParaRPr>
          </a:p>
          <a:p>
            <a:pPr lvl="1" indent="0"/>
            <a:r>
              <a:rPr lang="en-GB" altLang="en-US" sz="2000" dirty="0">
                <a:latin typeface="Arial" panose="020B0604020202020204" pitchFamily="34" charset="0"/>
              </a:rPr>
              <a:t>Single statement </a:t>
            </a:r>
            <a:endParaRPr lang="en-GB" altLang="en-US" sz="2000" dirty="0">
              <a:latin typeface="Arial" panose="020B0604020202020204" pitchFamily="34" charset="0"/>
            </a:endParaRPr>
          </a:p>
          <a:p>
            <a:pPr lvl="1" indent="0"/>
            <a:r>
              <a:rPr lang="en-GB" altLang="en-US" sz="2000" dirty="0">
                <a:latin typeface="Arial" panose="020B0604020202020204" pitchFamily="34" charset="0"/>
              </a:rPr>
              <a:t>or </a:t>
            </a:r>
            <a:endParaRPr lang="en-GB" altLang="en-US" sz="2000" dirty="0">
              <a:latin typeface="Arial" panose="020B0604020202020204" pitchFamily="34" charset="0"/>
            </a:endParaRPr>
          </a:p>
          <a:p>
            <a:pPr lvl="1" indent="0"/>
            <a:r>
              <a:rPr lang="en-GB" altLang="en-US" sz="2000" dirty="0">
                <a:latin typeface="Arial" panose="020B0604020202020204" pitchFamily="34" charset="0"/>
              </a:rPr>
              <a:t>Block of statements;</a:t>
            </a:r>
            <a:endParaRPr lang="en-GB" altLang="en-US" sz="2000" dirty="0">
              <a:latin typeface="Arial" panose="020B0604020202020204" pitchFamily="34" charset="0"/>
            </a:endParaRPr>
          </a:p>
          <a:p>
            <a:r>
              <a:rPr lang="en-GB" altLang="en-US" sz="2000" dirty="0">
                <a:latin typeface="Arial" panose="020B0604020202020204" pitchFamily="34" charset="0"/>
              </a:rPr>
              <a:t> }</a:t>
            </a:r>
            <a:endParaRPr lang="en-GB" altLang="en-US" sz="2000" dirty="0">
              <a:latin typeface="Arial" panose="020B0604020202020204" pitchFamily="34" charset="0"/>
            </a:endParaRPr>
          </a:p>
          <a:p>
            <a:endParaRPr lang="en-GB" altLang="en-US" sz="2000" dirty="0">
              <a:latin typeface="Arial" panose="020B0604020202020204" pitchFamily="34" charset="0"/>
            </a:endParaRPr>
          </a:p>
          <a:p>
            <a:r>
              <a:rPr lang="en-GB" altLang="en-US" sz="2000" dirty="0">
                <a:latin typeface="Arial" panose="020B0604020202020204" pitchFamily="34" charset="0"/>
              </a:rPr>
              <a:t>for( expr1; expr2; expr3) </a:t>
            </a:r>
            <a:endParaRPr lang="en-GB" altLang="en-US" sz="2000" dirty="0">
              <a:latin typeface="Arial" panose="020B0604020202020204" pitchFamily="34" charset="0"/>
            </a:endParaRPr>
          </a:p>
          <a:p>
            <a:r>
              <a:rPr lang="en-GB" altLang="en-US" sz="2000" dirty="0">
                <a:latin typeface="Arial" panose="020B0604020202020204" pitchFamily="34" charset="0"/>
              </a:rPr>
              <a:t>{ </a:t>
            </a:r>
            <a:endParaRPr lang="en-GB" altLang="en-US" sz="2000" dirty="0">
              <a:latin typeface="Arial" panose="020B0604020202020204" pitchFamily="34" charset="0"/>
            </a:endParaRPr>
          </a:p>
          <a:p>
            <a:pPr lvl="1" indent="0"/>
            <a:r>
              <a:rPr lang="en-GB" altLang="en-US" sz="2000" dirty="0">
                <a:latin typeface="Arial" panose="020B0604020202020204" pitchFamily="34" charset="0"/>
              </a:rPr>
              <a:t>Single statement </a:t>
            </a:r>
            <a:endParaRPr lang="en-GB" altLang="en-US" sz="2000" dirty="0">
              <a:latin typeface="Arial" panose="020B0604020202020204" pitchFamily="34" charset="0"/>
            </a:endParaRPr>
          </a:p>
          <a:p>
            <a:pPr lvl="1" indent="0"/>
            <a:r>
              <a:rPr lang="en-GB" altLang="en-US" sz="2000" dirty="0">
                <a:latin typeface="Arial" panose="020B0604020202020204" pitchFamily="34" charset="0"/>
              </a:rPr>
              <a:t>or Block of statements; </a:t>
            </a:r>
            <a:endParaRPr lang="en-GB" altLang="en-US" sz="2000" dirty="0">
              <a:latin typeface="Arial" panose="020B0604020202020204" pitchFamily="34" charset="0"/>
            </a:endParaRPr>
          </a:p>
          <a:p>
            <a:r>
              <a:rPr lang="en-GB" altLang="en-US" sz="2000" dirty="0">
                <a:latin typeface="Arial" panose="020B0604020202020204" pitchFamily="34" charset="0"/>
              </a:rPr>
              <a:t>}</a:t>
            </a:r>
            <a:endParaRPr lang="en-GB" altLang="en-US" sz="2000" dirty="0">
              <a:latin typeface="Arial" panose="020B0604020202020204" pitchFamily="34" charset="0"/>
            </a:endParaRPr>
          </a:p>
        </p:txBody>
      </p:sp>
      <p:sp>
        <p:nvSpPr>
          <p:cNvPr id="8"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Program Statements(control) </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Content Placeholder 2"/>
          <p:cNvSpPr>
            <a:spLocks noGrp="1"/>
          </p:cNvSpPr>
          <p:nvPr>
            <p:ph idx="1"/>
          </p:nvPr>
        </p:nvSpPr>
        <p:spPr>
          <a:xfrm>
            <a:off x="611188" y="1628775"/>
            <a:ext cx="8183562" cy="4187825"/>
          </a:xfrm>
        </p:spPr>
        <p:txBody>
          <a:bodyPr vert="horz" wrap="square" lIns="182880" tIns="91440" rIns="91440" bIns="45720" anchor="t" anchorCtr="0"/>
          <a:p>
            <a:pPr>
              <a:buNone/>
            </a:pPr>
            <a:r>
              <a:rPr lang="en-GB" altLang="en-US" sz="2000" dirty="0"/>
              <a:t>do </a:t>
            </a:r>
            <a:endParaRPr lang="en-GB" altLang="en-US" sz="2000" dirty="0"/>
          </a:p>
          <a:p>
            <a:pPr>
              <a:buNone/>
            </a:pPr>
            <a:r>
              <a:rPr lang="en-GB" altLang="en-US" sz="2000" dirty="0"/>
              <a:t>	{ </a:t>
            </a:r>
            <a:endParaRPr lang="en-GB" altLang="en-US" sz="2000" dirty="0"/>
          </a:p>
          <a:p>
            <a:pPr lvl="2">
              <a:buNone/>
            </a:pPr>
            <a:r>
              <a:rPr lang="en-GB" altLang="en-US" sz="2000" dirty="0"/>
              <a:t>Single statement </a:t>
            </a:r>
            <a:endParaRPr lang="en-GB" altLang="en-US" sz="2000" dirty="0"/>
          </a:p>
          <a:p>
            <a:pPr lvl="2">
              <a:buNone/>
            </a:pPr>
            <a:r>
              <a:rPr lang="en-GB" altLang="en-US" sz="2000" dirty="0"/>
              <a:t>or Block of statements; </a:t>
            </a:r>
            <a:endParaRPr lang="en-GB" altLang="en-US" sz="2000" dirty="0"/>
          </a:p>
          <a:p>
            <a:pPr lvl="1">
              <a:buNone/>
            </a:pPr>
            <a:r>
              <a:rPr lang="en-GB" altLang="en-US" sz="2000" dirty="0"/>
              <a:t>}while(expression)</a:t>
            </a:r>
            <a:r>
              <a:rPr lang="en-GB" altLang="en-US" dirty="0"/>
              <a:t>;</a:t>
            </a:r>
            <a:endParaRPr lang="en-GB" altLang="en-US"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Program Statements(control) </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Content Placeholder 2"/>
          <p:cNvSpPr>
            <a:spLocks noGrp="1"/>
          </p:cNvSpPr>
          <p:nvPr>
            <p:ph idx="1"/>
          </p:nvPr>
        </p:nvSpPr>
        <p:spPr>
          <a:xfrm>
            <a:off x="457200" y="1600200"/>
            <a:ext cx="8115300" cy="4525963"/>
          </a:xfrm>
        </p:spPr>
        <p:txBody>
          <a:bodyPr vert="horz" wrap="square" lIns="182880" tIns="91440" rIns="91440" bIns="45720" anchor="t" anchorCtr="0"/>
          <a:p>
            <a:pPr eaLnBrk="1" hangingPunct="1">
              <a:buFont typeface="Wingdings" panose="05000000000000000000" pitchFamily="2" charset="2"/>
              <a:buChar char="§"/>
            </a:pPr>
            <a:r>
              <a:rPr lang="en-IN" altLang="x-none" sz="2000" dirty="0"/>
              <a:t>Compiler vendors (like Microsoft, Borland ,etc.) provide their own keywords apart from the ones mentioned below. These include extended keywords like </a:t>
            </a:r>
            <a:r>
              <a:rPr lang="en-IN" altLang="x-none" sz="2000" b="1" dirty="0"/>
              <a:t>near, far, asm, etc.</a:t>
            </a:r>
            <a:endParaRPr lang="en-IN" altLang="x-none" sz="2000" dirty="0"/>
          </a:p>
        </p:txBody>
      </p:sp>
      <p:sp>
        <p:nvSpPr>
          <p:cNvPr id="47109" name="Footer Placeholder 1"/>
          <p:cNvSpPr txBox="1">
            <a:spLocks noGrp="1"/>
          </p:cNvSpPr>
          <p:nvPr>
            <p:ph type="ftr" sz="quarter" idx="3"/>
          </p:nvPr>
        </p:nvSpPr>
        <p:spPr bwMode="auto">
          <a:xfrm>
            <a:off x="954088" y="6483350"/>
            <a:ext cx="7737475" cy="365125"/>
          </a:xfrm>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pic>
        <p:nvPicPr>
          <p:cNvPr id="45059" name="Picture 3"/>
          <p:cNvPicPr>
            <a:picLocks noChangeAspect="1"/>
          </p:cNvPicPr>
          <p:nvPr/>
        </p:nvPicPr>
        <p:blipFill>
          <a:blip r:embed="rId1"/>
          <a:stretch>
            <a:fillRect/>
          </a:stretch>
        </p:blipFill>
        <p:spPr>
          <a:xfrm>
            <a:off x="685800" y="2852738"/>
            <a:ext cx="7927975" cy="3224212"/>
          </a:xfrm>
          <a:prstGeom prst="rect">
            <a:avLst/>
          </a:prstGeom>
          <a:noFill/>
          <a:ln w="9525">
            <a:noFill/>
          </a:ln>
        </p:spPr>
      </p:pic>
      <p:sp>
        <p:nvSpPr>
          <p:cNvPr id="7"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Key Words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Content Placeholder 2"/>
          <p:cNvSpPr>
            <a:spLocks noGrp="1"/>
          </p:cNvSpPr>
          <p:nvPr>
            <p:ph idx="1"/>
          </p:nvPr>
        </p:nvSpPr>
        <p:spPr>
          <a:xfrm>
            <a:off x="611188" y="1628775"/>
            <a:ext cx="8183562" cy="4187825"/>
          </a:xfrm>
        </p:spPr>
        <p:txBody>
          <a:bodyPr vert="horz" wrap="square" lIns="182880" tIns="91440" rIns="91440" bIns="45720" anchor="t" anchorCtr="0"/>
          <a:p>
            <a:pPr eaLnBrk="1" hangingPunct="1">
              <a:buFont typeface="Wingdings" panose="05000000000000000000" pitchFamily="2" charset="2"/>
              <a:buChar char="§"/>
            </a:pPr>
            <a:r>
              <a:rPr lang="en-IN" altLang="x-none" sz="2000" dirty="0"/>
              <a:t>A constant is an explicit data value written by the programmer. Thus, it is a value known to the compiler at compiling time.</a:t>
            </a:r>
            <a:endParaRPr lang="en-IN" altLang="x-none" sz="2000" dirty="0"/>
          </a:p>
          <a:p>
            <a:pPr eaLnBrk="1" hangingPunct="1">
              <a:buFont typeface="Wingdings" panose="05000000000000000000" pitchFamily="2" charset="2"/>
              <a:buChar char="§"/>
            </a:pPr>
            <a:r>
              <a:rPr lang="en-IN" altLang="x-none" sz="2000" dirty="0"/>
              <a:t>In ANSI C, a decimal integer constant is treated as an unsigned long if its magnitude exceeds that of the signed long. An octal or hexadecimal integer that exceeds the limit of int is taken to be unsigned; if it exceeds this limit, it is taken to be long; and if it exceeds this limit, it is treated as an unsigned long.</a:t>
            </a:r>
            <a:endParaRPr lang="en-IN" altLang="x-none" sz="2000" dirty="0"/>
          </a:p>
          <a:p>
            <a:pPr eaLnBrk="1" hangingPunct="1">
              <a:buFont typeface="Wingdings" panose="05000000000000000000" pitchFamily="2" charset="2"/>
              <a:buChar char="§"/>
            </a:pPr>
            <a:r>
              <a:rPr lang="en-IN" altLang="x-none" sz="2000" dirty="0"/>
              <a:t> An integer constant is regarded as unsigned if its value is followed by the letter ‘u’ or ‘U’, e.g.,0x9999u; </a:t>
            </a:r>
            <a:endParaRPr lang="en-IN" altLang="x-none" sz="2000" dirty="0"/>
          </a:p>
        </p:txBody>
      </p:sp>
      <p:sp>
        <p:nvSpPr>
          <p:cNvPr id="48132" name="Footer Placeholder 1"/>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7"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Constants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6" name="Footer Placeholder 2"/>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pic>
        <p:nvPicPr>
          <p:cNvPr id="47106" name="Picture 2"/>
          <p:cNvPicPr>
            <a:picLocks noChangeAspect="1"/>
          </p:cNvPicPr>
          <p:nvPr/>
        </p:nvPicPr>
        <p:blipFill>
          <a:blip r:embed="rId1"/>
          <a:stretch>
            <a:fillRect/>
          </a:stretch>
        </p:blipFill>
        <p:spPr>
          <a:xfrm>
            <a:off x="571500" y="1550988"/>
            <a:ext cx="8001000" cy="4500562"/>
          </a:xfrm>
          <a:prstGeom prst="rect">
            <a:avLst/>
          </a:prstGeom>
          <a:noFill/>
          <a:ln w="9525">
            <a:noFill/>
          </a:ln>
        </p:spPr>
      </p:pic>
      <p:sp>
        <p:nvSpPr>
          <p:cNvPr id="6"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fontScale="92500" lnSpcReduction="10000"/>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Specifications of Different Constants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Content Placeholder 2"/>
          <p:cNvSpPr>
            <a:spLocks noGrp="1"/>
          </p:cNvSpPr>
          <p:nvPr>
            <p:ph idx="1"/>
          </p:nvPr>
        </p:nvSpPr>
        <p:spPr/>
        <p:txBody>
          <a:bodyPr vert="horz" wrap="square" lIns="182880" tIns="91440" rIns="91440" bIns="45720" numCol="1" anchor="t" anchorCtr="0" compatLnSpc="1">
            <a:normAutofit fontScale="77500" lnSpcReduction="20000"/>
          </a:bodyPr>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rPr>
              <a:t>Compiler: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A system software that translates the source code to assembly code.</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rPr>
              <a:t>Constant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A constant is an entity that doesn’t change.</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400" b="1"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rPr>
              <a:t>Data type: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The type, or data type, of a variable determines a set of values that the variable might take and a set of operations that can be applied to those values.</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rPr>
              <a:t>Debugger: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A debugger is a program that enables you to run another</a:t>
            </a:r>
            <a:r>
              <a:rPr kumimoji="0" lang="en-IN"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program step-by-step and examine the value of that program’s variables.</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rPr>
              <a:t>Identifier: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An identifier is a symbolic name used in a program and defined by the programmer. Ex : name of variables, arrays, functions etc like </a:t>
            </a:r>
            <a:r>
              <a:rPr kumimoji="0" lang="en-IN" sz="2400" b="0" i="0" u="none" strike="noStrike" kern="1200" cap="none" spc="0" normalizeH="0" baseline="0" noProof="0" dirty="0" err="1" smtClean="0">
                <a:ln>
                  <a:noFill/>
                </a:ln>
                <a:solidFill>
                  <a:schemeClr val="tx1"/>
                </a:solidFill>
                <a:effectLst/>
                <a:uLnTx/>
                <a:uFillTx/>
                <a:latin typeface="+mn-lt"/>
                <a:ea typeface="+mn-ea"/>
                <a:cs typeface="+mn-cs"/>
              </a:rPr>
              <a:t>emp_name</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2400" b="0" i="0" u="none" strike="noStrike" kern="1200" cap="none" spc="0" normalizeH="0" baseline="0" noProof="0" dirty="0" err="1" smtClean="0">
                <a:ln>
                  <a:noFill/>
                </a:ln>
                <a:solidFill>
                  <a:schemeClr val="tx1"/>
                </a:solidFill>
                <a:effectLst/>
                <a:uLnTx/>
                <a:uFillTx/>
                <a:latin typeface="+mn-lt"/>
                <a:ea typeface="+mn-ea"/>
                <a:cs typeface="+mn-cs"/>
              </a:rPr>
              <a:t>total_amount</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Key Words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Title 1"/>
          <p:cNvSpPr>
            <a:spLocks noGrp="1"/>
          </p:cNvSpPr>
          <p:nvPr>
            <p:ph type="title"/>
          </p:nvPr>
        </p:nvSpPr>
        <p:spPr>
          <a:xfrm>
            <a:off x="561975" y="228600"/>
            <a:ext cx="8153400" cy="990600"/>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tx1"/>
                </a:solidFill>
                <a:effectLst>
                  <a:outerShdw blurRad="53975" dist="22860" dir="5400000" algn="tl" rotWithShape="0">
                    <a:srgbClr val="000000">
                      <a:alpha val="55000"/>
                    </a:srgbClr>
                  </a:outerShdw>
                </a:effectLst>
                <a:uLnTx/>
                <a:uFillTx/>
                <a:latin typeface="Cambria" panose="02040503050406030204" pitchFamily="18" charset="0"/>
                <a:ea typeface="+mj-ea"/>
                <a:cs typeface="+mj-cs"/>
              </a:rPr>
              <a:t>Types of C Constant</a:t>
            </a:r>
            <a:endParaRPr kumimoji="0" lang="en-US" sz="3600" b="1" i="0" u="none" strike="noStrike" kern="1200" cap="none" spc="0" normalizeH="0" baseline="0" noProof="0" dirty="0" smtClean="0">
              <a:ln>
                <a:noFill/>
              </a:ln>
              <a:solidFill>
                <a:schemeClr val="tx1"/>
              </a:solidFill>
              <a:effectLst>
                <a:outerShdw blurRad="53975" dist="22860" dir="5400000" algn="tl" rotWithShape="0">
                  <a:srgbClr val="000000">
                    <a:alpha val="55000"/>
                  </a:srgbClr>
                </a:outerShdw>
              </a:effectLst>
              <a:uLnTx/>
              <a:uFillTx/>
              <a:latin typeface="Cambria" panose="02040503050406030204" pitchFamily="18" charset="0"/>
              <a:ea typeface="+mj-ea"/>
              <a:cs typeface="+mj-cs"/>
            </a:endParaRPr>
          </a:p>
        </p:txBody>
      </p:sp>
      <p:pic>
        <p:nvPicPr>
          <p:cNvPr id="48130" name="Picture 2" descr="http://www.entranceforms.com/libs/img/logos/kiit0712.logo.jpg"/>
          <p:cNvPicPr>
            <a:picLocks noChangeAspect="1"/>
          </p:cNvPicPr>
          <p:nvPr/>
        </p:nvPicPr>
        <p:blipFill>
          <a:blip r:embed="rId1"/>
          <a:srcRect l="7585" b="3870"/>
          <a:stretch>
            <a:fillRect/>
          </a:stretch>
        </p:blipFill>
        <p:spPr>
          <a:xfrm>
            <a:off x="8153400" y="533400"/>
            <a:ext cx="928688" cy="685800"/>
          </a:xfrm>
          <a:prstGeom prst="rect">
            <a:avLst/>
          </a:prstGeom>
          <a:noFill/>
          <a:ln w="9525">
            <a:noFill/>
          </a:ln>
        </p:spPr>
      </p:pic>
      <p:sp>
        <p:nvSpPr>
          <p:cNvPr id="48131" name="Footer Placeholder 3"/>
          <p:cNvSpPr>
            <a:spLocks noGrp="1"/>
          </p:cNvSpPr>
          <p:nvPr>
            <p:ph type="ftr" sz="quarter" idx="3"/>
          </p:nvPr>
        </p:nvSpPr>
        <p:spPr>
          <a:xfrm>
            <a:off x="609600" y="6505575"/>
            <a:ext cx="8115300" cy="317500"/>
          </a:xfrm>
          <a:solidFill>
            <a:srgbClr val="008000"/>
          </a:solidFill>
          <a:ln>
            <a:solidFill>
              <a:srgbClr val="00B050"/>
            </a:solidFill>
          </a:ln>
        </p:spPr>
        <p:txBody>
          <a:bodyPr lIns="91258" tIns="45628" rIns="91258" bIns="45628"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a:r>
              <a:rPr lang="en-GB" altLang="en-US" sz="2200" b="1" dirty="0">
                <a:solidFill>
                  <a:schemeClr val="bg1"/>
                </a:solidFill>
                <a:latin typeface="Cambria Math" panose="02040503050406030204" pitchFamily="18" charset="0"/>
              </a:rPr>
              <a:t>KIIT UNIVERSITY</a:t>
            </a:r>
            <a:endParaRPr lang="en-GB" altLang="en-US" sz="1900" dirty="0">
              <a:solidFill>
                <a:schemeClr val="bg1"/>
              </a:solidFill>
              <a:latin typeface="Cambria Math" panose="02040503050406030204" pitchFamily="18" charset="0"/>
              <a:ea typeface="Cambria Math" panose="02040503050406030204" pitchFamily="18" charset="0"/>
            </a:endParaRPr>
          </a:p>
        </p:txBody>
      </p:sp>
      <p:pic>
        <p:nvPicPr>
          <p:cNvPr id="48132" name="Picture 2"/>
          <p:cNvPicPr>
            <a:picLocks noChangeAspect="1"/>
          </p:cNvPicPr>
          <p:nvPr/>
        </p:nvPicPr>
        <p:blipFill>
          <a:blip r:embed="rId2"/>
          <a:stretch>
            <a:fillRect/>
          </a:stretch>
        </p:blipFill>
        <p:spPr>
          <a:xfrm>
            <a:off x="314325" y="1584325"/>
            <a:ext cx="8515350" cy="4816475"/>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Title 1"/>
          <p:cNvSpPr>
            <a:spLocks noGrp="1"/>
          </p:cNvSpPr>
          <p:nvPr>
            <p:ph type="title"/>
          </p:nvPr>
        </p:nvSpPr>
        <p:spPr>
          <a:xfrm>
            <a:off x="276225" y="228600"/>
            <a:ext cx="8153400" cy="990600"/>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tx1"/>
                </a:solidFill>
                <a:effectLst>
                  <a:outerShdw blurRad="53975" dist="22860" dir="5400000" algn="tl" rotWithShape="0">
                    <a:srgbClr val="000000">
                      <a:alpha val="55000"/>
                    </a:srgbClr>
                  </a:outerShdw>
                </a:effectLst>
                <a:uLnTx/>
                <a:uFillTx/>
                <a:latin typeface="Cambria" panose="02040503050406030204" pitchFamily="18" charset="0"/>
                <a:ea typeface="+mj-ea"/>
                <a:cs typeface="+mj-cs"/>
              </a:rPr>
              <a:t>Rules for Constructing Const</a:t>
            </a:r>
            <a:endParaRPr kumimoji="0" lang="en-US" sz="3600" b="1" i="0" u="none" strike="noStrike" kern="1200" cap="none" spc="0" normalizeH="0" baseline="0" noProof="0" dirty="0" smtClean="0">
              <a:ln>
                <a:noFill/>
              </a:ln>
              <a:solidFill>
                <a:schemeClr val="tx1"/>
              </a:solidFill>
              <a:effectLst>
                <a:outerShdw blurRad="53975" dist="22860" dir="5400000" algn="tl" rotWithShape="0">
                  <a:srgbClr val="000000">
                    <a:alpha val="55000"/>
                  </a:srgbClr>
                </a:outerShdw>
              </a:effectLst>
              <a:uLnTx/>
              <a:uFillTx/>
              <a:latin typeface="Cambria" panose="02040503050406030204" pitchFamily="18" charset="0"/>
              <a:ea typeface="+mj-ea"/>
              <a:cs typeface="+mj-cs"/>
            </a:endParaRPr>
          </a:p>
        </p:txBody>
      </p:sp>
      <p:pic>
        <p:nvPicPr>
          <p:cNvPr id="50178" name="Picture 2" descr="http://www.entranceforms.com/libs/img/logos/kiit0712.logo.jpg"/>
          <p:cNvPicPr>
            <a:picLocks noChangeAspect="1"/>
          </p:cNvPicPr>
          <p:nvPr/>
        </p:nvPicPr>
        <p:blipFill>
          <a:blip r:embed="rId1"/>
          <a:srcRect l="7585" b="3870"/>
          <a:stretch>
            <a:fillRect/>
          </a:stretch>
        </p:blipFill>
        <p:spPr>
          <a:xfrm>
            <a:off x="8153400" y="533400"/>
            <a:ext cx="928688" cy="685800"/>
          </a:xfrm>
          <a:prstGeom prst="rect">
            <a:avLst/>
          </a:prstGeom>
          <a:noFill/>
          <a:ln w="9525">
            <a:noFill/>
          </a:ln>
        </p:spPr>
      </p:pic>
      <p:sp>
        <p:nvSpPr>
          <p:cNvPr id="50179" name="Footer Placeholder 3"/>
          <p:cNvSpPr>
            <a:spLocks noGrp="1"/>
          </p:cNvSpPr>
          <p:nvPr>
            <p:ph type="ftr" sz="quarter" idx="3"/>
          </p:nvPr>
        </p:nvSpPr>
        <p:spPr>
          <a:xfrm>
            <a:off x="609600" y="6505575"/>
            <a:ext cx="8115300" cy="317500"/>
          </a:xfrm>
          <a:solidFill>
            <a:srgbClr val="008000"/>
          </a:solidFill>
          <a:ln>
            <a:solidFill>
              <a:srgbClr val="00B050"/>
            </a:solidFill>
          </a:ln>
        </p:spPr>
        <p:txBody>
          <a:bodyPr lIns="91258" tIns="45628" rIns="91258" bIns="45628"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a:r>
              <a:rPr lang="en-GB" altLang="en-US" sz="2200" b="1" dirty="0">
                <a:solidFill>
                  <a:schemeClr val="bg1"/>
                </a:solidFill>
                <a:latin typeface="Cambria Math" panose="02040503050406030204" pitchFamily="18" charset="0"/>
              </a:rPr>
              <a:t>KIIT UNIVERSITY</a:t>
            </a:r>
            <a:endParaRPr lang="en-GB" altLang="en-US" sz="1900" dirty="0">
              <a:solidFill>
                <a:schemeClr val="bg1"/>
              </a:solidFill>
              <a:latin typeface="Cambria Math" panose="02040503050406030204" pitchFamily="18" charset="0"/>
              <a:ea typeface="Cambria Math" panose="02040503050406030204" pitchFamily="18" charset="0"/>
            </a:endParaRPr>
          </a:p>
        </p:txBody>
      </p:sp>
      <p:sp>
        <p:nvSpPr>
          <p:cNvPr id="50180" name="TextBox 5"/>
          <p:cNvSpPr txBox="1"/>
          <p:nvPr/>
        </p:nvSpPr>
        <p:spPr>
          <a:xfrm>
            <a:off x="134938" y="1550988"/>
            <a:ext cx="2684462" cy="369887"/>
          </a:xfrm>
          <a:prstGeom prst="rect">
            <a:avLst/>
          </a:prstGeom>
          <a:solidFill>
            <a:schemeClr val="accent2"/>
          </a:solidFill>
          <a:ln w="9525">
            <a:noFill/>
          </a:ln>
        </p:spPr>
        <p:txBody>
          <a:bodyPr anchor="t" anchorCtr="0">
            <a:spAutoFit/>
          </a:bodyPr>
          <a:p>
            <a:r>
              <a:rPr lang="en-US" altLang="en-GB" i="1" dirty="0">
                <a:solidFill>
                  <a:schemeClr val="bg1"/>
                </a:solidFill>
                <a:latin typeface="Verdana" panose="020B0604030504040204" pitchFamily="34" charset="0"/>
              </a:rPr>
              <a:t>Constructing Integer Const </a:t>
            </a:r>
            <a:endParaRPr lang="en-US" altLang="en-GB" i="1" dirty="0">
              <a:solidFill>
                <a:schemeClr val="bg1"/>
              </a:solidFill>
              <a:latin typeface="Verdana" panose="020B0604030504040204" pitchFamily="34" charset="0"/>
            </a:endParaRPr>
          </a:p>
        </p:txBody>
      </p:sp>
      <p:sp>
        <p:nvSpPr>
          <p:cNvPr id="50181" name="TextBox 6"/>
          <p:cNvSpPr txBox="1"/>
          <p:nvPr/>
        </p:nvSpPr>
        <p:spPr>
          <a:xfrm>
            <a:off x="26988" y="1935163"/>
            <a:ext cx="7135812" cy="1477962"/>
          </a:xfrm>
          <a:prstGeom prst="rect">
            <a:avLst/>
          </a:prstGeom>
          <a:noFill/>
          <a:ln w="12700">
            <a:noFill/>
          </a:ln>
        </p:spPr>
        <p:txBody>
          <a:bodyPr anchor="t" anchorCtr="0">
            <a:spAutoFit/>
          </a:bodyPr>
          <a:p>
            <a:pPr marL="457200" lvl="2" indent="-398145">
              <a:buClr>
                <a:srgbClr val="C00000"/>
              </a:buClr>
              <a:buSzPct val="90000"/>
              <a:buFont typeface="Wingdings" panose="05000000000000000000" pitchFamily="2" charset="2"/>
              <a:buChar char="q"/>
            </a:pPr>
            <a:r>
              <a:rPr lang="en-GB" altLang="en-US" dirty="0">
                <a:latin typeface="Cambria" panose="02040503050406030204" pitchFamily="18" charset="0"/>
              </a:rPr>
              <a:t>Must have at least one digit. </a:t>
            </a:r>
            <a:endParaRPr lang="en-GB" altLang="en-US" dirty="0">
              <a:latin typeface="Cambria" panose="02040503050406030204" pitchFamily="18" charset="0"/>
            </a:endParaRPr>
          </a:p>
          <a:p>
            <a:pPr marL="457200" lvl="2" indent="-398145">
              <a:buClr>
                <a:srgbClr val="C00000"/>
              </a:buClr>
              <a:buSzPct val="90000"/>
              <a:buFont typeface="Wingdings" panose="05000000000000000000" pitchFamily="2" charset="2"/>
              <a:buChar char="q"/>
            </a:pPr>
            <a:r>
              <a:rPr lang="en-GB" altLang="en-US" dirty="0">
                <a:latin typeface="Cambria" panose="02040503050406030204" pitchFamily="18" charset="0"/>
              </a:rPr>
              <a:t>Must not have a decimal point.</a:t>
            </a:r>
            <a:endParaRPr lang="en-GB" altLang="en-US" dirty="0">
              <a:latin typeface="Cambria" panose="02040503050406030204" pitchFamily="18" charset="0"/>
            </a:endParaRPr>
          </a:p>
          <a:p>
            <a:pPr marL="457200" lvl="2" indent="-398145">
              <a:buClr>
                <a:srgbClr val="C00000"/>
              </a:buClr>
              <a:buSzPct val="90000"/>
              <a:buFont typeface="Wingdings" panose="05000000000000000000" pitchFamily="2" charset="2"/>
              <a:buChar char="q"/>
            </a:pPr>
            <a:r>
              <a:rPr lang="en-GB" altLang="en-US" dirty="0">
                <a:latin typeface="Cambria" panose="02040503050406030204" pitchFamily="18" charset="0"/>
              </a:rPr>
              <a:t>Can be either positive or negative</a:t>
            </a:r>
            <a:endParaRPr lang="en-GB" altLang="en-US" dirty="0">
              <a:latin typeface="Cambria" panose="02040503050406030204" pitchFamily="18" charset="0"/>
            </a:endParaRPr>
          </a:p>
          <a:p>
            <a:pPr marL="457200" lvl="2" indent="-398145">
              <a:buClr>
                <a:srgbClr val="C00000"/>
              </a:buClr>
              <a:buSzPct val="90000"/>
              <a:buFont typeface="Wingdings" panose="05000000000000000000" pitchFamily="2" charset="2"/>
              <a:buChar char="q"/>
            </a:pPr>
            <a:r>
              <a:rPr lang="en-GB" altLang="en-US" dirty="0">
                <a:latin typeface="Cambria" panose="02040503050406030204" pitchFamily="18" charset="0"/>
              </a:rPr>
              <a:t>If no sign precedes an integer constant it is assumed to be positive.</a:t>
            </a:r>
            <a:endParaRPr lang="en-GB" altLang="en-US" dirty="0">
              <a:latin typeface="Cambria" panose="02040503050406030204" pitchFamily="18" charset="0"/>
            </a:endParaRPr>
          </a:p>
          <a:p>
            <a:pPr marL="457200" lvl="2" indent="-398145">
              <a:buClr>
                <a:srgbClr val="C00000"/>
              </a:buClr>
              <a:buSzPct val="90000"/>
              <a:buFont typeface="Wingdings" panose="05000000000000000000" pitchFamily="2" charset="2"/>
              <a:buChar char="q"/>
            </a:pPr>
            <a:r>
              <a:rPr lang="en-GB" altLang="en-US" dirty="0">
                <a:latin typeface="Cambria" panose="02040503050406030204" pitchFamily="18" charset="0"/>
              </a:rPr>
              <a:t>No commas or blanks are allowed</a:t>
            </a:r>
            <a:endParaRPr lang="en-GB" altLang="en-US" dirty="0">
              <a:latin typeface="Cambria" panose="02040503050406030204" pitchFamily="18" charset="0"/>
            </a:endParaRPr>
          </a:p>
        </p:txBody>
      </p:sp>
      <p:sp>
        <p:nvSpPr>
          <p:cNvPr id="8" name="TextBox 7"/>
          <p:cNvSpPr txBox="1"/>
          <p:nvPr/>
        </p:nvSpPr>
        <p:spPr>
          <a:xfrm>
            <a:off x="7485063" y="1722438"/>
            <a:ext cx="1524000" cy="1200150"/>
          </a:xfrm>
          <a:prstGeom prst="rect">
            <a:avLst/>
          </a:prstGeom>
          <a:noFill/>
          <a:ln w="12700">
            <a:noFill/>
          </a:ln>
        </p:spPr>
        <p:txBody>
          <a:bodyPr anchor="t" anchorCtr="0">
            <a:spAutoFit/>
          </a:bodyPr>
          <a:p>
            <a:pPr marL="457200" lvl="2" indent="-398145">
              <a:buClr>
                <a:srgbClr val="C00000"/>
              </a:buClr>
              <a:buSzPct val="90000"/>
            </a:pPr>
            <a:r>
              <a:rPr lang="en-GB" altLang="en-US" b="1" dirty="0">
                <a:latin typeface="Cambria" panose="02040503050406030204" pitchFamily="18" charset="0"/>
              </a:rPr>
              <a:t>Ex.</a:t>
            </a:r>
            <a:r>
              <a:rPr lang="en-GB" altLang="en-US" dirty="0">
                <a:latin typeface="Cambria" panose="02040503050406030204" pitchFamily="18" charset="0"/>
              </a:rPr>
              <a:t>: 426</a:t>
            </a:r>
            <a:endParaRPr lang="en-GB" altLang="en-US" dirty="0">
              <a:latin typeface="Cambria" panose="02040503050406030204" pitchFamily="18" charset="0"/>
            </a:endParaRPr>
          </a:p>
          <a:p>
            <a:pPr marL="457200" lvl="2" indent="-398145">
              <a:buClr>
                <a:srgbClr val="C00000"/>
              </a:buClr>
              <a:buSzPct val="90000"/>
            </a:pPr>
            <a:r>
              <a:rPr lang="en-GB" altLang="en-US" dirty="0">
                <a:latin typeface="Cambria" panose="02040503050406030204" pitchFamily="18" charset="0"/>
              </a:rPr>
              <a:t>+782</a:t>
            </a:r>
            <a:endParaRPr lang="en-GB" altLang="en-US" dirty="0">
              <a:latin typeface="Cambria" panose="02040503050406030204" pitchFamily="18" charset="0"/>
            </a:endParaRPr>
          </a:p>
          <a:p>
            <a:pPr marL="457200" lvl="2" indent="-398145">
              <a:buClr>
                <a:srgbClr val="C00000"/>
              </a:buClr>
              <a:buSzPct val="90000"/>
            </a:pPr>
            <a:r>
              <a:rPr lang="en-GB" altLang="en-US" dirty="0">
                <a:latin typeface="Cambria" panose="02040503050406030204" pitchFamily="18" charset="0"/>
              </a:rPr>
              <a:t>-8000</a:t>
            </a:r>
            <a:endParaRPr lang="en-GB" altLang="en-US" dirty="0">
              <a:latin typeface="Cambria" panose="02040503050406030204" pitchFamily="18" charset="0"/>
            </a:endParaRPr>
          </a:p>
          <a:p>
            <a:pPr marL="457200" lvl="2" indent="-398145">
              <a:buClr>
                <a:srgbClr val="C00000"/>
              </a:buClr>
              <a:buSzPct val="90000"/>
            </a:pPr>
            <a:r>
              <a:rPr lang="en-GB" altLang="en-US" dirty="0">
                <a:latin typeface="Cambria" panose="02040503050406030204" pitchFamily="18" charset="0"/>
              </a:rPr>
              <a:t>-7605</a:t>
            </a:r>
            <a:endParaRPr lang="en-GB" altLang="en-US" dirty="0">
              <a:latin typeface="Cambria" panose="02040503050406030204" pitchFamily="18" charset="0"/>
            </a:endParaRPr>
          </a:p>
        </p:txBody>
      </p:sp>
      <p:sp>
        <p:nvSpPr>
          <p:cNvPr id="9" name="TextBox 8"/>
          <p:cNvSpPr txBox="1"/>
          <p:nvPr/>
        </p:nvSpPr>
        <p:spPr>
          <a:xfrm>
            <a:off x="144463" y="3478213"/>
            <a:ext cx="3970337" cy="368300"/>
          </a:xfrm>
          <a:prstGeom prst="rect">
            <a:avLst/>
          </a:prstGeom>
          <a:solidFill>
            <a:schemeClr val="accent2"/>
          </a:solidFill>
          <a:ln w="9525">
            <a:noFill/>
          </a:ln>
        </p:spPr>
        <p:txBody>
          <a:bodyPr anchor="t" anchorCtr="0">
            <a:spAutoFit/>
          </a:bodyPr>
          <a:p>
            <a:r>
              <a:rPr lang="en-US" altLang="en-GB" i="1" dirty="0">
                <a:solidFill>
                  <a:schemeClr val="bg1"/>
                </a:solidFill>
                <a:latin typeface="Verdana" panose="020B0604030504040204" pitchFamily="34" charset="0"/>
              </a:rPr>
              <a:t>Constructing Real Const in fractional form </a:t>
            </a:r>
            <a:endParaRPr lang="en-US" altLang="en-GB" i="1" dirty="0">
              <a:solidFill>
                <a:schemeClr val="bg1"/>
              </a:solidFill>
              <a:latin typeface="Verdana" panose="020B0604030504040204" pitchFamily="34" charset="0"/>
            </a:endParaRPr>
          </a:p>
        </p:txBody>
      </p:sp>
      <p:sp>
        <p:nvSpPr>
          <p:cNvPr id="10" name="TextBox 9"/>
          <p:cNvSpPr txBox="1"/>
          <p:nvPr/>
        </p:nvSpPr>
        <p:spPr>
          <a:xfrm>
            <a:off x="17463" y="3835400"/>
            <a:ext cx="8897938" cy="2584450"/>
          </a:xfrm>
          <a:prstGeom prst="rect">
            <a:avLst/>
          </a:prstGeom>
          <a:noFill/>
          <a:ln w="12700">
            <a:noFill/>
            <a:prstDash val="sysDash"/>
          </a:ln>
        </p:spPr>
        <p:txBody>
          <a:bodyPr>
            <a:spAutoFit/>
          </a:bodyPr>
          <a:lstStyle/>
          <a:p>
            <a:pPr marL="53975" marR="0" lvl="2" indent="5080" algn="just" defTabSz="914400" rtl="0" eaLnBrk="1" fontAlgn="base" latinLnBrk="0" hangingPunct="1">
              <a:lnSpc>
                <a:spcPct val="100000"/>
              </a:lnSpc>
              <a:spcBef>
                <a:spcPts val="0"/>
              </a:spcBef>
              <a:spcAft>
                <a:spcPct val="0"/>
              </a:spcAft>
              <a:buClr>
                <a:srgbClr val="C00000"/>
              </a:buClr>
              <a:buSzPct val="90000"/>
              <a:buFontTx/>
              <a:buNone/>
              <a:defRPr/>
            </a:pPr>
            <a:r>
              <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Real constants are often called Floating Point constants. The real constants could be written in two forms—Fractional form and Exponential form. Following rules must be observed while constructing real constants expressed in fractional form:</a:t>
            </a:r>
            <a:endPar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a:p>
            <a:pPr marL="53975" marR="0" lvl="2" indent="5080" algn="l" defTabSz="914400" rtl="0" eaLnBrk="1" fontAlgn="base" latinLnBrk="0" hangingPunct="1">
              <a:lnSpc>
                <a:spcPct val="100000"/>
              </a:lnSpc>
              <a:spcBef>
                <a:spcPts val="0"/>
              </a:spcBef>
              <a:spcAft>
                <a:spcPct val="0"/>
              </a:spcAft>
              <a:buClr>
                <a:srgbClr val="C00000"/>
              </a:buClr>
              <a:buSzPct val="90000"/>
              <a:buFontTx/>
              <a:buNone/>
              <a:defRPr/>
            </a:pPr>
            <a:endPar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a:p>
            <a:pPr marL="457200" marR="0" lvl="2" indent="-398780" algn="l" defTabSz="914400" rtl="0" eaLnBrk="1" fontAlgn="base" latinLnBrk="0" hangingPunct="1">
              <a:lnSpc>
                <a:spcPct val="100000"/>
              </a:lnSpc>
              <a:spcBef>
                <a:spcPts val="0"/>
              </a:spcBef>
              <a:spcAft>
                <a:spcPct val="0"/>
              </a:spcAft>
              <a:buClr>
                <a:srgbClr val="C00000"/>
              </a:buClr>
              <a:buSzPct val="90000"/>
              <a:buFont typeface="Wingdings" panose="05000000000000000000" pitchFamily="2" charset="2"/>
              <a:buChar char="q"/>
              <a:defRPr/>
            </a:pPr>
            <a:r>
              <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Must have at least one digit.</a:t>
            </a:r>
            <a:endPar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a:p>
            <a:pPr marL="457200" marR="0" lvl="2" indent="-398780" algn="l" defTabSz="914400" rtl="0" eaLnBrk="1" fontAlgn="base" latinLnBrk="0" hangingPunct="1">
              <a:lnSpc>
                <a:spcPct val="100000"/>
              </a:lnSpc>
              <a:spcBef>
                <a:spcPts val="0"/>
              </a:spcBef>
              <a:spcAft>
                <a:spcPct val="0"/>
              </a:spcAft>
              <a:buClr>
                <a:srgbClr val="C00000"/>
              </a:buClr>
              <a:buSzPct val="90000"/>
              <a:buFont typeface="Wingdings" panose="05000000000000000000" pitchFamily="2" charset="2"/>
              <a:buChar char="q"/>
              <a:defRPr/>
            </a:pPr>
            <a:r>
              <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Must have a decimal point.</a:t>
            </a:r>
            <a:endPar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a:p>
            <a:pPr marL="457200" marR="0" lvl="2" indent="-398780" algn="l" defTabSz="914400" rtl="0" eaLnBrk="1" fontAlgn="base" latinLnBrk="0" hangingPunct="1">
              <a:lnSpc>
                <a:spcPct val="100000"/>
              </a:lnSpc>
              <a:spcBef>
                <a:spcPts val="0"/>
              </a:spcBef>
              <a:spcAft>
                <a:spcPct val="0"/>
              </a:spcAft>
              <a:buClr>
                <a:srgbClr val="C00000"/>
              </a:buClr>
              <a:buSzPct val="90000"/>
              <a:buFont typeface="Wingdings" panose="05000000000000000000" pitchFamily="2" charset="2"/>
              <a:buChar char="q"/>
              <a:defRPr/>
            </a:pPr>
            <a:r>
              <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Could be either positive or negative.</a:t>
            </a:r>
            <a:endPar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a:p>
            <a:pPr marL="457200" marR="0" lvl="2" indent="-398780" algn="l" defTabSz="914400" rtl="0" eaLnBrk="1" fontAlgn="base" latinLnBrk="0" hangingPunct="1">
              <a:lnSpc>
                <a:spcPct val="100000"/>
              </a:lnSpc>
              <a:spcBef>
                <a:spcPts val="0"/>
              </a:spcBef>
              <a:spcAft>
                <a:spcPct val="0"/>
              </a:spcAft>
              <a:buClr>
                <a:srgbClr val="C00000"/>
              </a:buClr>
              <a:buSzPct val="90000"/>
              <a:buFont typeface="Wingdings" panose="05000000000000000000" pitchFamily="2" charset="2"/>
              <a:buChar char="q"/>
              <a:defRPr/>
            </a:pPr>
            <a:r>
              <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Default sign is positive.</a:t>
            </a:r>
            <a:endPar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a:p>
            <a:pPr marL="457200" marR="0" lvl="2" indent="-398780" algn="l" defTabSz="914400" rtl="0" eaLnBrk="1" fontAlgn="base" latinLnBrk="0" hangingPunct="1">
              <a:lnSpc>
                <a:spcPct val="100000"/>
              </a:lnSpc>
              <a:spcBef>
                <a:spcPts val="0"/>
              </a:spcBef>
              <a:spcAft>
                <a:spcPct val="0"/>
              </a:spcAft>
              <a:buClr>
                <a:srgbClr val="C00000"/>
              </a:buClr>
              <a:buSzPct val="90000"/>
              <a:buFont typeface="Wingdings" panose="05000000000000000000" pitchFamily="2" charset="2"/>
              <a:buChar char="q"/>
              <a:defRPr/>
            </a:pPr>
            <a:r>
              <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No commas or blanks are allowed.</a:t>
            </a:r>
            <a:endPar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p:txBody>
      </p:sp>
      <p:sp>
        <p:nvSpPr>
          <p:cNvPr id="11" name="TextBox 10"/>
          <p:cNvSpPr txBox="1"/>
          <p:nvPr/>
        </p:nvSpPr>
        <p:spPr>
          <a:xfrm>
            <a:off x="6553200" y="4876800"/>
            <a:ext cx="1524000" cy="1200150"/>
          </a:xfrm>
          <a:prstGeom prst="rect">
            <a:avLst/>
          </a:prstGeom>
          <a:noFill/>
          <a:ln w="12700">
            <a:noFill/>
          </a:ln>
        </p:spPr>
        <p:txBody>
          <a:bodyPr anchor="t" anchorCtr="0">
            <a:spAutoFit/>
          </a:bodyPr>
          <a:p>
            <a:pPr marL="457200" lvl="2" indent="-398145">
              <a:buClr>
                <a:srgbClr val="C00000"/>
              </a:buClr>
              <a:buSzPct val="90000"/>
            </a:pPr>
            <a:r>
              <a:rPr lang="en-GB" altLang="en-US" b="1" dirty="0">
                <a:latin typeface="Cambria" panose="02040503050406030204" pitchFamily="18" charset="0"/>
              </a:rPr>
              <a:t>Ex.</a:t>
            </a:r>
            <a:r>
              <a:rPr lang="en-GB" altLang="en-US" dirty="0">
                <a:latin typeface="Cambria" panose="02040503050406030204" pitchFamily="18" charset="0"/>
              </a:rPr>
              <a:t>: +325.34</a:t>
            </a:r>
            <a:endParaRPr lang="en-GB" altLang="en-US" dirty="0">
              <a:latin typeface="Cambria" panose="02040503050406030204" pitchFamily="18" charset="0"/>
            </a:endParaRPr>
          </a:p>
          <a:p>
            <a:pPr marL="457200" lvl="2" indent="-398145">
              <a:buClr>
                <a:srgbClr val="C00000"/>
              </a:buClr>
              <a:buSzPct val="90000"/>
            </a:pPr>
            <a:r>
              <a:rPr lang="en-GB" altLang="en-US" dirty="0">
                <a:latin typeface="Cambria" panose="02040503050406030204" pitchFamily="18" charset="0"/>
              </a:rPr>
              <a:t>426.0</a:t>
            </a:r>
            <a:endParaRPr lang="en-GB" altLang="en-US" dirty="0">
              <a:latin typeface="Cambria" panose="02040503050406030204" pitchFamily="18" charset="0"/>
            </a:endParaRPr>
          </a:p>
          <a:p>
            <a:pPr marL="457200" lvl="2" indent="-398145">
              <a:buClr>
                <a:srgbClr val="C00000"/>
              </a:buClr>
              <a:buSzPct val="90000"/>
            </a:pPr>
            <a:r>
              <a:rPr lang="en-GB" altLang="en-US" dirty="0">
                <a:latin typeface="Cambria" panose="02040503050406030204" pitchFamily="18" charset="0"/>
              </a:rPr>
              <a:t>-32.76</a:t>
            </a:r>
            <a:endParaRPr lang="en-GB" altLang="en-US" dirty="0">
              <a:latin typeface="Cambria" panose="02040503050406030204" pitchFamily="18" charset="0"/>
            </a:endParaRPr>
          </a:p>
          <a:p>
            <a:pPr marL="457200" lvl="2" indent="-398145">
              <a:buClr>
                <a:srgbClr val="C00000"/>
              </a:buClr>
              <a:buSzPct val="90000"/>
            </a:pPr>
            <a:r>
              <a:rPr lang="en-GB" altLang="en-US" dirty="0">
                <a:latin typeface="Cambria" panose="02040503050406030204" pitchFamily="18" charset="0"/>
              </a:rPr>
              <a:t>-48.5792</a:t>
            </a:r>
            <a:endParaRPr lang="en-GB" altLang="en-US"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charRg st="0" end="9"/>
                                            </p:txEl>
                                          </p:spTgt>
                                        </p:tgtEl>
                                        <p:attrNameLst>
                                          <p:attrName>style.visibility</p:attrName>
                                        </p:attrNameLst>
                                      </p:cBhvr>
                                      <p:to>
                                        <p:strVal val="visible"/>
                                      </p:to>
                                    </p:set>
                                    <p:animEffect transition="in" filter="fade">
                                      <p:cBhvr>
                                        <p:cTn id="7" dur="2000"/>
                                        <p:tgtEl>
                                          <p:spTgt spid="8">
                                            <p:txEl>
                                              <p:charRg st="0" end="9"/>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charRg st="9" end="14"/>
                                            </p:txEl>
                                          </p:spTgt>
                                        </p:tgtEl>
                                        <p:attrNameLst>
                                          <p:attrName>style.visibility</p:attrName>
                                        </p:attrNameLst>
                                      </p:cBhvr>
                                      <p:to>
                                        <p:strVal val="visible"/>
                                      </p:to>
                                    </p:set>
                                    <p:animEffect transition="in" filter="fade">
                                      <p:cBhvr>
                                        <p:cTn id="10" dur="2000"/>
                                        <p:tgtEl>
                                          <p:spTgt spid="8">
                                            <p:txEl>
                                              <p:charRg st="9" end="1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charRg st="14" end="20"/>
                                            </p:txEl>
                                          </p:spTgt>
                                        </p:tgtEl>
                                        <p:attrNameLst>
                                          <p:attrName>style.visibility</p:attrName>
                                        </p:attrNameLst>
                                      </p:cBhvr>
                                      <p:to>
                                        <p:strVal val="visible"/>
                                      </p:to>
                                    </p:set>
                                    <p:animEffect transition="in" filter="fade">
                                      <p:cBhvr>
                                        <p:cTn id="13" dur="2000"/>
                                        <p:tgtEl>
                                          <p:spTgt spid="8">
                                            <p:txEl>
                                              <p:charRg st="14" end="2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charRg st="20" end="26"/>
                                            </p:txEl>
                                          </p:spTgt>
                                        </p:tgtEl>
                                        <p:attrNameLst>
                                          <p:attrName>style.visibility</p:attrName>
                                        </p:attrNameLst>
                                      </p:cBhvr>
                                      <p:to>
                                        <p:strVal val="visible"/>
                                      </p:to>
                                    </p:set>
                                    <p:animEffect transition="in" filter="fade">
                                      <p:cBhvr>
                                        <p:cTn id="16" dur="2000"/>
                                        <p:tgtEl>
                                          <p:spTgt spid="8">
                                            <p:txEl>
                                              <p:charRg st="20" end="2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0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charRg st="0" end="44"/>
                                            </p:txEl>
                                          </p:spTgt>
                                        </p:tgtEl>
                                        <p:attrNameLst>
                                          <p:attrName>style.visibility</p:attrName>
                                        </p:attrNameLst>
                                      </p:cBhvr>
                                      <p:to>
                                        <p:strVal val="visible"/>
                                      </p:to>
                                    </p:set>
                                    <p:animEffect transition="in" filter="fade">
                                      <p:cBhvr>
                                        <p:cTn id="24" dur="2000"/>
                                        <p:tgtEl>
                                          <p:spTgt spid="9">
                                            <p:txEl>
                                              <p:charRg st="0" end="4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xEl>
                                              <p:charRg st="0" end="242"/>
                                            </p:txEl>
                                          </p:spTgt>
                                        </p:tgtEl>
                                        <p:attrNameLst>
                                          <p:attrName>style.visibility</p:attrName>
                                        </p:attrNameLst>
                                      </p:cBhvr>
                                      <p:to>
                                        <p:strVal val="visible"/>
                                      </p:to>
                                    </p:set>
                                    <p:animEffect transition="in" filter="fade">
                                      <p:cBhvr>
                                        <p:cTn id="27" dur="2000"/>
                                        <p:tgtEl>
                                          <p:spTgt spid="10">
                                            <p:txEl>
                                              <p:charRg st="0" end="24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xEl>
                                              <p:charRg st="243" end="273"/>
                                            </p:txEl>
                                          </p:spTgt>
                                        </p:tgtEl>
                                        <p:attrNameLst>
                                          <p:attrName>style.visibility</p:attrName>
                                        </p:attrNameLst>
                                      </p:cBhvr>
                                      <p:to>
                                        <p:strVal val="visible"/>
                                      </p:to>
                                    </p:set>
                                    <p:animEffect transition="in" filter="fade">
                                      <p:cBhvr>
                                        <p:cTn id="30" dur="2000"/>
                                        <p:tgtEl>
                                          <p:spTgt spid="10">
                                            <p:txEl>
                                              <p:charRg st="243" end="273"/>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xEl>
                                              <p:charRg st="273" end="300"/>
                                            </p:txEl>
                                          </p:spTgt>
                                        </p:tgtEl>
                                        <p:attrNameLst>
                                          <p:attrName>style.visibility</p:attrName>
                                        </p:attrNameLst>
                                      </p:cBhvr>
                                      <p:to>
                                        <p:strVal val="visible"/>
                                      </p:to>
                                    </p:set>
                                    <p:animEffect transition="in" filter="fade">
                                      <p:cBhvr>
                                        <p:cTn id="33" dur="2000"/>
                                        <p:tgtEl>
                                          <p:spTgt spid="10">
                                            <p:txEl>
                                              <p:charRg st="273" end="30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xEl>
                                              <p:charRg st="300" end="338"/>
                                            </p:txEl>
                                          </p:spTgt>
                                        </p:tgtEl>
                                        <p:attrNameLst>
                                          <p:attrName>style.visibility</p:attrName>
                                        </p:attrNameLst>
                                      </p:cBhvr>
                                      <p:to>
                                        <p:strVal val="visible"/>
                                      </p:to>
                                    </p:set>
                                    <p:animEffect transition="in" filter="fade">
                                      <p:cBhvr>
                                        <p:cTn id="36" dur="2000"/>
                                        <p:tgtEl>
                                          <p:spTgt spid="10">
                                            <p:txEl>
                                              <p:charRg st="300" end="33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xEl>
                                              <p:charRg st="338" end="364"/>
                                            </p:txEl>
                                          </p:spTgt>
                                        </p:tgtEl>
                                        <p:attrNameLst>
                                          <p:attrName>style.visibility</p:attrName>
                                        </p:attrNameLst>
                                      </p:cBhvr>
                                      <p:to>
                                        <p:strVal val="visible"/>
                                      </p:to>
                                    </p:set>
                                    <p:animEffect transition="in" filter="fade">
                                      <p:cBhvr>
                                        <p:cTn id="39" dur="2000"/>
                                        <p:tgtEl>
                                          <p:spTgt spid="10">
                                            <p:txEl>
                                              <p:charRg st="338" end="364"/>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txEl>
                                              <p:charRg st="364" end="397"/>
                                            </p:txEl>
                                          </p:spTgt>
                                        </p:tgtEl>
                                        <p:attrNameLst>
                                          <p:attrName>style.visibility</p:attrName>
                                        </p:attrNameLst>
                                      </p:cBhvr>
                                      <p:to>
                                        <p:strVal val="visible"/>
                                      </p:to>
                                    </p:set>
                                    <p:animEffect transition="in" filter="fade">
                                      <p:cBhvr>
                                        <p:cTn id="42" dur="2000"/>
                                        <p:tgtEl>
                                          <p:spTgt spid="10">
                                            <p:txEl>
                                              <p:charRg st="364" end="39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xEl>
                                              <p:charRg st="0" end="13"/>
                                            </p:txEl>
                                          </p:spTgt>
                                        </p:tgtEl>
                                        <p:attrNameLst>
                                          <p:attrName>style.visibility</p:attrName>
                                        </p:attrNameLst>
                                      </p:cBhvr>
                                      <p:to>
                                        <p:strVal val="visible"/>
                                      </p:to>
                                    </p:set>
                                    <p:animEffect transition="in" filter="fade">
                                      <p:cBhvr>
                                        <p:cTn id="47" dur="2000"/>
                                        <p:tgtEl>
                                          <p:spTgt spid="11">
                                            <p:txEl>
                                              <p:charRg st="0" end="13"/>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
                                            <p:txEl>
                                              <p:charRg st="13" end="19"/>
                                            </p:txEl>
                                          </p:spTgt>
                                        </p:tgtEl>
                                        <p:attrNameLst>
                                          <p:attrName>style.visibility</p:attrName>
                                        </p:attrNameLst>
                                      </p:cBhvr>
                                      <p:to>
                                        <p:strVal val="visible"/>
                                      </p:to>
                                    </p:set>
                                    <p:animEffect transition="in" filter="fade">
                                      <p:cBhvr>
                                        <p:cTn id="50" dur="2000"/>
                                        <p:tgtEl>
                                          <p:spTgt spid="11">
                                            <p:txEl>
                                              <p:charRg st="13" end="19"/>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1">
                                            <p:txEl>
                                              <p:charRg st="19" end="26"/>
                                            </p:txEl>
                                          </p:spTgt>
                                        </p:tgtEl>
                                        <p:attrNameLst>
                                          <p:attrName>style.visibility</p:attrName>
                                        </p:attrNameLst>
                                      </p:cBhvr>
                                      <p:to>
                                        <p:strVal val="visible"/>
                                      </p:to>
                                    </p:set>
                                    <p:animEffect transition="in" filter="fade">
                                      <p:cBhvr>
                                        <p:cTn id="53" dur="2000"/>
                                        <p:tgtEl>
                                          <p:spTgt spid="11">
                                            <p:txEl>
                                              <p:charRg st="19" end="26"/>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1">
                                            <p:txEl>
                                              <p:charRg st="26" end="35"/>
                                            </p:txEl>
                                          </p:spTgt>
                                        </p:tgtEl>
                                        <p:attrNameLst>
                                          <p:attrName>style.visibility</p:attrName>
                                        </p:attrNameLst>
                                      </p:cBhvr>
                                      <p:to>
                                        <p:strVal val="visible"/>
                                      </p:to>
                                    </p:set>
                                    <p:animEffect transition="in" filter="fade">
                                      <p:cBhvr>
                                        <p:cTn id="56" dur="2000"/>
                                        <p:tgtEl>
                                          <p:spTgt spid="11">
                                            <p:txEl>
                                              <p:charRg st="26" end="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9" grpId="0" animBg="1" build="allAtOnce"/>
      <p:bldP spid="10" grpId="0" build="allAtOnce"/>
      <p:bldP spid="11" grpId="0" build="allAtOnce"/>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Title 1"/>
          <p:cNvSpPr>
            <a:spLocks noGrp="1"/>
          </p:cNvSpPr>
          <p:nvPr>
            <p:ph type="title"/>
          </p:nvPr>
        </p:nvSpPr>
        <p:spPr>
          <a:xfrm>
            <a:off x="106363" y="228600"/>
            <a:ext cx="8153400" cy="990600"/>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tx1"/>
                </a:solidFill>
                <a:effectLst>
                  <a:outerShdw blurRad="53975" dist="22860" dir="5400000" algn="tl" rotWithShape="0">
                    <a:srgbClr val="000000">
                      <a:alpha val="55000"/>
                    </a:srgbClr>
                  </a:outerShdw>
                </a:effectLst>
                <a:uLnTx/>
                <a:uFillTx/>
                <a:latin typeface="Cambria" panose="02040503050406030204" pitchFamily="18" charset="0"/>
                <a:ea typeface="+mj-ea"/>
                <a:cs typeface="+mj-cs"/>
              </a:rPr>
              <a:t>Rules for Constructing Const</a:t>
            </a:r>
            <a:endParaRPr kumimoji="0" lang="en-US" sz="3600" b="1" i="0" u="none" strike="noStrike" kern="1200" cap="none" spc="0" normalizeH="0" baseline="0" noProof="0" dirty="0" smtClean="0">
              <a:ln>
                <a:noFill/>
              </a:ln>
              <a:solidFill>
                <a:schemeClr val="tx1"/>
              </a:solidFill>
              <a:effectLst>
                <a:outerShdw blurRad="53975" dist="22860" dir="5400000" algn="tl" rotWithShape="0">
                  <a:srgbClr val="000000">
                    <a:alpha val="55000"/>
                  </a:srgbClr>
                </a:outerShdw>
              </a:effectLst>
              <a:uLnTx/>
              <a:uFillTx/>
              <a:latin typeface="Cambria" panose="02040503050406030204" pitchFamily="18" charset="0"/>
              <a:ea typeface="+mj-ea"/>
              <a:cs typeface="+mj-cs"/>
            </a:endParaRPr>
          </a:p>
        </p:txBody>
      </p:sp>
      <p:pic>
        <p:nvPicPr>
          <p:cNvPr id="52226" name="Picture 2" descr="http://www.entranceforms.com/libs/img/logos/kiit0712.logo.jpg"/>
          <p:cNvPicPr>
            <a:picLocks noChangeAspect="1"/>
          </p:cNvPicPr>
          <p:nvPr/>
        </p:nvPicPr>
        <p:blipFill>
          <a:blip r:embed="rId1"/>
          <a:srcRect l="7585" b="3870"/>
          <a:stretch>
            <a:fillRect/>
          </a:stretch>
        </p:blipFill>
        <p:spPr>
          <a:xfrm>
            <a:off x="8153400" y="533400"/>
            <a:ext cx="928688" cy="685800"/>
          </a:xfrm>
          <a:prstGeom prst="rect">
            <a:avLst/>
          </a:prstGeom>
          <a:noFill/>
          <a:ln w="9525">
            <a:noFill/>
          </a:ln>
        </p:spPr>
      </p:pic>
      <p:sp>
        <p:nvSpPr>
          <p:cNvPr id="52227" name="Footer Placeholder 3"/>
          <p:cNvSpPr>
            <a:spLocks noGrp="1"/>
          </p:cNvSpPr>
          <p:nvPr>
            <p:ph type="ftr" sz="quarter" idx="3"/>
          </p:nvPr>
        </p:nvSpPr>
        <p:spPr>
          <a:xfrm>
            <a:off x="609600" y="6505575"/>
            <a:ext cx="8115300" cy="317500"/>
          </a:xfrm>
          <a:solidFill>
            <a:srgbClr val="008000"/>
          </a:solidFill>
          <a:ln>
            <a:solidFill>
              <a:srgbClr val="00B050"/>
            </a:solidFill>
          </a:ln>
        </p:spPr>
        <p:txBody>
          <a:bodyPr lIns="91258" tIns="45628" rIns="91258" bIns="45628"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a:r>
              <a:rPr lang="en-GB" altLang="en-US" sz="2200" b="1" dirty="0">
                <a:solidFill>
                  <a:schemeClr val="bg1"/>
                </a:solidFill>
                <a:latin typeface="Cambria Math" panose="02040503050406030204" pitchFamily="18" charset="0"/>
              </a:rPr>
              <a:t>KIIT UNIVERSITY</a:t>
            </a:r>
            <a:endParaRPr lang="en-GB" altLang="en-US" sz="1900" dirty="0">
              <a:solidFill>
                <a:schemeClr val="bg1"/>
              </a:solidFill>
              <a:latin typeface="Cambria Math" panose="02040503050406030204" pitchFamily="18" charset="0"/>
              <a:ea typeface="Cambria Math" panose="02040503050406030204" pitchFamily="18" charset="0"/>
            </a:endParaRPr>
          </a:p>
        </p:txBody>
      </p:sp>
      <p:sp>
        <p:nvSpPr>
          <p:cNvPr id="52228" name="TextBox 8"/>
          <p:cNvSpPr txBox="1"/>
          <p:nvPr/>
        </p:nvSpPr>
        <p:spPr>
          <a:xfrm>
            <a:off x="144463" y="1560513"/>
            <a:ext cx="4732337" cy="368300"/>
          </a:xfrm>
          <a:prstGeom prst="rect">
            <a:avLst/>
          </a:prstGeom>
          <a:solidFill>
            <a:schemeClr val="accent2"/>
          </a:solidFill>
          <a:ln w="9525">
            <a:noFill/>
          </a:ln>
        </p:spPr>
        <p:txBody>
          <a:bodyPr anchor="t" anchorCtr="0">
            <a:spAutoFit/>
          </a:bodyPr>
          <a:p>
            <a:r>
              <a:rPr lang="en-US" altLang="en-GB" i="1" dirty="0">
                <a:solidFill>
                  <a:schemeClr val="bg1"/>
                </a:solidFill>
                <a:latin typeface="Verdana" panose="020B0604030504040204" pitchFamily="34" charset="0"/>
              </a:rPr>
              <a:t>Constructing Real Const in exponential form </a:t>
            </a:r>
            <a:endParaRPr lang="en-US" altLang="en-GB" i="1" dirty="0">
              <a:solidFill>
                <a:schemeClr val="bg1"/>
              </a:solidFill>
              <a:latin typeface="Verdana" panose="020B0604030504040204" pitchFamily="34" charset="0"/>
            </a:endParaRPr>
          </a:p>
        </p:txBody>
      </p:sp>
      <p:sp>
        <p:nvSpPr>
          <p:cNvPr id="10" name="TextBox 9"/>
          <p:cNvSpPr txBox="1"/>
          <p:nvPr/>
        </p:nvSpPr>
        <p:spPr>
          <a:xfrm>
            <a:off x="17463" y="1917700"/>
            <a:ext cx="8897938" cy="4524375"/>
          </a:xfrm>
          <a:prstGeom prst="rect">
            <a:avLst/>
          </a:prstGeom>
          <a:noFill/>
          <a:ln w="12700">
            <a:noFill/>
            <a:prstDash val="sysDash"/>
          </a:ln>
        </p:spPr>
        <p:txBody>
          <a:bodyPr>
            <a:spAutoFit/>
          </a:bodyPr>
          <a:lstStyle/>
          <a:p>
            <a:pPr marL="53975" marR="0" lvl="2" indent="5080" algn="just" defTabSz="914400" rtl="0" eaLnBrk="1" fontAlgn="base" latinLnBrk="0" hangingPunct="1">
              <a:lnSpc>
                <a:spcPct val="100000"/>
              </a:lnSpc>
              <a:spcBef>
                <a:spcPts val="0"/>
              </a:spcBef>
              <a:spcAft>
                <a:spcPct val="0"/>
              </a:spcAft>
              <a:buClr>
                <a:srgbClr val="C00000"/>
              </a:buClr>
              <a:buSzPct val="90000"/>
              <a:buFontTx/>
              <a:buNone/>
              <a:defRPr/>
            </a:pPr>
            <a:r>
              <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The exponential form of representation of real constants is usually used if the value of the constant is either too small or too large. It however doesn’t restrict us in any way from using exponential form of representation for other real constants.</a:t>
            </a:r>
            <a:endPar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a:p>
            <a:pPr marL="53975" marR="0" lvl="2" indent="5080" algn="just" defTabSz="914400" rtl="0" eaLnBrk="1" fontAlgn="base" latinLnBrk="0" hangingPunct="1">
              <a:lnSpc>
                <a:spcPct val="100000"/>
              </a:lnSpc>
              <a:spcBef>
                <a:spcPts val="0"/>
              </a:spcBef>
              <a:spcAft>
                <a:spcPct val="0"/>
              </a:spcAft>
              <a:buClr>
                <a:srgbClr val="C00000"/>
              </a:buClr>
              <a:buSzPct val="90000"/>
              <a:buFontTx/>
              <a:buNone/>
              <a:defRPr/>
            </a:pPr>
            <a:endPar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a:p>
            <a:pPr marL="53975" marR="0" lvl="2" indent="5080" algn="just" defTabSz="914400" rtl="0" eaLnBrk="1" fontAlgn="base" latinLnBrk="0" hangingPunct="1">
              <a:lnSpc>
                <a:spcPct val="100000"/>
              </a:lnSpc>
              <a:spcBef>
                <a:spcPts val="0"/>
              </a:spcBef>
              <a:spcAft>
                <a:spcPct val="0"/>
              </a:spcAft>
              <a:buClr>
                <a:srgbClr val="C00000"/>
              </a:buClr>
              <a:buSzPct val="90000"/>
              <a:buFontTx/>
              <a:buNone/>
              <a:defRPr/>
            </a:pPr>
            <a:r>
              <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In exponential form of representation, the real constant is represented in two parts. The part appearing before ‘e’ is called </a:t>
            </a:r>
            <a:r>
              <a:rPr kumimoji="0" lang="en-US" sz="18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mantissa</a:t>
            </a:r>
            <a:r>
              <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 whereas the part following ‘e’ is called </a:t>
            </a:r>
            <a:r>
              <a:rPr kumimoji="0" lang="en-US" sz="1800" b="1"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exponent</a:t>
            </a:r>
            <a:r>
              <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a:t>
            </a:r>
            <a:endPar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a:p>
            <a:pPr marL="53975" marR="0" lvl="2" indent="5080" algn="just" defTabSz="914400" rtl="0" eaLnBrk="1" fontAlgn="base" latinLnBrk="0" hangingPunct="1">
              <a:lnSpc>
                <a:spcPct val="100000"/>
              </a:lnSpc>
              <a:spcBef>
                <a:spcPts val="0"/>
              </a:spcBef>
              <a:spcAft>
                <a:spcPct val="0"/>
              </a:spcAft>
              <a:buClr>
                <a:srgbClr val="C00000"/>
              </a:buClr>
              <a:buSzPct val="90000"/>
              <a:buFontTx/>
              <a:buNone/>
              <a:defRPr/>
            </a:pPr>
            <a:endPar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a:p>
            <a:pPr marL="53975" marR="0" lvl="2" indent="5080" algn="just" defTabSz="914400" rtl="0" eaLnBrk="1" fontAlgn="base" latinLnBrk="0" hangingPunct="1">
              <a:lnSpc>
                <a:spcPct val="100000"/>
              </a:lnSpc>
              <a:spcBef>
                <a:spcPts val="0"/>
              </a:spcBef>
              <a:spcAft>
                <a:spcPct val="0"/>
              </a:spcAft>
              <a:buClr>
                <a:srgbClr val="C00000"/>
              </a:buClr>
              <a:buSzPct val="90000"/>
              <a:buFontTx/>
              <a:buNone/>
              <a:defRPr/>
            </a:pPr>
            <a:r>
              <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Following rules must be observed while constructing real constants expressed in exponential form:</a:t>
            </a:r>
            <a:endPar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a:p>
            <a:pPr marL="53975" marR="0" lvl="2" indent="5080" algn="just" defTabSz="914400" rtl="0" eaLnBrk="1" fontAlgn="base" latinLnBrk="0" hangingPunct="1">
              <a:lnSpc>
                <a:spcPct val="100000"/>
              </a:lnSpc>
              <a:spcBef>
                <a:spcPts val="0"/>
              </a:spcBef>
              <a:spcAft>
                <a:spcPct val="0"/>
              </a:spcAft>
              <a:buClr>
                <a:srgbClr val="C00000"/>
              </a:buClr>
              <a:buSzPct val="90000"/>
              <a:buFontTx/>
              <a:buNone/>
              <a:defRPr/>
            </a:pPr>
            <a:endPar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a:p>
            <a:pPr marL="457200" marR="0" lvl="2" indent="-398780" algn="l" defTabSz="914400" rtl="0" eaLnBrk="1" fontAlgn="base" latinLnBrk="0" hangingPunct="1">
              <a:lnSpc>
                <a:spcPct val="100000"/>
              </a:lnSpc>
              <a:spcBef>
                <a:spcPts val="0"/>
              </a:spcBef>
              <a:spcAft>
                <a:spcPct val="0"/>
              </a:spcAft>
              <a:buClr>
                <a:srgbClr val="C00000"/>
              </a:buClr>
              <a:buSzPct val="90000"/>
              <a:buFont typeface="Wingdings" panose="05000000000000000000" pitchFamily="2" charset="2"/>
              <a:buChar char="q"/>
              <a:defRPr/>
            </a:pPr>
            <a:r>
              <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The mantissa part and the exponential part should be separated by a letter e.</a:t>
            </a:r>
            <a:endPar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a:p>
            <a:pPr marL="457200" marR="0" lvl="2" indent="-398780" algn="l" defTabSz="914400" rtl="0" eaLnBrk="1" fontAlgn="base" latinLnBrk="0" hangingPunct="1">
              <a:lnSpc>
                <a:spcPct val="100000"/>
              </a:lnSpc>
              <a:spcBef>
                <a:spcPts val="0"/>
              </a:spcBef>
              <a:spcAft>
                <a:spcPct val="0"/>
              </a:spcAft>
              <a:buClr>
                <a:srgbClr val="C00000"/>
              </a:buClr>
              <a:buSzPct val="90000"/>
              <a:buFont typeface="Wingdings" panose="05000000000000000000" pitchFamily="2" charset="2"/>
              <a:buChar char="q"/>
              <a:defRPr/>
            </a:pPr>
            <a:r>
              <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The mantissa part may have a positive or negative sign.</a:t>
            </a:r>
            <a:endPar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a:p>
            <a:pPr marL="457200" marR="0" lvl="2" indent="-398780" algn="l" defTabSz="914400" rtl="0" eaLnBrk="1" fontAlgn="base" latinLnBrk="0" hangingPunct="1">
              <a:lnSpc>
                <a:spcPct val="100000"/>
              </a:lnSpc>
              <a:spcBef>
                <a:spcPts val="0"/>
              </a:spcBef>
              <a:spcAft>
                <a:spcPct val="0"/>
              </a:spcAft>
              <a:buClr>
                <a:srgbClr val="C00000"/>
              </a:buClr>
              <a:buSzPct val="90000"/>
              <a:buFont typeface="Wingdings" panose="05000000000000000000" pitchFamily="2" charset="2"/>
              <a:buChar char="q"/>
              <a:defRPr/>
            </a:pPr>
            <a:r>
              <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Default sign of mantissa part is positive.</a:t>
            </a:r>
            <a:endPar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a:p>
            <a:pPr marL="457200" marR="0" lvl="2" indent="-398780" algn="l" defTabSz="914400" rtl="0" eaLnBrk="1" fontAlgn="base" latinLnBrk="0" hangingPunct="1">
              <a:lnSpc>
                <a:spcPct val="100000"/>
              </a:lnSpc>
              <a:spcBef>
                <a:spcPts val="0"/>
              </a:spcBef>
              <a:spcAft>
                <a:spcPct val="0"/>
              </a:spcAft>
              <a:buClr>
                <a:srgbClr val="C00000"/>
              </a:buClr>
              <a:buSzPct val="90000"/>
              <a:buFont typeface="Wingdings" panose="05000000000000000000" pitchFamily="2" charset="2"/>
              <a:buChar char="q"/>
              <a:defRPr/>
            </a:pPr>
            <a:r>
              <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The exponent must have at least one digit, which must be a positive </a:t>
            </a:r>
            <a:endPar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a:p>
            <a:pPr marL="457200" marR="0" lvl="2" indent="-398780" algn="l" defTabSz="914400" rtl="0" eaLnBrk="1" fontAlgn="base" latinLnBrk="0" hangingPunct="1">
              <a:lnSpc>
                <a:spcPct val="100000"/>
              </a:lnSpc>
              <a:spcBef>
                <a:spcPts val="0"/>
              </a:spcBef>
              <a:spcAft>
                <a:spcPct val="0"/>
              </a:spcAft>
              <a:buClr>
                <a:srgbClr val="C00000"/>
              </a:buClr>
              <a:buSzPct val="90000"/>
              <a:buFontTx/>
              <a:buNone/>
              <a:defRPr/>
            </a:pPr>
            <a:r>
              <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        or negative integer. Default sign is positive.</a:t>
            </a:r>
            <a:endParaRPr kumimoji="0" lang="en-US" sz="18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p:txBody>
      </p:sp>
      <p:sp>
        <p:nvSpPr>
          <p:cNvPr id="11" name="TextBox 10"/>
          <p:cNvSpPr txBox="1"/>
          <p:nvPr/>
        </p:nvSpPr>
        <p:spPr>
          <a:xfrm>
            <a:off x="7312025" y="5257800"/>
            <a:ext cx="1524000" cy="1200150"/>
          </a:xfrm>
          <a:prstGeom prst="rect">
            <a:avLst/>
          </a:prstGeom>
          <a:noFill/>
          <a:ln w="12700">
            <a:noFill/>
          </a:ln>
        </p:spPr>
        <p:txBody>
          <a:bodyPr anchor="t" anchorCtr="0">
            <a:spAutoFit/>
          </a:bodyPr>
          <a:p>
            <a:pPr marL="457200" lvl="2" indent="-398145">
              <a:buClr>
                <a:srgbClr val="C00000"/>
              </a:buClr>
              <a:buSzPct val="90000"/>
            </a:pPr>
            <a:r>
              <a:rPr lang="en-GB" altLang="en-US" b="1" dirty="0">
                <a:latin typeface="Cambria" panose="02040503050406030204" pitchFamily="18" charset="0"/>
              </a:rPr>
              <a:t>Ex.</a:t>
            </a:r>
            <a:r>
              <a:rPr lang="en-GB" altLang="en-US" dirty="0">
                <a:latin typeface="Cambria" panose="02040503050406030204" pitchFamily="18" charset="0"/>
              </a:rPr>
              <a:t>: +3.2e-5</a:t>
            </a:r>
            <a:endParaRPr lang="en-GB" altLang="en-US" dirty="0">
              <a:latin typeface="Cambria" panose="02040503050406030204" pitchFamily="18" charset="0"/>
            </a:endParaRPr>
          </a:p>
          <a:p>
            <a:pPr marL="457200" lvl="2" indent="-398145">
              <a:buClr>
                <a:srgbClr val="C00000"/>
              </a:buClr>
              <a:buSzPct val="90000"/>
            </a:pPr>
            <a:r>
              <a:rPr lang="en-GB" altLang="en-US" dirty="0">
                <a:latin typeface="Cambria" panose="02040503050406030204" pitchFamily="18" charset="0"/>
              </a:rPr>
              <a:t>4.1e8</a:t>
            </a:r>
            <a:endParaRPr lang="en-GB" altLang="en-US" dirty="0">
              <a:latin typeface="Cambria" panose="02040503050406030204" pitchFamily="18" charset="0"/>
            </a:endParaRPr>
          </a:p>
          <a:p>
            <a:pPr marL="457200" lvl="2" indent="-398145">
              <a:buClr>
                <a:srgbClr val="C00000"/>
              </a:buClr>
              <a:buSzPct val="90000"/>
            </a:pPr>
            <a:r>
              <a:rPr lang="en-GB" altLang="en-US" dirty="0">
                <a:latin typeface="Cambria" panose="02040503050406030204" pitchFamily="18" charset="0"/>
              </a:rPr>
              <a:t>-0.2e+3</a:t>
            </a:r>
            <a:endParaRPr lang="en-GB" altLang="en-US" dirty="0">
              <a:latin typeface="Cambria" panose="02040503050406030204" pitchFamily="18" charset="0"/>
            </a:endParaRPr>
          </a:p>
          <a:p>
            <a:pPr marL="457200" lvl="2" indent="-398145">
              <a:buClr>
                <a:srgbClr val="C00000"/>
              </a:buClr>
              <a:buSzPct val="90000"/>
            </a:pPr>
            <a:r>
              <a:rPr lang="en-GB" altLang="en-US" dirty="0">
                <a:latin typeface="Cambria" panose="02040503050406030204" pitchFamily="18" charset="0"/>
              </a:rPr>
              <a:t>-3.2e-5</a:t>
            </a:r>
            <a:endParaRPr lang="en-GB" altLang="en-US" dirty="0">
              <a:latin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xEl>
                                              <p:charRg st="0" end="13"/>
                                            </p:txEl>
                                          </p:spTgt>
                                        </p:tgtEl>
                                        <p:attrNameLst>
                                          <p:attrName>style.visibility</p:attrName>
                                        </p:attrNameLst>
                                      </p:cBhvr>
                                      <p:to>
                                        <p:strVal val="visible"/>
                                      </p:to>
                                    </p:set>
                                    <p:animEffect transition="in" filter="wipe(down)">
                                      <p:cBhvr>
                                        <p:cTn id="7" dur="500"/>
                                        <p:tgtEl>
                                          <p:spTgt spid="11">
                                            <p:txEl>
                                              <p:charRg st="0" end="13"/>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xEl>
                                              <p:charRg st="13" end="19"/>
                                            </p:txEl>
                                          </p:spTgt>
                                        </p:tgtEl>
                                        <p:attrNameLst>
                                          <p:attrName>style.visibility</p:attrName>
                                        </p:attrNameLst>
                                      </p:cBhvr>
                                      <p:to>
                                        <p:strVal val="visible"/>
                                      </p:to>
                                    </p:set>
                                    <p:animEffect transition="in" filter="wipe(down)">
                                      <p:cBhvr>
                                        <p:cTn id="10" dur="500"/>
                                        <p:tgtEl>
                                          <p:spTgt spid="11">
                                            <p:txEl>
                                              <p:charRg st="13" end="19"/>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
                                            <p:txEl>
                                              <p:charRg st="19" end="27"/>
                                            </p:txEl>
                                          </p:spTgt>
                                        </p:tgtEl>
                                        <p:attrNameLst>
                                          <p:attrName>style.visibility</p:attrName>
                                        </p:attrNameLst>
                                      </p:cBhvr>
                                      <p:to>
                                        <p:strVal val="visible"/>
                                      </p:to>
                                    </p:set>
                                    <p:animEffect transition="in" filter="wipe(down)">
                                      <p:cBhvr>
                                        <p:cTn id="13" dur="500"/>
                                        <p:tgtEl>
                                          <p:spTgt spid="11">
                                            <p:txEl>
                                              <p:charRg st="19" end="27"/>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1">
                                            <p:txEl>
                                              <p:charRg st="27" end="35"/>
                                            </p:txEl>
                                          </p:spTgt>
                                        </p:tgtEl>
                                        <p:attrNameLst>
                                          <p:attrName>style.visibility</p:attrName>
                                        </p:attrNameLst>
                                      </p:cBhvr>
                                      <p:to>
                                        <p:strVal val="visible"/>
                                      </p:to>
                                    </p:set>
                                    <p:animEffect transition="in" filter="wipe(down)">
                                      <p:cBhvr>
                                        <p:cTn id="16" dur="500"/>
                                        <p:tgtEl>
                                          <p:spTgt spid="11">
                                            <p:txEl>
                                              <p:charRg st="27" end="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Title 1"/>
          <p:cNvSpPr>
            <a:spLocks noGrp="1"/>
          </p:cNvSpPr>
          <p:nvPr>
            <p:ph type="title"/>
          </p:nvPr>
        </p:nvSpPr>
        <p:spPr>
          <a:xfrm>
            <a:off x="106363" y="228600"/>
            <a:ext cx="8153400" cy="990600"/>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chemeClr val="tx1"/>
                </a:solidFill>
                <a:effectLst>
                  <a:outerShdw blurRad="53975" dist="22860" dir="5400000" algn="tl" rotWithShape="0">
                    <a:srgbClr val="000000">
                      <a:alpha val="55000"/>
                    </a:srgbClr>
                  </a:outerShdw>
                </a:effectLst>
                <a:uLnTx/>
                <a:uFillTx/>
                <a:latin typeface="Cambria" panose="02040503050406030204" pitchFamily="18" charset="0"/>
                <a:ea typeface="+mj-ea"/>
                <a:cs typeface="+mj-cs"/>
              </a:rPr>
              <a:t>Rules for Constructing Const</a:t>
            </a:r>
            <a:endParaRPr kumimoji="0" lang="en-US" sz="3600" b="1" i="0" u="none" strike="noStrike" kern="1200" cap="none" spc="0" normalizeH="0" baseline="0" noProof="0" dirty="0" smtClean="0">
              <a:ln>
                <a:noFill/>
              </a:ln>
              <a:solidFill>
                <a:schemeClr val="tx1"/>
              </a:solidFill>
              <a:effectLst>
                <a:outerShdw blurRad="53975" dist="22860" dir="5400000" algn="tl" rotWithShape="0">
                  <a:srgbClr val="000000">
                    <a:alpha val="55000"/>
                  </a:srgbClr>
                </a:outerShdw>
              </a:effectLst>
              <a:uLnTx/>
              <a:uFillTx/>
              <a:latin typeface="Cambria" panose="02040503050406030204" pitchFamily="18" charset="0"/>
              <a:ea typeface="+mj-ea"/>
              <a:cs typeface="+mj-cs"/>
            </a:endParaRPr>
          </a:p>
        </p:txBody>
      </p:sp>
      <p:pic>
        <p:nvPicPr>
          <p:cNvPr id="54274" name="Picture 2" descr="http://www.entranceforms.com/libs/img/logos/kiit0712.logo.jpg"/>
          <p:cNvPicPr>
            <a:picLocks noChangeAspect="1"/>
          </p:cNvPicPr>
          <p:nvPr/>
        </p:nvPicPr>
        <p:blipFill>
          <a:blip r:embed="rId1"/>
          <a:srcRect l="7585" b="3870"/>
          <a:stretch>
            <a:fillRect/>
          </a:stretch>
        </p:blipFill>
        <p:spPr>
          <a:xfrm>
            <a:off x="8153400" y="533400"/>
            <a:ext cx="928688" cy="685800"/>
          </a:xfrm>
          <a:prstGeom prst="rect">
            <a:avLst/>
          </a:prstGeom>
          <a:noFill/>
          <a:ln w="9525">
            <a:noFill/>
          </a:ln>
        </p:spPr>
      </p:pic>
      <p:sp>
        <p:nvSpPr>
          <p:cNvPr id="54275" name="Footer Placeholder 3"/>
          <p:cNvSpPr>
            <a:spLocks noGrp="1"/>
          </p:cNvSpPr>
          <p:nvPr>
            <p:ph type="ftr" sz="quarter" idx="3"/>
          </p:nvPr>
        </p:nvSpPr>
        <p:spPr>
          <a:xfrm>
            <a:off x="609600" y="6505575"/>
            <a:ext cx="8115300" cy="317500"/>
          </a:xfrm>
          <a:solidFill>
            <a:srgbClr val="008000"/>
          </a:solidFill>
          <a:ln>
            <a:solidFill>
              <a:srgbClr val="00B050"/>
            </a:solidFill>
          </a:ln>
        </p:spPr>
        <p:txBody>
          <a:bodyPr lIns="91258" tIns="45628" rIns="91258" bIns="45628"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a:r>
              <a:rPr lang="en-GB" altLang="en-US" sz="2200" b="1" dirty="0">
                <a:solidFill>
                  <a:schemeClr val="bg1"/>
                </a:solidFill>
                <a:latin typeface="Cambria Math" panose="02040503050406030204" pitchFamily="18" charset="0"/>
              </a:rPr>
              <a:t>KIIT UNIVERSITY</a:t>
            </a:r>
            <a:endParaRPr lang="en-GB" altLang="en-US" sz="1900" dirty="0">
              <a:solidFill>
                <a:schemeClr val="bg1"/>
              </a:solidFill>
              <a:latin typeface="Cambria Math" panose="02040503050406030204" pitchFamily="18" charset="0"/>
              <a:ea typeface="Cambria Math" panose="02040503050406030204" pitchFamily="18" charset="0"/>
            </a:endParaRPr>
          </a:p>
        </p:txBody>
      </p:sp>
      <p:sp>
        <p:nvSpPr>
          <p:cNvPr id="54276" name="TextBox 5"/>
          <p:cNvSpPr txBox="1"/>
          <p:nvPr/>
        </p:nvSpPr>
        <p:spPr>
          <a:xfrm>
            <a:off x="134938" y="1550988"/>
            <a:ext cx="2913062" cy="369887"/>
          </a:xfrm>
          <a:prstGeom prst="rect">
            <a:avLst/>
          </a:prstGeom>
          <a:solidFill>
            <a:schemeClr val="accent2"/>
          </a:solidFill>
          <a:ln w="9525">
            <a:noFill/>
          </a:ln>
        </p:spPr>
        <p:txBody>
          <a:bodyPr anchor="t" anchorCtr="0">
            <a:spAutoFit/>
          </a:bodyPr>
          <a:p>
            <a:r>
              <a:rPr lang="en-US" altLang="en-GB" i="1" dirty="0">
                <a:solidFill>
                  <a:schemeClr val="bg1"/>
                </a:solidFill>
                <a:latin typeface="Verdana" panose="020B0604030504040204" pitchFamily="34" charset="0"/>
              </a:rPr>
              <a:t>Constructing Character Const </a:t>
            </a:r>
            <a:endParaRPr lang="en-US" altLang="en-GB" i="1" dirty="0">
              <a:solidFill>
                <a:schemeClr val="bg1"/>
              </a:solidFill>
              <a:latin typeface="Verdana" panose="020B0604030504040204" pitchFamily="34" charset="0"/>
            </a:endParaRPr>
          </a:p>
        </p:txBody>
      </p:sp>
      <p:sp>
        <p:nvSpPr>
          <p:cNvPr id="54277" name="TextBox 6"/>
          <p:cNvSpPr txBox="1"/>
          <p:nvPr/>
        </p:nvSpPr>
        <p:spPr>
          <a:xfrm>
            <a:off x="26988" y="1935163"/>
            <a:ext cx="8964612" cy="1477962"/>
          </a:xfrm>
          <a:prstGeom prst="rect">
            <a:avLst/>
          </a:prstGeom>
          <a:noFill/>
          <a:ln w="12700">
            <a:noFill/>
          </a:ln>
        </p:spPr>
        <p:txBody>
          <a:bodyPr anchor="t" anchorCtr="0">
            <a:spAutoFit/>
          </a:bodyPr>
          <a:p>
            <a:pPr marL="457200" lvl="2" indent="-398145" algn="just">
              <a:buClr>
                <a:srgbClr val="C00000"/>
              </a:buClr>
              <a:buSzPct val="90000"/>
              <a:buFont typeface="Wingdings" panose="05000000000000000000" pitchFamily="2" charset="2"/>
              <a:buChar char="q"/>
            </a:pPr>
            <a:r>
              <a:rPr lang="en-GB" altLang="en-US" dirty="0">
                <a:latin typeface="Cambria" panose="02040503050406030204" pitchFamily="18" charset="0"/>
              </a:rPr>
              <a:t>Is a single alphabet, a single digit or a single special symbol enclosed within single inverted commas. Both the inverted commas should point to the left. For example, ’A’ is a valid character constant whereas ‘A’ is not.</a:t>
            </a:r>
            <a:endParaRPr lang="en-GB" altLang="en-US" dirty="0">
              <a:latin typeface="Cambria" panose="02040503050406030204" pitchFamily="18" charset="0"/>
            </a:endParaRPr>
          </a:p>
          <a:p>
            <a:pPr marL="457200" lvl="2" indent="-398145" algn="just">
              <a:buClr>
                <a:srgbClr val="C00000"/>
              </a:buClr>
              <a:buSzPct val="90000"/>
              <a:buFont typeface="Wingdings" panose="05000000000000000000" pitchFamily="2" charset="2"/>
              <a:buChar char="q"/>
            </a:pPr>
            <a:endParaRPr lang="en-GB" altLang="en-US" dirty="0">
              <a:latin typeface="Cambria" panose="02040503050406030204" pitchFamily="18" charset="0"/>
            </a:endParaRPr>
          </a:p>
          <a:p>
            <a:pPr marL="457200" lvl="2" indent="-398145" algn="just">
              <a:buClr>
                <a:srgbClr val="C00000"/>
              </a:buClr>
              <a:buSzPct val="90000"/>
              <a:buFont typeface="Wingdings" panose="05000000000000000000" pitchFamily="2" charset="2"/>
              <a:buChar char="q"/>
            </a:pPr>
            <a:r>
              <a:rPr lang="en-GB" altLang="en-US" dirty="0">
                <a:latin typeface="Cambria" panose="02040503050406030204" pitchFamily="18" charset="0"/>
              </a:rPr>
              <a:t>The maximum length can be 1 character.</a:t>
            </a:r>
            <a:endParaRPr lang="en-GB" altLang="en-US" dirty="0">
              <a:latin typeface="Cambria" panose="02040503050406030204" pitchFamily="18" charset="0"/>
            </a:endParaRPr>
          </a:p>
        </p:txBody>
      </p:sp>
      <p:sp>
        <p:nvSpPr>
          <p:cNvPr id="8" name="TextBox 7"/>
          <p:cNvSpPr txBox="1"/>
          <p:nvPr/>
        </p:nvSpPr>
        <p:spPr>
          <a:xfrm>
            <a:off x="685800" y="3581400"/>
            <a:ext cx="1524000" cy="1200150"/>
          </a:xfrm>
          <a:prstGeom prst="rect">
            <a:avLst/>
          </a:prstGeom>
          <a:noFill/>
          <a:ln w="12700">
            <a:noFill/>
          </a:ln>
        </p:spPr>
        <p:txBody>
          <a:bodyPr anchor="t" anchorCtr="0">
            <a:spAutoFit/>
          </a:bodyPr>
          <a:p>
            <a:pPr marL="457200" lvl="2" indent="-398145">
              <a:buClr>
                <a:srgbClr val="C00000"/>
              </a:buClr>
              <a:buSzPct val="90000"/>
            </a:pPr>
            <a:r>
              <a:rPr lang="en-GB" altLang="en-US" b="1" dirty="0">
                <a:latin typeface="Cambria" panose="02040503050406030204" pitchFamily="18" charset="0"/>
              </a:rPr>
              <a:t>Ex.</a:t>
            </a:r>
            <a:r>
              <a:rPr lang="en-GB" altLang="en-US" dirty="0">
                <a:latin typeface="Cambria" panose="02040503050406030204" pitchFamily="18" charset="0"/>
              </a:rPr>
              <a:t>: 'A'</a:t>
            </a:r>
            <a:endParaRPr lang="en-GB" altLang="en-US" dirty="0">
              <a:latin typeface="Cambria" panose="02040503050406030204" pitchFamily="18" charset="0"/>
            </a:endParaRPr>
          </a:p>
          <a:p>
            <a:pPr marL="457200" lvl="2" indent="-398145">
              <a:buClr>
                <a:srgbClr val="C00000"/>
              </a:buClr>
              <a:buSzPct val="90000"/>
            </a:pPr>
            <a:r>
              <a:rPr lang="en-GB" altLang="en-US" dirty="0">
                <a:latin typeface="Cambria" panose="02040503050406030204" pitchFamily="18" charset="0"/>
              </a:rPr>
              <a:t>'I'</a:t>
            </a:r>
            <a:endParaRPr lang="en-GB" altLang="en-US" dirty="0">
              <a:latin typeface="Cambria" panose="02040503050406030204" pitchFamily="18" charset="0"/>
            </a:endParaRPr>
          </a:p>
          <a:p>
            <a:pPr marL="457200" lvl="2" indent="-398145">
              <a:buClr>
                <a:srgbClr val="C00000"/>
              </a:buClr>
              <a:buSzPct val="90000"/>
            </a:pPr>
            <a:r>
              <a:rPr lang="en-GB" altLang="en-US" dirty="0">
                <a:latin typeface="Cambria" panose="02040503050406030204" pitchFamily="18" charset="0"/>
              </a:rPr>
              <a:t>'5'</a:t>
            </a:r>
            <a:endParaRPr lang="en-GB" altLang="en-US" dirty="0">
              <a:latin typeface="Cambria" panose="02040503050406030204" pitchFamily="18" charset="0"/>
            </a:endParaRPr>
          </a:p>
          <a:p>
            <a:pPr marL="457200" lvl="2" indent="-398145">
              <a:buClr>
                <a:srgbClr val="C00000"/>
              </a:buClr>
              <a:buSzPct val="90000"/>
            </a:pPr>
            <a:r>
              <a:rPr lang="en-GB" altLang="en-US" dirty="0">
                <a:latin typeface="Cambria" panose="02040503050406030204" pitchFamily="18" charset="0"/>
              </a:rPr>
              <a:t>'='</a:t>
            </a:r>
            <a:endParaRPr lang="en-GB" altLang="en-US" dirty="0">
              <a:latin typeface="Cambria" panose="02040503050406030204" pitchFamily="18" charset="0"/>
            </a:endParaRPr>
          </a:p>
        </p:txBody>
      </p:sp>
      <p:sp>
        <p:nvSpPr>
          <p:cNvPr id="9" name="TextBox 8"/>
          <p:cNvSpPr txBox="1"/>
          <p:nvPr/>
        </p:nvSpPr>
        <p:spPr>
          <a:xfrm>
            <a:off x="3214688" y="3643313"/>
            <a:ext cx="5143500" cy="20320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dk1"/>
                </a:solidFill>
                <a:effectLst/>
                <a:uLnTx/>
                <a:uFillTx/>
                <a:latin typeface="+mn-lt"/>
                <a:ea typeface="+mn-ea"/>
                <a:cs typeface="+mn-cs"/>
              </a:rPr>
              <a:t>Note : 3.2e^-5 = 3.2(10)^-5</a:t>
            </a: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dk1"/>
                </a:solidFill>
                <a:effectLst/>
                <a:uLnTx/>
                <a:uFillTx/>
                <a:latin typeface="+mn-lt"/>
                <a:ea typeface="+mn-ea"/>
                <a:cs typeface="+mn-cs"/>
              </a:rPr>
              <a:t>3.14159 /* Legal */ </a:t>
            </a: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dk1"/>
                </a:solidFill>
                <a:effectLst/>
                <a:uLnTx/>
                <a:uFillTx/>
                <a:latin typeface="+mn-lt"/>
                <a:ea typeface="+mn-ea"/>
                <a:cs typeface="+mn-cs"/>
              </a:rPr>
              <a:t>314159E-5L /* Legal */ </a:t>
            </a: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dk1"/>
                </a:solidFill>
                <a:effectLst/>
                <a:uLnTx/>
                <a:uFillTx/>
                <a:latin typeface="+mn-lt"/>
                <a:ea typeface="+mn-ea"/>
                <a:cs typeface="+mn-cs"/>
              </a:rPr>
              <a:t>510E /* Illegal: incomplete exponent */ </a:t>
            </a:r>
            <a:endParaRPr kumimoji="0" lang="en-US" sz="1800" b="0"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dk1"/>
                </a:solidFill>
                <a:effectLst/>
                <a:uLnTx/>
                <a:uFillTx/>
                <a:latin typeface="+mn-lt"/>
                <a:ea typeface="+mn-ea"/>
                <a:cs typeface="+mn-cs"/>
              </a:rPr>
              <a:t>210f /* Illegal: no decimal or exponent */ .e55 /* Illegal: missing integer or fraction */</a:t>
            </a: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xEl>
                                              <p:charRg st="0" end="9"/>
                                            </p:txEl>
                                          </p:spTgt>
                                        </p:tgtEl>
                                        <p:attrNameLst>
                                          <p:attrName>style.visibility</p:attrName>
                                        </p:attrNameLst>
                                      </p:cBhvr>
                                      <p:to>
                                        <p:strVal val="visible"/>
                                      </p:to>
                                    </p:set>
                                    <p:animEffect transition="in" filter="wipe(down)">
                                      <p:cBhvr>
                                        <p:cTn id="7" dur="500"/>
                                        <p:tgtEl>
                                          <p:spTgt spid="8">
                                            <p:txEl>
                                              <p:charRg st="0" end="9"/>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xEl>
                                              <p:charRg st="9" end="13"/>
                                            </p:txEl>
                                          </p:spTgt>
                                        </p:tgtEl>
                                        <p:attrNameLst>
                                          <p:attrName>style.visibility</p:attrName>
                                        </p:attrNameLst>
                                      </p:cBhvr>
                                      <p:to>
                                        <p:strVal val="visible"/>
                                      </p:to>
                                    </p:set>
                                    <p:animEffect transition="in" filter="wipe(down)">
                                      <p:cBhvr>
                                        <p:cTn id="10" dur="500"/>
                                        <p:tgtEl>
                                          <p:spTgt spid="8">
                                            <p:txEl>
                                              <p:charRg st="9" end="13"/>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xEl>
                                              <p:charRg st="13" end="17"/>
                                            </p:txEl>
                                          </p:spTgt>
                                        </p:tgtEl>
                                        <p:attrNameLst>
                                          <p:attrName>style.visibility</p:attrName>
                                        </p:attrNameLst>
                                      </p:cBhvr>
                                      <p:to>
                                        <p:strVal val="visible"/>
                                      </p:to>
                                    </p:set>
                                    <p:animEffect transition="in" filter="wipe(down)">
                                      <p:cBhvr>
                                        <p:cTn id="13" dur="500"/>
                                        <p:tgtEl>
                                          <p:spTgt spid="8">
                                            <p:txEl>
                                              <p:charRg st="13" end="17"/>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xEl>
                                              <p:charRg st="17" end="21"/>
                                            </p:txEl>
                                          </p:spTgt>
                                        </p:tgtEl>
                                        <p:attrNameLst>
                                          <p:attrName>style.visibility</p:attrName>
                                        </p:attrNameLst>
                                      </p:cBhvr>
                                      <p:to>
                                        <p:strVal val="visible"/>
                                      </p:to>
                                    </p:set>
                                    <p:animEffect transition="in" filter="wipe(down)">
                                      <p:cBhvr>
                                        <p:cTn id="16" dur="500"/>
                                        <p:tgtEl>
                                          <p:spTgt spid="8">
                                            <p:txEl>
                                              <p:charRg st="17"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0"/>
            <a:ext cx="8183563" cy="1050925"/>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Constant example</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6323" name="Rectangle 4"/>
          <p:cNvSpPr/>
          <p:nvPr/>
        </p:nvSpPr>
        <p:spPr>
          <a:xfrm>
            <a:off x="642938" y="1071563"/>
            <a:ext cx="6143625" cy="3786187"/>
          </a:xfrm>
          <a:prstGeom prst="rect">
            <a:avLst/>
          </a:prstGeom>
          <a:noFill/>
          <a:ln w="9525">
            <a:noFill/>
          </a:ln>
        </p:spPr>
        <p:txBody>
          <a:bodyPr anchor="t" anchorCtr="0">
            <a:spAutoFit/>
          </a:bodyPr>
          <a:p>
            <a:r>
              <a:rPr lang="en-GB" altLang="en-US" sz="1600" dirty="0">
                <a:solidFill>
                  <a:srgbClr val="0070C0"/>
                </a:solidFill>
                <a:latin typeface="Arial" panose="020B0604020202020204" pitchFamily="34" charset="0"/>
              </a:rPr>
              <a:t>#include &lt;stdio.h&gt;</a:t>
            </a:r>
            <a:endParaRPr lang="en-GB" altLang="en-US" sz="1600" dirty="0">
              <a:solidFill>
                <a:srgbClr val="0070C0"/>
              </a:solidFill>
              <a:latin typeface="Arial" panose="020B0604020202020204" pitchFamily="34" charset="0"/>
            </a:endParaRPr>
          </a:p>
          <a:p>
            <a:r>
              <a:rPr lang="en-GB" altLang="en-US" sz="1600" dirty="0">
                <a:solidFill>
                  <a:srgbClr val="0070C0"/>
                </a:solidFill>
                <a:latin typeface="Arial" panose="020B0604020202020204" pitchFamily="34" charset="0"/>
              </a:rPr>
              <a:t>void main()</a:t>
            </a:r>
            <a:endParaRPr lang="en-GB" altLang="en-US" sz="1600" dirty="0">
              <a:solidFill>
                <a:srgbClr val="0070C0"/>
              </a:solidFill>
              <a:latin typeface="Arial" panose="020B0604020202020204" pitchFamily="34" charset="0"/>
            </a:endParaRPr>
          </a:p>
          <a:p>
            <a:r>
              <a:rPr lang="en-GB" altLang="en-US" sz="1600" dirty="0">
                <a:solidFill>
                  <a:srgbClr val="0070C0"/>
                </a:solidFill>
                <a:latin typeface="Arial" panose="020B0604020202020204" pitchFamily="34" charset="0"/>
              </a:rPr>
              <a:t>{</a:t>
            </a:r>
            <a:endParaRPr lang="en-GB" altLang="en-US" sz="1600" dirty="0">
              <a:solidFill>
                <a:srgbClr val="0070C0"/>
              </a:solidFill>
              <a:latin typeface="Arial" panose="020B0604020202020204" pitchFamily="34" charset="0"/>
            </a:endParaRPr>
          </a:p>
          <a:p>
            <a:r>
              <a:rPr lang="en-GB" altLang="en-US" sz="1600" dirty="0">
                <a:solidFill>
                  <a:srgbClr val="0070C0"/>
                </a:solidFill>
                <a:latin typeface="Arial" panose="020B0604020202020204" pitchFamily="34" charset="0"/>
              </a:rPr>
              <a:t>const int height = 100; /*int constant*/</a:t>
            </a:r>
            <a:endParaRPr lang="en-GB" altLang="en-US" sz="1600" dirty="0">
              <a:solidFill>
                <a:srgbClr val="0070C0"/>
              </a:solidFill>
              <a:latin typeface="Arial" panose="020B0604020202020204" pitchFamily="34" charset="0"/>
            </a:endParaRPr>
          </a:p>
          <a:p>
            <a:r>
              <a:rPr lang="en-GB" altLang="en-US" sz="1600" dirty="0">
                <a:solidFill>
                  <a:srgbClr val="0070C0"/>
                </a:solidFill>
                <a:latin typeface="Arial" panose="020B0604020202020204" pitchFamily="34" charset="0"/>
              </a:rPr>
              <a:t>const float number = 3.14; /*Real constant*/</a:t>
            </a:r>
            <a:endParaRPr lang="en-GB" altLang="en-US" sz="1600" dirty="0">
              <a:solidFill>
                <a:srgbClr val="0070C0"/>
              </a:solidFill>
              <a:latin typeface="Arial" panose="020B0604020202020204" pitchFamily="34" charset="0"/>
            </a:endParaRPr>
          </a:p>
          <a:p>
            <a:r>
              <a:rPr lang="en-GB" altLang="en-US" sz="1600" dirty="0">
                <a:solidFill>
                  <a:srgbClr val="0070C0"/>
                </a:solidFill>
                <a:latin typeface="Arial" panose="020B0604020202020204" pitchFamily="34" charset="0"/>
              </a:rPr>
              <a:t>const char letter = 'A'; /*char constant*/</a:t>
            </a:r>
            <a:endParaRPr lang="en-GB" altLang="en-US" sz="1600" dirty="0">
              <a:solidFill>
                <a:srgbClr val="0070C0"/>
              </a:solidFill>
              <a:latin typeface="Arial" panose="020B0604020202020204" pitchFamily="34" charset="0"/>
            </a:endParaRPr>
          </a:p>
          <a:p>
            <a:r>
              <a:rPr lang="en-GB" altLang="en-US" sz="1600" dirty="0">
                <a:solidFill>
                  <a:srgbClr val="0070C0"/>
                </a:solidFill>
                <a:latin typeface="Arial" panose="020B0604020202020204" pitchFamily="34" charset="0"/>
              </a:rPr>
              <a:t>const char letter_sequence[10] = "ABC"; /*string constant*/</a:t>
            </a:r>
            <a:endParaRPr lang="en-GB" altLang="en-US" sz="1600" dirty="0">
              <a:solidFill>
                <a:srgbClr val="0070C0"/>
              </a:solidFill>
              <a:latin typeface="Arial" panose="020B0604020202020204" pitchFamily="34" charset="0"/>
            </a:endParaRPr>
          </a:p>
          <a:p>
            <a:r>
              <a:rPr lang="en-GB" altLang="en-US" sz="1600" dirty="0">
                <a:solidFill>
                  <a:srgbClr val="0070C0"/>
                </a:solidFill>
                <a:latin typeface="Arial" panose="020B0604020202020204" pitchFamily="34" charset="0"/>
              </a:rPr>
              <a:t>const char backslash_char = '\?'; /*special char cnst*/</a:t>
            </a:r>
            <a:endParaRPr lang="en-GB" altLang="en-US" sz="1600" dirty="0">
              <a:solidFill>
                <a:srgbClr val="0070C0"/>
              </a:solidFill>
              <a:latin typeface="Arial" panose="020B0604020202020204" pitchFamily="34" charset="0"/>
            </a:endParaRPr>
          </a:p>
          <a:p>
            <a:endParaRPr lang="en-GB" altLang="en-US" sz="1600" dirty="0">
              <a:solidFill>
                <a:srgbClr val="0070C0"/>
              </a:solidFill>
              <a:latin typeface="Arial" panose="020B0604020202020204" pitchFamily="34" charset="0"/>
            </a:endParaRPr>
          </a:p>
          <a:p>
            <a:r>
              <a:rPr lang="en-GB" altLang="en-US" sz="1600" dirty="0">
                <a:solidFill>
                  <a:srgbClr val="0070C0"/>
                </a:solidFill>
                <a:latin typeface="Arial" panose="020B0604020202020204" pitchFamily="34" charset="0"/>
              </a:rPr>
              <a:t>printf("value of height :%d \n", height );</a:t>
            </a:r>
            <a:endParaRPr lang="en-GB" altLang="en-US" sz="1600" dirty="0">
              <a:solidFill>
                <a:srgbClr val="0070C0"/>
              </a:solidFill>
              <a:latin typeface="Arial" panose="020B0604020202020204" pitchFamily="34" charset="0"/>
            </a:endParaRPr>
          </a:p>
          <a:p>
            <a:r>
              <a:rPr lang="en-GB" altLang="en-US" sz="1600" dirty="0">
                <a:solidFill>
                  <a:srgbClr val="0070C0"/>
                </a:solidFill>
                <a:latin typeface="Arial" panose="020B0604020202020204" pitchFamily="34" charset="0"/>
              </a:rPr>
              <a:t>printf("value of number : %f \n", number );</a:t>
            </a:r>
            <a:endParaRPr lang="en-GB" altLang="en-US" sz="1600" dirty="0">
              <a:solidFill>
                <a:srgbClr val="0070C0"/>
              </a:solidFill>
              <a:latin typeface="Arial" panose="020B0604020202020204" pitchFamily="34" charset="0"/>
            </a:endParaRPr>
          </a:p>
          <a:p>
            <a:r>
              <a:rPr lang="en-GB" altLang="en-US" sz="1600" dirty="0">
                <a:solidFill>
                  <a:srgbClr val="0070C0"/>
                </a:solidFill>
                <a:latin typeface="Arial" panose="020B0604020202020204" pitchFamily="34" charset="0"/>
              </a:rPr>
              <a:t>printf("value of letter : %c \n", letter );</a:t>
            </a:r>
            <a:endParaRPr lang="en-GB" altLang="en-US" sz="1600" dirty="0">
              <a:solidFill>
                <a:srgbClr val="0070C0"/>
              </a:solidFill>
              <a:latin typeface="Arial" panose="020B0604020202020204" pitchFamily="34" charset="0"/>
            </a:endParaRPr>
          </a:p>
          <a:p>
            <a:r>
              <a:rPr lang="en-GB" altLang="en-US" sz="1600" dirty="0">
                <a:solidFill>
                  <a:srgbClr val="0070C0"/>
                </a:solidFill>
                <a:latin typeface="Arial" panose="020B0604020202020204" pitchFamily="34" charset="0"/>
              </a:rPr>
              <a:t>printf("value of letter_sequence : %s \n", letter_sequence);</a:t>
            </a:r>
            <a:endParaRPr lang="en-GB" altLang="en-US" sz="1600" dirty="0">
              <a:solidFill>
                <a:srgbClr val="0070C0"/>
              </a:solidFill>
              <a:latin typeface="Arial" panose="020B0604020202020204" pitchFamily="34" charset="0"/>
            </a:endParaRPr>
          </a:p>
          <a:p>
            <a:r>
              <a:rPr lang="en-GB" altLang="en-US" sz="1600" dirty="0">
                <a:solidFill>
                  <a:srgbClr val="0070C0"/>
                </a:solidFill>
                <a:latin typeface="Arial" panose="020B0604020202020204" pitchFamily="34" charset="0"/>
              </a:rPr>
              <a:t>printf("value of backslash_char : %c \n", backslash_char);</a:t>
            </a:r>
            <a:endParaRPr lang="en-GB" altLang="en-US" sz="1600" dirty="0">
              <a:solidFill>
                <a:srgbClr val="0070C0"/>
              </a:solidFill>
              <a:latin typeface="Arial" panose="020B0604020202020204" pitchFamily="34" charset="0"/>
            </a:endParaRPr>
          </a:p>
          <a:p>
            <a:r>
              <a:rPr lang="en-GB" altLang="en-US" sz="1600" dirty="0">
                <a:solidFill>
                  <a:srgbClr val="0070C0"/>
                </a:solidFill>
                <a:latin typeface="Arial" panose="020B0604020202020204" pitchFamily="34" charset="0"/>
              </a:rPr>
              <a:t>}</a:t>
            </a:r>
            <a:endParaRPr lang="en-GB" altLang="en-US" sz="1600" dirty="0">
              <a:solidFill>
                <a:srgbClr val="0070C0"/>
              </a:solidFill>
              <a:latin typeface="Arial" panose="020B0604020202020204" pitchFamily="34" charset="0"/>
            </a:endParaRPr>
          </a:p>
        </p:txBody>
      </p:sp>
      <p:sp>
        <p:nvSpPr>
          <p:cNvPr id="6" name="TextBox 5"/>
          <p:cNvSpPr txBox="1"/>
          <p:nvPr/>
        </p:nvSpPr>
        <p:spPr>
          <a:xfrm>
            <a:off x="2643188" y="4594225"/>
            <a:ext cx="5643563" cy="1477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dk1"/>
                </a:solidFill>
                <a:effectLst/>
                <a:uLnTx/>
                <a:uFillTx/>
                <a:latin typeface="+mn-lt"/>
                <a:ea typeface="+mn-ea"/>
                <a:cs typeface="+mn-cs"/>
              </a:rPr>
              <a:t>value of height : 100</a:t>
            </a:r>
            <a:br>
              <a:rPr kumimoji="0" lang="en-US" sz="1800" b="0" i="0" u="none" strike="noStrike" kern="1200" cap="none" spc="0" normalizeH="0" baseline="0" noProof="0" dirty="0">
                <a:ln>
                  <a:noFill/>
                </a:ln>
                <a:solidFill>
                  <a:schemeClr val="dk1"/>
                </a:solidFill>
                <a:effectLst/>
                <a:uLnTx/>
                <a:uFillTx/>
                <a:latin typeface="+mn-lt"/>
                <a:ea typeface="+mn-ea"/>
                <a:cs typeface="+mn-cs"/>
              </a:rPr>
            </a:br>
            <a:r>
              <a:rPr kumimoji="0" lang="en-US" sz="1800" b="0" i="0" u="none" strike="noStrike" kern="1200" cap="none" spc="0" normalizeH="0" baseline="0" noProof="0" dirty="0">
                <a:ln>
                  <a:noFill/>
                </a:ln>
                <a:solidFill>
                  <a:schemeClr val="dk1"/>
                </a:solidFill>
                <a:effectLst/>
                <a:uLnTx/>
                <a:uFillTx/>
                <a:latin typeface="+mn-lt"/>
                <a:ea typeface="+mn-ea"/>
                <a:cs typeface="+mn-cs"/>
              </a:rPr>
              <a:t>value of number : 3.140000</a:t>
            </a:r>
            <a:br>
              <a:rPr kumimoji="0" lang="en-US" sz="1800" b="0" i="0" u="none" strike="noStrike" kern="1200" cap="none" spc="0" normalizeH="0" baseline="0" noProof="0" dirty="0">
                <a:ln>
                  <a:noFill/>
                </a:ln>
                <a:solidFill>
                  <a:schemeClr val="dk1"/>
                </a:solidFill>
                <a:effectLst/>
                <a:uLnTx/>
                <a:uFillTx/>
                <a:latin typeface="+mn-lt"/>
                <a:ea typeface="+mn-ea"/>
                <a:cs typeface="+mn-cs"/>
              </a:rPr>
            </a:br>
            <a:r>
              <a:rPr kumimoji="0" lang="en-US" sz="1800" b="0" i="0" u="none" strike="noStrike" kern="1200" cap="none" spc="0" normalizeH="0" baseline="0" noProof="0" dirty="0">
                <a:ln>
                  <a:noFill/>
                </a:ln>
                <a:solidFill>
                  <a:schemeClr val="dk1"/>
                </a:solidFill>
                <a:effectLst/>
                <a:uLnTx/>
                <a:uFillTx/>
                <a:latin typeface="+mn-lt"/>
                <a:ea typeface="+mn-ea"/>
                <a:cs typeface="+mn-cs"/>
              </a:rPr>
              <a:t>value of letter : A</a:t>
            </a:r>
            <a:br>
              <a:rPr kumimoji="0" lang="en-US" sz="1800" b="0" i="0" u="none" strike="noStrike" kern="1200" cap="none" spc="0" normalizeH="0" baseline="0" noProof="0" dirty="0">
                <a:ln>
                  <a:noFill/>
                </a:ln>
                <a:solidFill>
                  <a:schemeClr val="dk1"/>
                </a:solidFill>
                <a:effectLst/>
                <a:uLnTx/>
                <a:uFillTx/>
                <a:latin typeface="+mn-lt"/>
                <a:ea typeface="+mn-ea"/>
                <a:cs typeface="+mn-cs"/>
              </a:rPr>
            </a:br>
            <a:r>
              <a:rPr kumimoji="0" lang="en-US" sz="1800" b="0" i="0" u="none" strike="noStrike" kern="1200" cap="none" spc="0" normalizeH="0" baseline="0" noProof="0" dirty="0">
                <a:ln>
                  <a:noFill/>
                </a:ln>
                <a:solidFill>
                  <a:schemeClr val="dk1"/>
                </a:solidFill>
                <a:effectLst/>
                <a:uLnTx/>
                <a:uFillTx/>
                <a:latin typeface="+mn-lt"/>
                <a:ea typeface="+mn-ea"/>
                <a:cs typeface="+mn-cs"/>
              </a:rPr>
              <a:t>value of </a:t>
            </a:r>
            <a:r>
              <a:rPr kumimoji="0" lang="en-US" sz="1800" b="0" i="0" u="none" strike="noStrike" kern="1200" cap="none" spc="0" normalizeH="0" baseline="0" noProof="0" dirty="0" err="1">
                <a:ln>
                  <a:noFill/>
                </a:ln>
                <a:solidFill>
                  <a:schemeClr val="dk1"/>
                </a:solidFill>
                <a:effectLst/>
                <a:uLnTx/>
                <a:uFillTx/>
                <a:latin typeface="+mn-lt"/>
                <a:ea typeface="+mn-ea"/>
                <a:cs typeface="+mn-cs"/>
              </a:rPr>
              <a:t>letter_sequence</a:t>
            </a:r>
            <a:r>
              <a:rPr kumimoji="0" lang="en-US" sz="1800" b="0" i="0" u="none" strike="noStrike" kern="1200" cap="none" spc="0" normalizeH="0" baseline="0" noProof="0" dirty="0">
                <a:ln>
                  <a:noFill/>
                </a:ln>
                <a:solidFill>
                  <a:schemeClr val="dk1"/>
                </a:solidFill>
                <a:effectLst/>
                <a:uLnTx/>
                <a:uFillTx/>
                <a:latin typeface="+mn-lt"/>
                <a:ea typeface="+mn-ea"/>
                <a:cs typeface="+mn-cs"/>
              </a:rPr>
              <a:t> : ABC</a:t>
            </a:r>
            <a:br>
              <a:rPr kumimoji="0" lang="en-US" sz="1800" b="0" i="0" u="none" strike="noStrike" kern="1200" cap="none" spc="0" normalizeH="0" baseline="0" noProof="0" dirty="0">
                <a:ln>
                  <a:noFill/>
                </a:ln>
                <a:solidFill>
                  <a:schemeClr val="dk1"/>
                </a:solidFill>
                <a:effectLst/>
                <a:uLnTx/>
                <a:uFillTx/>
                <a:latin typeface="+mn-lt"/>
                <a:ea typeface="+mn-ea"/>
                <a:cs typeface="+mn-cs"/>
              </a:rPr>
            </a:br>
            <a:r>
              <a:rPr kumimoji="0" lang="en-US" sz="1800" b="0" i="0" u="none" strike="noStrike" kern="1200" cap="none" spc="0" normalizeH="0" baseline="0" noProof="0" dirty="0">
                <a:ln>
                  <a:noFill/>
                </a:ln>
                <a:solidFill>
                  <a:schemeClr val="dk1"/>
                </a:solidFill>
                <a:effectLst/>
                <a:uLnTx/>
                <a:uFillTx/>
                <a:latin typeface="+mn-lt"/>
                <a:ea typeface="+mn-ea"/>
                <a:cs typeface="+mn-cs"/>
              </a:rPr>
              <a:t>value of </a:t>
            </a:r>
            <a:r>
              <a:rPr kumimoji="0" lang="en-US" sz="1800" b="0" i="0" u="none" strike="noStrike" kern="1200" cap="none" spc="0" normalizeH="0" baseline="0" noProof="0" dirty="0" err="1">
                <a:ln>
                  <a:noFill/>
                </a:ln>
                <a:solidFill>
                  <a:schemeClr val="dk1"/>
                </a:solidFill>
                <a:effectLst/>
                <a:uLnTx/>
                <a:uFillTx/>
                <a:latin typeface="+mn-lt"/>
                <a:ea typeface="+mn-ea"/>
                <a:cs typeface="+mn-cs"/>
              </a:rPr>
              <a:t>backslash_char</a:t>
            </a:r>
            <a:r>
              <a:rPr kumimoji="0" lang="en-US" sz="1800" b="0" i="0" u="none" strike="noStrike" kern="1200" cap="none" spc="0" normalizeH="0" baseline="0" noProof="0" dirty="0">
                <a:ln>
                  <a:noFill/>
                </a:ln>
                <a:solidFill>
                  <a:schemeClr val="dk1"/>
                </a:solidFill>
                <a:effectLst/>
                <a:uLnTx/>
                <a:uFillTx/>
                <a:latin typeface="+mn-lt"/>
                <a:ea typeface="+mn-ea"/>
                <a:cs typeface="+mn-cs"/>
              </a:rPr>
              <a:t> : ?</a:t>
            </a:r>
            <a:r>
              <a:rPr kumimoji="0" lang="en-US" sz="1800" b="1" i="0" u="none" strike="noStrike" kern="1200" cap="none" spc="0" normalizeH="0" baseline="0" noProof="0" dirty="0">
                <a:ln>
                  <a:noFill/>
                </a:ln>
                <a:solidFill>
                  <a:schemeClr val="dk1"/>
                </a:solidFill>
                <a:effectLst/>
                <a:uLnTx/>
                <a:uFillTx/>
                <a:latin typeface="+mn-lt"/>
                <a:ea typeface="+mn-ea"/>
                <a:cs typeface="+mn-cs"/>
              </a:rPr>
              <a:t> </a:t>
            </a: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7345" name="Picture 2"/>
          <p:cNvPicPr>
            <a:picLocks noGrp="1" noChangeAspect="1"/>
          </p:cNvPicPr>
          <p:nvPr>
            <p:ph idx="1"/>
          </p:nvPr>
        </p:nvPicPr>
        <p:blipFill>
          <a:blip r:embed="rId1"/>
          <a:stretch>
            <a:fillRect/>
          </a:stretch>
        </p:blipFill>
        <p:spPr>
          <a:xfrm>
            <a:off x="468313" y="1773238"/>
            <a:ext cx="8220075" cy="3724275"/>
          </a:xfrm>
        </p:spPr>
      </p:pic>
      <p:sp>
        <p:nvSpPr>
          <p:cNvPr id="50180" name="Footer Placeholder 2"/>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6"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Classification : Operations in C</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8369" name="Picture 2"/>
          <p:cNvPicPr>
            <a:picLocks noGrp="1" noChangeAspect="1"/>
          </p:cNvPicPr>
          <p:nvPr>
            <p:ph idx="1"/>
          </p:nvPr>
        </p:nvPicPr>
        <p:blipFill>
          <a:blip r:embed="rId1"/>
          <a:stretch>
            <a:fillRect/>
          </a:stretch>
        </p:blipFill>
        <p:spPr>
          <a:xfrm>
            <a:off x="1285875" y="1571625"/>
            <a:ext cx="6858000" cy="4810125"/>
          </a:xfrm>
        </p:spPr>
      </p:pic>
      <p:sp>
        <p:nvSpPr>
          <p:cNvPr id="51204" name="Footer Placeholder 1"/>
          <p:cNvSpPr txBox="1">
            <a:spLocks noGrp="1"/>
          </p:cNvSpPr>
          <p:nvPr>
            <p:ph type="ftr" sz="quarter" idx="3"/>
          </p:nvPr>
        </p:nvSpPr>
        <p:spPr bwMode="auto">
          <a:xfrm>
            <a:off x="611188" y="6488113"/>
            <a:ext cx="7737475" cy="365125"/>
          </a:xfrm>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6"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Different Operators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Content Placeholder 2"/>
          <p:cNvSpPr>
            <a:spLocks noGrp="1"/>
          </p:cNvSpPr>
          <p:nvPr>
            <p:ph idx="1"/>
          </p:nvPr>
        </p:nvSpPr>
        <p:spPr>
          <a:xfrm>
            <a:off x="457200" y="1600200"/>
            <a:ext cx="8229600" cy="3052763"/>
          </a:xfrm>
        </p:spPr>
        <p:txBody>
          <a:bodyPr vert="horz" wrap="square" lIns="182880" tIns="91440" rIns="91440" bIns="45720" anchor="t" anchorCtr="0"/>
          <a:p>
            <a:pPr eaLnBrk="1" hangingPunct="1">
              <a:buFont typeface="Wingdings" panose="05000000000000000000" pitchFamily="2" charset="2"/>
              <a:buChar char="§"/>
            </a:pPr>
            <a:r>
              <a:rPr lang="en-IN" altLang="x-none" sz="2400" dirty="0"/>
              <a:t>There are three types of arithmetic operators in C:binary,unary, and ternary.</a:t>
            </a:r>
            <a:endParaRPr lang="en-IN" altLang="x-none" sz="2400" dirty="0"/>
          </a:p>
          <a:p>
            <a:pPr eaLnBrk="1" hangingPunct="1">
              <a:buFont typeface="Wingdings" panose="05000000000000000000" pitchFamily="2" charset="2"/>
              <a:buChar char="§"/>
            </a:pPr>
            <a:r>
              <a:rPr lang="en-IN" altLang="x-none" sz="2400" b="1" dirty="0"/>
              <a:t>Binary operators: </a:t>
            </a:r>
            <a:r>
              <a:rPr lang="en-IN" altLang="x-none" sz="2400" dirty="0"/>
              <a:t>C provides five basic arithmetic binary operators.</a:t>
            </a:r>
            <a:endParaRPr lang="en-IN" altLang="x-none" sz="2400" dirty="0"/>
          </a:p>
          <a:p>
            <a:pPr lvl="1" algn="ctr" eaLnBrk="1" hangingPunct="1">
              <a:buFont typeface="Wingdings" panose="05000000000000000000" pitchFamily="2" charset="2"/>
              <a:buChar char="§"/>
            </a:pPr>
            <a:r>
              <a:rPr lang="en-GB" altLang="en-US" sz="1800" i="1" dirty="0"/>
              <a:t>Arithmetic binary operators:</a:t>
            </a:r>
            <a:endParaRPr lang="en-IN" altLang="x-none" sz="1800" i="1" dirty="0"/>
          </a:p>
          <a:p>
            <a:pPr lvl="1" eaLnBrk="1" hangingPunct="1">
              <a:buFont typeface="Wingdings" panose="05000000000000000000" pitchFamily="2" charset="2"/>
              <a:buChar char="§"/>
            </a:pPr>
            <a:endParaRPr lang="en-IN" altLang="x-none" sz="2000" dirty="0"/>
          </a:p>
          <a:p>
            <a:pPr lvl="1" eaLnBrk="1" hangingPunct="1">
              <a:buFont typeface="Wingdings" panose="05000000000000000000" pitchFamily="2" charset="2"/>
              <a:buChar char="§"/>
            </a:pPr>
            <a:endParaRPr lang="en-IN" altLang="x-none" sz="2000" dirty="0"/>
          </a:p>
        </p:txBody>
      </p:sp>
      <p:sp>
        <p:nvSpPr>
          <p:cNvPr id="52229" name="Footer Placeholder 1"/>
          <p:cNvSpPr txBox="1">
            <a:spLocks noGrp="1"/>
          </p:cNvSpPr>
          <p:nvPr>
            <p:ph type="ftr" sz="quarter" idx="3"/>
          </p:nvPr>
        </p:nvSpPr>
        <p:spPr bwMode="auto">
          <a:xfrm>
            <a:off x="468313" y="6492875"/>
            <a:ext cx="7737475" cy="365125"/>
          </a:xfrm>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pic>
        <p:nvPicPr>
          <p:cNvPr id="59395" name="Picture 2"/>
          <p:cNvPicPr>
            <a:picLocks noChangeAspect="1"/>
          </p:cNvPicPr>
          <p:nvPr/>
        </p:nvPicPr>
        <p:blipFill>
          <a:blip r:embed="rId1"/>
          <a:stretch>
            <a:fillRect/>
          </a:stretch>
        </p:blipFill>
        <p:spPr>
          <a:xfrm>
            <a:off x="1500188" y="3573463"/>
            <a:ext cx="6143625" cy="2428875"/>
          </a:xfrm>
          <a:prstGeom prst="rect">
            <a:avLst/>
          </a:prstGeom>
          <a:noFill/>
          <a:ln w="9525">
            <a:noFill/>
          </a:ln>
        </p:spPr>
      </p:pic>
      <p:sp>
        <p:nvSpPr>
          <p:cNvPr id="7"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Arithmetic Operators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Content Placeholder 2"/>
          <p:cNvSpPr>
            <a:spLocks noGrp="1"/>
          </p:cNvSpPr>
          <p:nvPr>
            <p:ph idx="1"/>
          </p:nvPr>
        </p:nvSpPr>
        <p:spPr>
          <a:xfrm>
            <a:off x="458788" y="1700213"/>
            <a:ext cx="8229600" cy="4492625"/>
          </a:xfrm>
        </p:spPr>
        <p:txBody>
          <a:bodyPr vert="horz" wrap="square" lIns="182880" tIns="91440" rIns="91440" bIns="45720" numCol="1" anchor="t" anchorCtr="0" compatLnSpc="1"/>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1" i="1" u="none" strike="noStrike" kern="1200" cap="none" spc="0" normalizeH="0" baseline="0" noProof="0" dirty="0" smtClean="0">
                <a:ln>
                  <a:noFill/>
                </a:ln>
                <a:solidFill>
                  <a:schemeClr val="tx1"/>
                </a:solidFill>
                <a:effectLst/>
                <a:uLnTx/>
                <a:uFillTx/>
                <a:latin typeface="+mn-lt"/>
                <a:ea typeface="+mn-ea"/>
                <a:cs typeface="+mn-cs"/>
              </a:rPr>
              <a:t>Unary operators: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unary operators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operate on a single operand and following are the examples of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Unary operators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1" i="1" u="none" strike="noStrike" kern="1200" cap="none" spc="0" normalizeH="0" baseline="0" noProof="0" dirty="0" smtClean="0">
                <a:ln>
                  <a:noFill/>
                </a:ln>
                <a:solidFill>
                  <a:schemeClr val="tx1"/>
                </a:solidFill>
                <a:effectLst/>
                <a:uLnTx/>
                <a:uFillTx/>
                <a:latin typeface="+mn-lt"/>
                <a:ea typeface="+mn-ea"/>
                <a:cs typeface="+mn-cs"/>
              </a:rPr>
              <a:t>Unary increment and decrement operators </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and ‘--’ operators increment or decrement the value in a variable by 1.</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1" i="1" u="none" strike="noStrike" kern="1200" cap="none" spc="0" normalizeH="0" baseline="0" noProof="0" dirty="0" smtClean="0">
                <a:ln>
                  <a:noFill/>
                </a:ln>
                <a:solidFill>
                  <a:schemeClr val="tx1"/>
                </a:solidFill>
                <a:effectLst/>
                <a:uLnTx/>
                <a:uFillTx/>
                <a:latin typeface="+mn-lt"/>
                <a:ea typeface="+mn-ea"/>
                <a:cs typeface="+mn-cs"/>
              </a:rPr>
              <a:t>Basic rules for using ++ and – – operators:</a:t>
            </a:r>
            <a:endParaRPr kumimoji="0" lang="en-IN" sz="2000" b="1" i="1"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1" i="1"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Char char="ü"/>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The operand must be a variable but not a constant or an expression.</a:t>
            </a: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Char char="ü"/>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 The operator ++ and -- may precede or succeed the operand.</a:t>
            </a: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3252" name="Footer Placeholder 1"/>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6"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Unary Operators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3075" y="1528763"/>
            <a:ext cx="8229600" cy="3500438"/>
          </a:xfrm>
        </p:spPr>
        <p:txBody>
          <a:bodyPr vert="horz" wrap="square" lIns="182880" tIns="91440" rIns="91440" bIns="45720" numCol="1" anchor="t" anchorCtr="0" compatLnSpc="1">
            <a:normAutofit/>
          </a:bodyPr>
          <a:lstStyle/>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Arial" panose="020B0604020202020204" pitchFamily="34" charset="0"/>
              <a:buNone/>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Postfix:</a:t>
            </a:r>
            <a:endParaRPr kumimoji="0" lang="en-IN" sz="2000" b="1"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Wingdings" panose="05000000000000000000" pitchFamily="2" charset="2"/>
              <a:buChar char="§"/>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(a) x = a++;</a:t>
            </a:r>
            <a:endParaRPr kumimoji="0" lang="en-IN" sz="2000" b="1"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auto" latinLnBrk="0" hangingPunct="1">
              <a:lnSpc>
                <a:spcPct val="100000"/>
              </a:lnSpc>
              <a:spcBef>
                <a:spcPts val="250"/>
              </a:spcBef>
              <a:spcAft>
                <a:spcPts val="0"/>
              </a:spcAft>
              <a:buClr>
                <a:schemeClr val="accent1"/>
              </a:buClr>
              <a:buSzTx/>
              <a:buFont typeface="Wingdings" panose="05000000000000000000" pitchFamily="2" charset="2"/>
              <a:buChar char="ü"/>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First action: store value of a in memory location for variable  x.</a:t>
            </a: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auto" latinLnBrk="0" hangingPunct="1">
              <a:lnSpc>
                <a:spcPct val="100000"/>
              </a:lnSpc>
              <a:spcBef>
                <a:spcPts val="250"/>
              </a:spcBef>
              <a:spcAft>
                <a:spcPts val="0"/>
              </a:spcAft>
              <a:buClr>
                <a:schemeClr val="accent1"/>
              </a:buClr>
              <a:buSzTx/>
              <a:buFont typeface="Wingdings" panose="05000000000000000000" pitchFamily="2" charset="2"/>
              <a:buChar char="ü"/>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Second action: increment value of  a by 1 and store result in memory location for variable a.</a:t>
            </a: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Wingdings" panose="05000000000000000000" pitchFamily="2" charset="2"/>
              <a:buChar char="§"/>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(b) y = b––;</a:t>
            </a:r>
            <a:endParaRPr kumimoji="0" lang="en-IN" sz="2000" b="1"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457200" algn="l" defTabSz="914400" rtl="0" eaLnBrk="1" fontAlgn="auto" latinLnBrk="0" hangingPunct="1">
              <a:lnSpc>
                <a:spcPct val="100000"/>
              </a:lnSpc>
              <a:spcBef>
                <a:spcPts val="250"/>
              </a:spcBef>
              <a:spcAft>
                <a:spcPts val="0"/>
              </a:spcAft>
              <a:buClr>
                <a:schemeClr val="accent1"/>
              </a:buClr>
              <a:buSzTx/>
              <a:buFont typeface="Wingdings" panose="05000000000000000000" pitchFamily="2" charset="2"/>
              <a:buChar char="ü"/>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First action: put value of  b in memory location for variable y.</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auto" latinLnBrk="0" hangingPunct="1">
              <a:lnSpc>
                <a:spcPct val="100000"/>
              </a:lnSpc>
              <a:spcBef>
                <a:spcPts val="250"/>
              </a:spcBef>
              <a:spcAft>
                <a:spcPts val="0"/>
              </a:spcAft>
              <a:buClr>
                <a:schemeClr val="accent1"/>
              </a:buClr>
              <a:buSzTx/>
              <a:buFont typeface="Wingdings" panose="05000000000000000000" pitchFamily="2" charset="2"/>
              <a:buChar char="ü"/>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 	Second action: decrement value of  b by 1 and put result in 	memory location for variable b.</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4278" name="Footer Placeholder 3"/>
          <p:cNvSpPr txBox="1">
            <a:spLocks noGrp="1"/>
          </p:cNvSpPr>
          <p:nvPr>
            <p:ph type="ftr" sz="quarter" idx="3"/>
          </p:nvPr>
        </p:nvSpPr>
        <p:spPr bwMode="auto">
          <a:xfrm>
            <a:off x="539750" y="6492875"/>
            <a:ext cx="7737475" cy="365125"/>
          </a:xfrm>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pic>
        <p:nvPicPr>
          <p:cNvPr id="61443" name="Picture 2"/>
          <p:cNvPicPr>
            <a:picLocks noChangeAspect="1"/>
          </p:cNvPicPr>
          <p:nvPr/>
        </p:nvPicPr>
        <p:blipFill>
          <a:blip r:embed="rId1"/>
          <a:stretch>
            <a:fillRect/>
          </a:stretch>
        </p:blipFill>
        <p:spPr>
          <a:xfrm>
            <a:off x="1643063" y="4652963"/>
            <a:ext cx="1714500" cy="1357312"/>
          </a:xfrm>
          <a:prstGeom prst="rect">
            <a:avLst/>
          </a:prstGeom>
          <a:noFill/>
          <a:ln w="9525">
            <a:noFill/>
          </a:ln>
        </p:spPr>
      </p:pic>
      <p:pic>
        <p:nvPicPr>
          <p:cNvPr id="61444" name="Picture 3"/>
          <p:cNvPicPr>
            <a:picLocks noChangeAspect="1"/>
          </p:cNvPicPr>
          <p:nvPr/>
        </p:nvPicPr>
        <p:blipFill>
          <a:blip r:embed="rId2"/>
          <a:stretch>
            <a:fillRect/>
          </a:stretch>
        </p:blipFill>
        <p:spPr>
          <a:xfrm>
            <a:off x="5000625" y="4652963"/>
            <a:ext cx="1809750" cy="1214437"/>
          </a:xfrm>
          <a:prstGeom prst="rect">
            <a:avLst/>
          </a:prstGeom>
          <a:noFill/>
          <a:ln w="9525">
            <a:noFill/>
          </a:ln>
        </p:spPr>
      </p:pic>
      <p:sp>
        <p:nvSpPr>
          <p:cNvPr id="8"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Postfix</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Content Placeholder 2"/>
          <p:cNvSpPr>
            <a:spLocks noGrp="1"/>
          </p:cNvSpPr>
          <p:nvPr>
            <p:ph idx="1"/>
          </p:nvPr>
        </p:nvSpPr>
        <p:spPr/>
        <p:txBody>
          <a:bodyPr vert="horz" wrap="square" lIns="182880" tIns="91440" rIns="91440" bIns="45720" numCol="1" anchor="t" anchorCtr="0" compatLnSpc="1"/>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IDE :</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An Integrated Development Environment or IDE is an editor which offers a complete environment for writing, developing, modifying, deploying, testing, and debugging the programs.</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Identifier:</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An identifier or name is a sequence of characters invented by the programmer to identify or name a specific object.</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Keyword: </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Keywords are explicitly reserved words that have a strict meaning as individual tokens to the compiler. They cannot be redefined or used in other contexts.</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Key Words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34988" y="1528763"/>
            <a:ext cx="8229600" cy="3357563"/>
          </a:xfrm>
        </p:spPr>
        <p:txBody>
          <a:bodyPr vert="horz" wrap="square" lIns="182880" tIns="91440" rIns="91440" bIns="45720" numCol="1" anchor="t" anchorCtr="0" compatLnSpc="1">
            <a:normAutofit fontScale="92500" lnSpcReduction="10000"/>
          </a:bodyPr>
          <a:lstStyle/>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Arial" panose="020B0604020202020204" pitchFamily="34" charset="0"/>
              <a:buNone/>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Prefix :</a:t>
            </a: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Arial" panose="020B0604020202020204" pitchFamily="34" charset="0"/>
              <a:buChar char="•"/>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rPr>
              <a:t>(a) x = ++a;</a:t>
            </a: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auto" latinLnBrk="0" hangingPunct="1">
              <a:lnSpc>
                <a:spcPct val="100000"/>
              </a:lnSpc>
              <a:spcBef>
                <a:spcPts val="250"/>
              </a:spcBef>
              <a:spcAft>
                <a:spcPts val="0"/>
              </a:spcAft>
              <a:buClr>
                <a:schemeClr val="accent1"/>
              </a:buClr>
              <a:buSzTx/>
              <a:buFont typeface="Wingdings" panose="05000000000000000000" pitchFamily="2" charset="2"/>
              <a:buChar char="ü"/>
              <a:defRPr/>
            </a:pPr>
            <a:r>
              <a:rPr kumimoji="0" lang="en-IN" sz="1900" b="0" i="1" u="none" strike="noStrike" kern="1200" cap="none" spc="0" normalizeH="0" baseline="0" noProof="0" dirty="0" smtClean="0">
                <a:ln>
                  <a:noFill/>
                </a:ln>
                <a:solidFill>
                  <a:schemeClr val="tx1"/>
                </a:solidFill>
                <a:effectLst/>
                <a:uLnTx/>
                <a:uFillTx/>
                <a:latin typeface="+mn-lt"/>
                <a:ea typeface="+mn-ea"/>
                <a:cs typeface="+mn-cs"/>
              </a:rPr>
              <a:t>First action: increment value of a </a:t>
            </a:r>
            <a:r>
              <a:rPr kumimoji="0" lang="en-IN" sz="1900" b="0" i="0" u="none" strike="noStrike" kern="1200" cap="none" spc="0" normalizeH="0" baseline="0" noProof="0" dirty="0" smtClean="0">
                <a:ln>
                  <a:noFill/>
                </a:ln>
                <a:solidFill>
                  <a:schemeClr val="tx1"/>
                </a:solidFill>
                <a:effectLst/>
                <a:uLnTx/>
                <a:uFillTx/>
                <a:latin typeface="+mn-lt"/>
                <a:ea typeface="+mn-ea"/>
                <a:cs typeface="+mn-cs"/>
              </a:rPr>
              <a:t>by 1 and store result in memory location for variable a.</a:t>
            </a:r>
            <a:endParaRPr kumimoji="0" lang="en-IN" sz="19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auto" latinLnBrk="0" hangingPunct="1">
              <a:lnSpc>
                <a:spcPct val="100000"/>
              </a:lnSpc>
              <a:spcBef>
                <a:spcPts val="250"/>
              </a:spcBef>
              <a:spcAft>
                <a:spcPts val="0"/>
              </a:spcAft>
              <a:buClr>
                <a:schemeClr val="accent1"/>
              </a:buClr>
              <a:buSzTx/>
              <a:buFont typeface="Wingdings" panose="05000000000000000000" pitchFamily="2" charset="2"/>
              <a:buChar char="ü"/>
              <a:defRPr/>
            </a:pPr>
            <a:r>
              <a:rPr kumimoji="0" lang="en-IN" sz="1900" b="0" i="1" u="none" strike="noStrike" kern="1200" cap="none" spc="0" normalizeH="0" baseline="0" noProof="0" dirty="0" smtClean="0">
                <a:ln>
                  <a:noFill/>
                </a:ln>
                <a:solidFill>
                  <a:schemeClr val="tx1"/>
                </a:solidFill>
                <a:effectLst/>
                <a:uLnTx/>
                <a:uFillTx/>
                <a:latin typeface="+mn-lt"/>
                <a:ea typeface="+mn-ea"/>
                <a:cs typeface="+mn-cs"/>
              </a:rPr>
              <a:t>Second action: store value of a </a:t>
            </a:r>
            <a:r>
              <a:rPr kumimoji="0" lang="en-IN" sz="1900" b="0" i="0" u="none" strike="noStrike" kern="1200" cap="none" spc="0" normalizeH="0" baseline="0" noProof="0" dirty="0" smtClean="0">
                <a:ln>
                  <a:noFill/>
                </a:ln>
                <a:solidFill>
                  <a:schemeClr val="tx1"/>
                </a:solidFill>
                <a:effectLst/>
                <a:uLnTx/>
                <a:uFillTx/>
                <a:latin typeface="+mn-lt"/>
                <a:ea typeface="+mn-ea"/>
                <a:cs typeface="+mn-cs"/>
              </a:rPr>
              <a:t>in memory location for variable x.</a:t>
            </a:r>
            <a:endParaRPr kumimoji="0" lang="en-IN" sz="19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Arial" panose="020B0604020202020204" pitchFamily="34" charset="0"/>
              <a:buChar char="•"/>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rPr>
              <a:t>(b) y = ––b;</a:t>
            </a:r>
            <a:endParaRPr kumimoji="0" lang="en-IN" sz="2400" b="0" i="1"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auto" latinLnBrk="0" hangingPunct="1">
              <a:lnSpc>
                <a:spcPct val="100000"/>
              </a:lnSpc>
              <a:spcBef>
                <a:spcPts val="250"/>
              </a:spcBef>
              <a:spcAft>
                <a:spcPts val="0"/>
              </a:spcAft>
              <a:buClr>
                <a:schemeClr val="accent1"/>
              </a:buClr>
              <a:buSzTx/>
              <a:buFont typeface="Wingdings" panose="05000000000000000000" pitchFamily="2" charset="2"/>
              <a:buChar char="ü"/>
              <a:defRPr/>
            </a:pPr>
            <a:r>
              <a:rPr kumimoji="0" lang="en-IN" sz="1900" b="0" i="1" u="none" strike="noStrike" kern="1200" cap="none" spc="0" normalizeH="0" baseline="0" noProof="0" dirty="0" smtClean="0">
                <a:ln>
                  <a:noFill/>
                </a:ln>
                <a:solidFill>
                  <a:schemeClr val="tx1"/>
                </a:solidFill>
                <a:effectLst/>
                <a:uLnTx/>
                <a:uFillTx/>
                <a:latin typeface="+mn-lt"/>
                <a:ea typeface="+mn-ea"/>
                <a:cs typeface="+mn-cs"/>
              </a:rPr>
              <a:t>First action: decrement value of  b </a:t>
            </a:r>
            <a:r>
              <a:rPr kumimoji="0" lang="en-IN" sz="1900" b="0" i="0" u="none" strike="noStrike" kern="1200" cap="none" spc="0" normalizeH="0" baseline="0" noProof="0" dirty="0" smtClean="0">
                <a:ln>
                  <a:noFill/>
                </a:ln>
                <a:solidFill>
                  <a:schemeClr val="tx1"/>
                </a:solidFill>
                <a:effectLst/>
                <a:uLnTx/>
                <a:uFillTx/>
                <a:latin typeface="+mn-lt"/>
                <a:ea typeface="+mn-ea"/>
                <a:cs typeface="+mn-cs"/>
              </a:rPr>
              <a:t>by 1 and put result in memory location for variable b.</a:t>
            </a:r>
            <a:endParaRPr kumimoji="0" lang="en-IN" sz="19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auto" latinLnBrk="0" hangingPunct="1">
              <a:lnSpc>
                <a:spcPct val="100000"/>
              </a:lnSpc>
              <a:spcBef>
                <a:spcPts val="250"/>
              </a:spcBef>
              <a:spcAft>
                <a:spcPts val="0"/>
              </a:spcAft>
              <a:buClr>
                <a:schemeClr val="accent1"/>
              </a:buClr>
              <a:buSzTx/>
              <a:buFont typeface="Wingdings" panose="05000000000000000000" pitchFamily="2" charset="2"/>
              <a:buChar char="ü"/>
              <a:defRPr/>
            </a:pPr>
            <a:r>
              <a:rPr kumimoji="0" lang="en-IN" sz="1900" b="0" i="1" u="none" strike="noStrike" kern="1200" cap="none" spc="0" normalizeH="0" baseline="0" noProof="0" dirty="0" smtClean="0">
                <a:ln>
                  <a:noFill/>
                </a:ln>
                <a:solidFill>
                  <a:schemeClr val="tx1"/>
                </a:solidFill>
                <a:effectLst/>
                <a:uLnTx/>
                <a:uFillTx/>
                <a:latin typeface="+mn-lt"/>
                <a:ea typeface="+mn-ea"/>
                <a:cs typeface="+mn-cs"/>
              </a:rPr>
              <a:t>Second action: put value of  b in memory location for variable y.</a:t>
            </a:r>
            <a:endParaRPr kumimoji="0" lang="en-US" sz="1900" b="1"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Arial" panose="020B0604020202020204" pitchFamily="34" charset="0"/>
              <a:buChar char="•"/>
              <a:defRPr/>
            </a:pPr>
            <a:endParaRPr kumimoji="0" lang="en-IN" sz="2400" b="1"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Arial" panose="020B0604020202020204" pitchFamily="34" charset="0"/>
              <a:buChar char="•"/>
              <a:defRPr/>
            </a:pPr>
            <a:endParaRPr kumimoji="0" lang="en-I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55302" name="Footer Placeholder 1"/>
          <p:cNvSpPr txBox="1">
            <a:spLocks noGrp="1"/>
          </p:cNvSpPr>
          <p:nvPr>
            <p:ph type="ftr" sz="quarter" idx="3"/>
          </p:nvPr>
        </p:nvSpPr>
        <p:spPr bwMode="auto">
          <a:xfrm>
            <a:off x="606425" y="6492875"/>
            <a:ext cx="7737475" cy="365125"/>
          </a:xfrm>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pic>
        <p:nvPicPr>
          <p:cNvPr id="62467" name="Picture 2"/>
          <p:cNvPicPr>
            <a:picLocks noChangeAspect="1"/>
          </p:cNvPicPr>
          <p:nvPr/>
        </p:nvPicPr>
        <p:blipFill>
          <a:blip r:embed="rId1"/>
          <a:stretch>
            <a:fillRect/>
          </a:stretch>
        </p:blipFill>
        <p:spPr>
          <a:xfrm>
            <a:off x="722313" y="4797425"/>
            <a:ext cx="2238375" cy="1714500"/>
          </a:xfrm>
          <a:prstGeom prst="rect">
            <a:avLst/>
          </a:prstGeom>
          <a:noFill/>
          <a:ln w="9525">
            <a:noFill/>
          </a:ln>
        </p:spPr>
      </p:pic>
      <p:pic>
        <p:nvPicPr>
          <p:cNvPr id="62468" name="Picture 3"/>
          <p:cNvPicPr>
            <a:picLocks noChangeAspect="1"/>
          </p:cNvPicPr>
          <p:nvPr/>
        </p:nvPicPr>
        <p:blipFill>
          <a:blip r:embed="rId2"/>
          <a:stretch>
            <a:fillRect/>
          </a:stretch>
        </p:blipFill>
        <p:spPr>
          <a:xfrm>
            <a:off x="5089525" y="4724400"/>
            <a:ext cx="2071688" cy="1668463"/>
          </a:xfrm>
          <a:prstGeom prst="rect">
            <a:avLst/>
          </a:prstGeom>
          <a:noFill/>
          <a:ln w="9525">
            <a:noFill/>
          </a:ln>
        </p:spPr>
      </p:pic>
      <p:sp>
        <p:nvSpPr>
          <p:cNvPr id="8"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Prefix</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Content Placeholder 2"/>
          <p:cNvSpPr>
            <a:spLocks noGrp="1"/>
          </p:cNvSpPr>
          <p:nvPr>
            <p:ph idx="1"/>
          </p:nvPr>
        </p:nvSpPr>
        <p:spPr>
          <a:xfrm>
            <a:off x="457200" y="1600200"/>
            <a:ext cx="8229600" cy="1328738"/>
          </a:xfrm>
        </p:spPr>
        <p:txBody>
          <a:bodyPr vert="horz" wrap="square" lIns="182880" tIns="91440" rIns="91440" bIns="45720" numCol="1" anchor="t" anchorCtr="0" compatLnSpc="1">
            <a:normAutofit fontScale="92500"/>
          </a:bodyPr>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200" b="0" i="0" u="none" strike="noStrike" kern="1200" cap="none" spc="0" normalizeH="0" baseline="0" noProof="0" dirty="0" smtClean="0">
                <a:ln>
                  <a:noFill/>
                </a:ln>
                <a:solidFill>
                  <a:schemeClr val="tx1"/>
                </a:solidFill>
                <a:effectLst/>
                <a:uLnTx/>
                <a:uFillTx/>
                <a:latin typeface="+mn-lt"/>
                <a:ea typeface="+mn-ea"/>
                <a:cs typeface="+mn-cs"/>
              </a:rPr>
              <a:t>C provides six relational operators for comparing numeric quantities. Relational operators evaluate to 1, representing the </a:t>
            </a:r>
            <a:r>
              <a:rPr kumimoji="0" lang="en-IN" sz="2200" b="0" i="1" u="none" strike="noStrike" kern="1200" cap="none" spc="0" normalizeH="0" baseline="0" noProof="0" dirty="0" smtClean="0">
                <a:ln>
                  <a:noFill/>
                </a:ln>
                <a:solidFill>
                  <a:schemeClr val="tx1"/>
                </a:solidFill>
                <a:effectLst/>
                <a:uLnTx/>
                <a:uFillTx/>
                <a:latin typeface="+mn-lt"/>
                <a:ea typeface="+mn-ea"/>
                <a:cs typeface="+mn-cs"/>
              </a:rPr>
              <a:t>true outcome, or </a:t>
            </a:r>
            <a:r>
              <a:rPr kumimoji="0" lang="en-IN" sz="2200" b="0" i="0" u="none" strike="noStrike" kern="1200" cap="none" spc="0" normalizeH="0" baseline="0" noProof="0" dirty="0" smtClean="0">
                <a:ln>
                  <a:noFill/>
                </a:ln>
                <a:solidFill>
                  <a:schemeClr val="tx1"/>
                </a:solidFill>
                <a:effectLst/>
                <a:uLnTx/>
                <a:uFillTx/>
                <a:latin typeface="+mn-lt"/>
                <a:ea typeface="+mn-ea"/>
                <a:cs typeface="+mn-cs"/>
              </a:rPr>
              <a:t>0, representing the </a:t>
            </a:r>
            <a:r>
              <a:rPr kumimoji="0" lang="en-IN" sz="2200" b="0" i="1" u="none" strike="noStrike" kern="1200" cap="none" spc="0" normalizeH="0" baseline="0" noProof="0" dirty="0" smtClean="0">
                <a:ln>
                  <a:noFill/>
                </a:ln>
                <a:solidFill>
                  <a:schemeClr val="tx1"/>
                </a:solidFill>
                <a:effectLst/>
                <a:uLnTx/>
                <a:uFillTx/>
                <a:latin typeface="+mn-lt"/>
                <a:ea typeface="+mn-ea"/>
                <a:cs typeface="+mn-cs"/>
              </a:rPr>
              <a:t>false outcome</a:t>
            </a:r>
            <a:r>
              <a:rPr kumimoji="0" lang="en-IN" sz="2400" b="0" i="1" u="none" strike="noStrike" kern="1200" cap="none" spc="0" normalizeH="0" baseline="0" noProof="0" dirty="0" smtClean="0">
                <a:ln>
                  <a:noFill/>
                </a:ln>
                <a:solidFill>
                  <a:schemeClr val="tx1"/>
                </a:solidFill>
                <a:effectLst/>
                <a:uLnTx/>
                <a:uFillTx/>
                <a:latin typeface="+mn-lt"/>
                <a:ea typeface="+mn-ea"/>
                <a:cs typeface="+mn-cs"/>
              </a:rPr>
              <a:t>.</a:t>
            </a:r>
            <a:endParaRPr kumimoji="0" lang="en-IN" sz="2400" b="0" i="1"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6325" name="Footer Placeholder 1"/>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pic>
        <p:nvPicPr>
          <p:cNvPr id="63491" name="Picture 2"/>
          <p:cNvPicPr>
            <a:picLocks noChangeAspect="1"/>
          </p:cNvPicPr>
          <p:nvPr/>
        </p:nvPicPr>
        <p:blipFill>
          <a:blip r:embed="rId1"/>
          <a:stretch>
            <a:fillRect/>
          </a:stretch>
        </p:blipFill>
        <p:spPr>
          <a:xfrm>
            <a:off x="1214438" y="2781300"/>
            <a:ext cx="6643687" cy="2909888"/>
          </a:xfrm>
          <a:prstGeom prst="rect">
            <a:avLst/>
          </a:prstGeom>
          <a:noFill/>
          <a:ln w="9525">
            <a:noFill/>
          </a:ln>
        </p:spPr>
      </p:pic>
      <p:sp>
        <p:nvSpPr>
          <p:cNvPr id="7" name="Title 1"/>
          <p:cNvSpPr txBox="1"/>
          <p:nvPr/>
        </p:nvSpPr>
        <p:spPr>
          <a:xfrm>
            <a:off x="631825"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Relational Operators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rcRect l="22262" t="20061" r="23883" b="10826"/>
          <a:stretch>
            <a:fillRect/>
          </a:stretch>
        </p:blipFill>
        <p:spPr>
          <a:xfrm>
            <a:off x="179705" y="260985"/>
            <a:ext cx="7904480" cy="570674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rcRect l="20479" t="36553" r="12965" b="22970"/>
          <a:stretch>
            <a:fillRect/>
          </a:stretch>
        </p:blipFill>
        <p:spPr>
          <a:xfrm>
            <a:off x="179705" y="308610"/>
            <a:ext cx="8405495" cy="584390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Content Placeholder 4"/>
          <p:cNvSpPr>
            <a:spLocks noGrp="1"/>
          </p:cNvSpPr>
          <p:nvPr>
            <p:ph idx="1"/>
          </p:nvPr>
        </p:nvSpPr>
        <p:spPr>
          <a:xfrm>
            <a:off x="457200" y="1600200"/>
            <a:ext cx="8472488" cy="4972050"/>
          </a:xfrm>
        </p:spPr>
        <p:txBody>
          <a:bodyPr vert="horz" wrap="square" lIns="182880" tIns="91440" rIns="91440" bIns="45720" anchor="t" anchorCtr="0"/>
          <a:p>
            <a:pPr eaLnBrk="1" hangingPunct="1">
              <a:buFont typeface="Wingdings" panose="05000000000000000000" pitchFamily="2" charset="2"/>
              <a:buChar char="§"/>
            </a:pPr>
            <a:r>
              <a:rPr lang="en-IN" altLang="x-none" sz="2000" dirty="0"/>
              <a:t>C provides three logical operators for forming logical expressions. Like the relational operators, logical operators evaluate to 1 or 0.</a:t>
            </a:r>
            <a:endParaRPr lang="en-IN" altLang="x-none" sz="2000" dirty="0"/>
          </a:p>
          <a:p>
            <a:pPr lvl="1" eaLnBrk="1" hangingPunct="1">
              <a:buFont typeface="Wingdings" panose="05000000000000000000" pitchFamily="2" charset="2"/>
              <a:buChar char="ü"/>
            </a:pPr>
            <a:r>
              <a:rPr lang="en-IN" altLang="x-none" sz="1800" dirty="0"/>
              <a:t>Logical negation is a unary operator that negates the logical value of its single operand. If its operand is non-zero, it produces 0, and if it is 0, it produces 1.</a:t>
            </a:r>
            <a:endParaRPr lang="en-IN" altLang="x-none" sz="1800" dirty="0"/>
          </a:p>
          <a:p>
            <a:pPr lvl="1" eaLnBrk="1" hangingPunct="1">
              <a:buFont typeface="Wingdings" panose="05000000000000000000" pitchFamily="2" charset="2"/>
              <a:buChar char="ü"/>
            </a:pPr>
            <a:r>
              <a:rPr lang="en-IN" altLang="x-none" sz="1800" dirty="0"/>
              <a:t>Logical AND produces 0 if one or both its operands evaluate to 0. Otherwise, it produces 1 (both true in this case of 1). </a:t>
            </a:r>
            <a:endParaRPr lang="en-IN" altLang="x-none" sz="1800" dirty="0"/>
          </a:p>
          <a:p>
            <a:pPr lvl="1" eaLnBrk="1" hangingPunct="1">
              <a:buFont typeface="Wingdings" panose="05000000000000000000" pitchFamily="2" charset="2"/>
              <a:buChar char="ü"/>
            </a:pPr>
            <a:r>
              <a:rPr lang="en-IN" altLang="x-none" sz="1800" dirty="0"/>
              <a:t>Logical OR produces 0 if both its operands evaluate to 0. Otherwise , it produces 1 (if any one is true).</a:t>
            </a:r>
            <a:endParaRPr lang="en-IN" altLang="x-none" sz="1800" dirty="0"/>
          </a:p>
        </p:txBody>
      </p:sp>
      <p:sp>
        <p:nvSpPr>
          <p:cNvPr id="57349" name="Footer Placeholder 1"/>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pic>
        <p:nvPicPr>
          <p:cNvPr id="64515" name="Picture 2"/>
          <p:cNvPicPr>
            <a:picLocks noChangeAspect="1"/>
          </p:cNvPicPr>
          <p:nvPr/>
        </p:nvPicPr>
        <p:blipFill>
          <a:blip r:embed="rId1"/>
          <a:stretch>
            <a:fillRect/>
          </a:stretch>
        </p:blipFill>
        <p:spPr>
          <a:xfrm>
            <a:off x="1763713" y="4927600"/>
            <a:ext cx="5500687" cy="1171575"/>
          </a:xfrm>
          <a:prstGeom prst="rect">
            <a:avLst/>
          </a:prstGeom>
          <a:noFill/>
          <a:ln w="9525">
            <a:noFill/>
          </a:ln>
        </p:spPr>
      </p:pic>
      <p:sp>
        <p:nvSpPr>
          <p:cNvPr id="7" name="Title 1"/>
          <p:cNvSpPr txBox="1"/>
          <p:nvPr/>
        </p:nvSpPr>
        <p:spPr>
          <a:xfrm>
            <a:off x="631825"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Logical Operators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Content Placeholder 2"/>
          <p:cNvSpPr>
            <a:spLocks noGrp="1"/>
          </p:cNvSpPr>
          <p:nvPr>
            <p:ph idx="1"/>
          </p:nvPr>
        </p:nvSpPr>
        <p:spPr>
          <a:xfrm>
            <a:off x="555625" y="1700213"/>
            <a:ext cx="8229600" cy="4321175"/>
          </a:xfrm>
        </p:spPr>
        <p:txBody>
          <a:bodyPr vert="horz" wrap="square" lIns="182880" tIns="91440" rIns="91440" bIns="45720" numCol="1" anchor="t" anchorCtr="0" compatLnSpc="1"/>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C provides six bitwise operators for manipulating the individual bits in an integer quantity . Bitwise operators expect their operands to be integer quantities and treat them as bit sequences. </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Char char="ü"/>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Bitwise </a:t>
            </a:r>
            <a:r>
              <a:rPr kumimoji="0" lang="en-IN" sz="1800" b="0" i="1" u="none" strike="noStrike" kern="1200" cap="none" spc="0" normalizeH="0" baseline="0" noProof="0" dirty="0" smtClean="0">
                <a:ln>
                  <a:noFill/>
                </a:ln>
                <a:solidFill>
                  <a:schemeClr val="tx1"/>
                </a:solidFill>
                <a:effectLst/>
                <a:uLnTx/>
                <a:uFillTx/>
                <a:latin typeface="+mn-lt"/>
                <a:ea typeface="+mn-ea"/>
                <a:cs typeface="+mn-cs"/>
              </a:rPr>
              <a:t>negation is a unary operator that complements the bits in </a:t>
            </a:r>
            <a:r>
              <a:rPr kumimoji="0" lang="en-IN" sz="1800" b="0" i="0" u="none" strike="noStrike" kern="1200" cap="none" spc="0" normalizeH="0" baseline="0" noProof="0" dirty="0" smtClean="0">
                <a:ln>
                  <a:noFill/>
                </a:ln>
                <a:solidFill>
                  <a:schemeClr val="tx1"/>
                </a:solidFill>
                <a:effectLst/>
                <a:uLnTx/>
                <a:uFillTx/>
                <a:latin typeface="+mn-lt"/>
                <a:ea typeface="+mn-ea"/>
                <a:cs typeface="+mn-cs"/>
              </a:rPr>
              <a:t>its operands.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Char char="ü"/>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Bitwise AND compares the corresponding bits of its operands and produces a 1 when both bits are 1, and 0 otherwise.</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Char char="ü"/>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 Bitwise OR compares the corresponding bits of its operands and produces a 0 when both bits are 0, and 1 otherwise.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00025" algn="l" defTabSz="914400" rtl="0" eaLnBrk="1" fontAlgn="base" latinLnBrk="0" hangingPunct="1">
              <a:lnSpc>
                <a:spcPct val="100000"/>
              </a:lnSpc>
              <a:spcBef>
                <a:spcPts val="250"/>
              </a:spcBef>
              <a:spcAft>
                <a:spcPct val="0"/>
              </a:spcAft>
              <a:buClr>
                <a:schemeClr val="accent1"/>
              </a:buClr>
              <a:buSzTx/>
              <a:buFont typeface="Wingdings" panose="05000000000000000000" pitchFamily="2" charset="2"/>
              <a:buChar char="ü"/>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Bitwise </a:t>
            </a:r>
            <a:r>
              <a:rPr kumimoji="0" lang="en-IN" sz="1800" b="0" i="1" u="none" strike="noStrike" kern="1200" cap="none" spc="0" normalizeH="0" baseline="0" noProof="0" dirty="0" smtClean="0">
                <a:ln>
                  <a:noFill/>
                </a:ln>
                <a:solidFill>
                  <a:schemeClr val="tx1"/>
                </a:solidFill>
                <a:effectLst/>
                <a:uLnTx/>
                <a:uFillTx/>
                <a:latin typeface="+mn-lt"/>
                <a:ea typeface="+mn-ea"/>
                <a:cs typeface="+mn-cs"/>
              </a:rPr>
              <a:t>exclusive or compares the corresponding bits of its operands and </a:t>
            </a:r>
            <a:r>
              <a:rPr kumimoji="0" lang="en-IN" sz="1800" b="0" i="0" u="none" strike="noStrike" kern="1200" cap="none" spc="0" normalizeH="0" baseline="0" noProof="0" dirty="0" smtClean="0">
                <a:ln>
                  <a:noFill/>
                </a:ln>
                <a:solidFill>
                  <a:schemeClr val="tx1"/>
                </a:solidFill>
                <a:effectLst/>
                <a:uLnTx/>
                <a:uFillTx/>
                <a:latin typeface="+mn-lt"/>
                <a:ea typeface="+mn-ea"/>
                <a:cs typeface="+mn-cs"/>
              </a:rPr>
              <a:t>produces a 0 when both bits are 1 or both bits are 0, and 1 otherwise.</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8372" name="Footer Placeholder 1"/>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6" name="Title 1"/>
          <p:cNvSpPr txBox="1"/>
          <p:nvPr/>
        </p:nvSpPr>
        <p:spPr>
          <a:xfrm>
            <a:off x="631825"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Bitwise Operators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Title 1"/>
          <p:cNvSpPr txBox="1"/>
          <p:nvPr/>
        </p:nvSpPr>
        <p:spPr>
          <a:xfrm>
            <a:off x="280988" y="214313"/>
            <a:ext cx="8077200" cy="571500"/>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fontScale="92500" lnSpcReduction="10000"/>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Bitwise Operators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graphicFrame>
        <p:nvGraphicFramePr>
          <p:cNvPr id="6" name="Table 5"/>
          <p:cNvGraphicFramePr>
            <a:graphicFrameLocks noGrp="1"/>
          </p:cNvGraphicFramePr>
          <p:nvPr/>
        </p:nvGraphicFramePr>
        <p:xfrm>
          <a:off x="357188" y="785813"/>
          <a:ext cx="8286808" cy="4759325"/>
        </p:xfrm>
        <a:graphic>
          <a:graphicData uri="http://schemas.openxmlformats.org/drawingml/2006/table">
            <a:tbl>
              <a:tblPr firstRow="1" bandRow="1">
                <a:tableStyleId>{5C22544A-7EE6-4342-B048-85BDC9FD1C3A}</a:tableStyleId>
              </a:tblPr>
              <a:tblGrid>
                <a:gridCol w="571504"/>
                <a:gridCol w="5572164"/>
                <a:gridCol w="2143140"/>
              </a:tblGrid>
              <a:tr h="370840">
                <a:tc>
                  <a:txBody>
                    <a:bodyPr/>
                    <a:lstStyle/>
                    <a:p>
                      <a:r>
                        <a:rPr lang="en-US" dirty="0" smtClean="0"/>
                        <a:t>OP</a:t>
                      </a:r>
                      <a:endParaRPr lang="en-US" dirty="0"/>
                    </a:p>
                  </a:txBody>
                  <a:tcPr anchor="ctr">
                    <a:solidFill>
                      <a:srgbClr val="002060"/>
                    </a:solidFill>
                  </a:tcPr>
                </a:tc>
                <a:tc>
                  <a:txBody>
                    <a:bodyPr/>
                    <a:lstStyle/>
                    <a:p>
                      <a:r>
                        <a:rPr lang="en-US" dirty="0"/>
                        <a:t>Description</a:t>
                      </a:r>
                      <a:endParaRPr lang="en-US" dirty="0"/>
                    </a:p>
                  </a:txBody>
                  <a:tcPr anchor="ctr">
                    <a:solidFill>
                      <a:srgbClr val="002060"/>
                    </a:solidFill>
                  </a:tcPr>
                </a:tc>
                <a:tc>
                  <a:txBody>
                    <a:bodyPr/>
                    <a:lstStyle/>
                    <a:p>
                      <a:r>
                        <a:rPr lang="en-US" dirty="0"/>
                        <a:t>Example</a:t>
                      </a:r>
                      <a:endParaRPr lang="en-US" dirty="0"/>
                    </a:p>
                  </a:txBody>
                  <a:tcPr anchor="ctr">
                    <a:solidFill>
                      <a:srgbClr val="002060"/>
                    </a:solidFill>
                  </a:tcPr>
                </a:tc>
              </a:tr>
              <a:tr h="370840">
                <a:tc>
                  <a:txBody>
                    <a:bodyPr/>
                    <a:lstStyle/>
                    <a:p>
                      <a:r>
                        <a:rPr lang="en-US"/>
                        <a:t>&amp;</a:t>
                      </a:r>
                      <a:endParaRPr lang="en-US"/>
                    </a:p>
                  </a:txBody>
                  <a:tcPr anchor="ctr"/>
                </a:tc>
                <a:tc>
                  <a:txBody>
                    <a:bodyPr/>
                    <a:lstStyle/>
                    <a:p>
                      <a:r>
                        <a:rPr lang="en-US" dirty="0"/>
                        <a:t>Binary AND Operator copies a bit to the result if it exists in both operands. </a:t>
                      </a:r>
                      <a:endParaRPr lang="en-US" dirty="0"/>
                    </a:p>
                  </a:txBody>
                  <a:tcPr anchor="ctr"/>
                </a:tc>
                <a:tc>
                  <a:txBody>
                    <a:bodyPr/>
                    <a:lstStyle/>
                    <a:p>
                      <a:r>
                        <a:rPr lang="en-US"/>
                        <a:t>(A &amp; B) = 12, i.e., 0000 1100</a:t>
                      </a:r>
                      <a:endParaRPr lang="en-US"/>
                    </a:p>
                  </a:txBody>
                  <a:tcPr anchor="ctr"/>
                </a:tc>
              </a:tr>
              <a:tr h="370840">
                <a:tc>
                  <a:txBody>
                    <a:bodyPr/>
                    <a:lstStyle/>
                    <a:p>
                      <a:r>
                        <a:rPr lang="en-US"/>
                        <a:t>|</a:t>
                      </a:r>
                      <a:endParaRPr lang="en-US"/>
                    </a:p>
                  </a:txBody>
                  <a:tcPr anchor="ctr"/>
                </a:tc>
                <a:tc>
                  <a:txBody>
                    <a:bodyPr/>
                    <a:lstStyle/>
                    <a:p>
                      <a:r>
                        <a:rPr lang="en-US" dirty="0"/>
                        <a:t>Binary OR Operator copies a bit if it exists in either operand.</a:t>
                      </a:r>
                      <a:endParaRPr lang="en-US" dirty="0"/>
                    </a:p>
                  </a:txBody>
                  <a:tcPr anchor="ctr"/>
                </a:tc>
                <a:tc>
                  <a:txBody>
                    <a:bodyPr/>
                    <a:lstStyle/>
                    <a:p>
                      <a:r>
                        <a:rPr lang="en-US"/>
                        <a:t>(A | B) = 61, i.e., 0011 1101</a:t>
                      </a:r>
                      <a:endParaRPr lang="en-US"/>
                    </a:p>
                  </a:txBody>
                  <a:tcPr anchor="ctr"/>
                </a:tc>
              </a:tr>
              <a:tr h="370840">
                <a:tc>
                  <a:txBody>
                    <a:bodyPr/>
                    <a:lstStyle/>
                    <a:p>
                      <a:r>
                        <a:rPr lang="en-US"/>
                        <a:t>^</a:t>
                      </a:r>
                      <a:endParaRPr lang="en-US"/>
                    </a:p>
                  </a:txBody>
                  <a:tcPr anchor="ctr"/>
                </a:tc>
                <a:tc>
                  <a:txBody>
                    <a:bodyPr/>
                    <a:lstStyle/>
                    <a:p>
                      <a:r>
                        <a:rPr lang="en-US"/>
                        <a:t>Binary XOR Operator copies the bit if it is set in one operand but not both. </a:t>
                      </a:r>
                      <a:endParaRPr lang="en-US"/>
                    </a:p>
                  </a:txBody>
                  <a:tcPr anchor="ctr"/>
                </a:tc>
                <a:tc>
                  <a:txBody>
                    <a:bodyPr/>
                    <a:lstStyle/>
                    <a:p>
                      <a:r>
                        <a:rPr lang="en-US" dirty="0"/>
                        <a:t>(A ^ B) = 49, i.e., 0011 0001</a:t>
                      </a:r>
                      <a:endParaRPr lang="en-US" dirty="0"/>
                    </a:p>
                  </a:txBody>
                  <a:tcPr anchor="ctr"/>
                </a:tc>
              </a:tr>
              <a:tr h="370840">
                <a:tc>
                  <a:txBody>
                    <a:bodyPr/>
                    <a:lstStyle/>
                    <a:p>
                      <a:r>
                        <a:rPr lang="en-US"/>
                        <a:t>~</a:t>
                      </a:r>
                      <a:endParaRPr lang="en-US"/>
                    </a:p>
                  </a:txBody>
                  <a:tcPr anchor="ctr"/>
                </a:tc>
                <a:tc>
                  <a:txBody>
                    <a:bodyPr/>
                    <a:lstStyle/>
                    <a:p>
                      <a:r>
                        <a:rPr lang="en-US"/>
                        <a:t>Binary Ones Complement Operator is unary and has the effect of 'flipping' bits.</a:t>
                      </a:r>
                      <a:endParaRPr lang="en-US"/>
                    </a:p>
                  </a:txBody>
                  <a:tcPr anchor="ctr"/>
                </a:tc>
                <a:tc>
                  <a:txBody>
                    <a:bodyPr/>
                    <a:lstStyle/>
                    <a:p>
                      <a:r>
                        <a:rPr lang="en-US" dirty="0"/>
                        <a:t>(~</a:t>
                      </a:r>
                      <a:r>
                        <a:rPr lang="en-US" dirty="0" smtClean="0"/>
                        <a:t>A )</a:t>
                      </a:r>
                      <a:endParaRPr lang="en-US" dirty="0" smtClean="0"/>
                    </a:p>
                    <a:p>
                      <a:r>
                        <a:rPr lang="en-US" dirty="0" smtClean="0"/>
                        <a:t>1100 0011</a:t>
                      </a:r>
                      <a:endParaRPr lang="en-US" dirty="0"/>
                    </a:p>
                  </a:txBody>
                  <a:tcPr anchor="ctr"/>
                </a:tc>
              </a:tr>
              <a:tr h="370840">
                <a:tc>
                  <a:txBody>
                    <a:bodyPr/>
                    <a:lstStyle/>
                    <a:p>
                      <a:r>
                        <a:rPr lang="en-US"/>
                        <a:t>&lt;&lt;</a:t>
                      </a:r>
                      <a:endParaRPr lang="en-US"/>
                    </a:p>
                  </a:txBody>
                  <a:tcPr anchor="ctr"/>
                </a:tc>
                <a:tc>
                  <a:txBody>
                    <a:bodyPr/>
                    <a:lstStyle/>
                    <a:p>
                      <a:r>
                        <a:rPr lang="en-US"/>
                        <a:t>Binary Left Shift Operator. The left operands value is moved left by the number of bits specified by the right operand.</a:t>
                      </a:r>
                      <a:endParaRPr lang="en-US"/>
                    </a:p>
                  </a:txBody>
                  <a:tcPr anchor="ctr"/>
                </a:tc>
                <a:tc>
                  <a:txBody>
                    <a:bodyPr/>
                    <a:lstStyle/>
                    <a:p>
                      <a:r>
                        <a:rPr lang="pt-BR" dirty="0"/>
                        <a:t>A &lt;&lt; 2 </a:t>
                      </a:r>
                      <a:endParaRPr lang="pt-BR" dirty="0" smtClean="0"/>
                    </a:p>
                    <a:p>
                      <a:r>
                        <a:rPr lang="pt-BR" dirty="0" smtClean="0"/>
                        <a:t>1111 </a:t>
                      </a:r>
                      <a:r>
                        <a:rPr lang="pt-BR" dirty="0"/>
                        <a:t>0000</a:t>
                      </a:r>
                      <a:endParaRPr lang="pt-BR" dirty="0"/>
                    </a:p>
                  </a:txBody>
                  <a:tcPr anchor="ctr"/>
                </a:tc>
              </a:tr>
              <a:tr h="370840">
                <a:tc>
                  <a:txBody>
                    <a:bodyPr/>
                    <a:lstStyle/>
                    <a:p>
                      <a:r>
                        <a:rPr lang="en-US"/>
                        <a:t>&gt;&gt;</a:t>
                      </a:r>
                      <a:endParaRPr lang="en-US"/>
                    </a:p>
                  </a:txBody>
                  <a:tcPr anchor="ctr"/>
                </a:tc>
                <a:tc>
                  <a:txBody>
                    <a:bodyPr/>
                    <a:lstStyle/>
                    <a:p>
                      <a:r>
                        <a:rPr lang="en-US"/>
                        <a:t>Binary Right Shift Operator. The left operands value is moved right by the number of bits specified by the right operand.</a:t>
                      </a:r>
                      <a:endParaRPr lang="en-US"/>
                    </a:p>
                  </a:txBody>
                  <a:tcPr anchor="ctr"/>
                </a:tc>
                <a:tc>
                  <a:txBody>
                    <a:bodyPr/>
                    <a:lstStyle/>
                    <a:p>
                      <a:r>
                        <a:rPr lang="pt-BR" dirty="0"/>
                        <a:t>A &gt;&gt; </a:t>
                      </a:r>
                      <a:r>
                        <a:rPr lang="pt-BR"/>
                        <a:t>2 </a:t>
                      </a:r>
                      <a:endParaRPr lang="pt-BR" smtClean="0"/>
                    </a:p>
                    <a:p>
                      <a:r>
                        <a:rPr lang="pt-BR" smtClean="0"/>
                        <a:t>0000 </a:t>
                      </a:r>
                      <a:r>
                        <a:rPr lang="pt-BR" dirty="0"/>
                        <a:t>1111</a:t>
                      </a:r>
                      <a:endParaRPr lang="pt-BR" dirty="0"/>
                    </a:p>
                  </a:txBody>
                  <a:tcPr anchor="ctr"/>
                </a:tc>
              </a:tr>
            </a:tbl>
          </a:graphicData>
        </a:graphic>
      </p:graphicFrame>
      <p:sp>
        <p:nvSpPr>
          <p:cNvPr id="7" name="Rectangle 6"/>
          <p:cNvSpPr/>
          <p:nvPr/>
        </p:nvSpPr>
        <p:spPr>
          <a:xfrm>
            <a:off x="6500813" y="0"/>
            <a:ext cx="2643188" cy="7858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pt-BR" sz="1800" b="0" i="0" u="none" strike="noStrike" kern="1200" cap="none" spc="0" normalizeH="0" baseline="0" noProof="0" dirty="0">
                <a:ln>
                  <a:noFill/>
                </a:ln>
                <a:solidFill>
                  <a:schemeClr val="lt1"/>
                </a:solidFill>
                <a:effectLst/>
                <a:uLnTx/>
                <a:uFillTx/>
                <a:latin typeface="+mn-lt"/>
                <a:ea typeface="+mn-ea"/>
                <a:cs typeface="+mn-cs"/>
              </a:rPr>
              <a:t>A = 0011 1100 (60)</a:t>
            </a:r>
            <a:endParaRPr kumimoji="0" lang="pt-BR"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pt-BR" sz="1800" b="0" i="0" u="none" strike="noStrike" kern="1200" cap="none" spc="0" normalizeH="0" baseline="0" noProof="0" dirty="0">
                <a:ln>
                  <a:noFill/>
                </a:ln>
                <a:solidFill>
                  <a:schemeClr val="lt1"/>
                </a:solidFill>
                <a:effectLst/>
                <a:uLnTx/>
                <a:uFillTx/>
                <a:latin typeface="+mn-lt"/>
                <a:ea typeface="+mn-ea"/>
                <a:cs typeface="+mn-cs"/>
              </a:rPr>
              <a:t>B = 0000 1101 (13)</a:t>
            </a:r>
            <a:endParaRPr kumimoji="0" lang="pt-BR" sz="1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7585" name="Picture 2"/>
          <p:cNvPicPr>
            <a:picLocks noGrp="1" noChangeAspect="1"/>
          </p:cNvPicPr>
          <p:nvPr>
            <p:ph idx="1"/>
          </p:nvPr>
        </p:nvPicPr>
        <p:blipFill>
          <a:blip r:embed="rId1"/>
          <a:stretch>
            <a:fillRect/>
          </a:stretch>
        </p:blipFill>
        <p:spPr>
          <a:xfrm>
            <a:off x="468313" y="1808163"/>
            <a:ext cx="3786187" cy="3714750"/>
          </a:xfrm>
        </p:spPr>
      </p:pic>
      <p:sp>
        <p:nvSpPr>
          <p:cNvPr id="59397" name="Footer Placeholder 1"/>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pic>
        <p:nvPicPr>
          <p:cNvPr id="67587" name="Picture 3"/>
          <p:cNvPicPr>
            <a:picLocks noChangeAspect="1"/>
          </p:cNvPicPr>
          <p:nvPr/>
        </p:nvPicPr>
        <p:blipFill>
          <a:blip r:embed="rId2"/>
          <a:stretch>
            <a:fillRect/>
          </a:stretch>
        </p:blipFill>
        <p:spPr>
          <a:xfrm>
            <a:off x="4598988" y="1628775"/>
            <a:ext cx="4229100" cy="4071938"/>
          </a:xfrm>
          <a:prstGeom prst="rect">
            <a:avLst/>
          </a:prstGeom>
          <a:noFill/>
          <a:ln w="9525">
            <a:noFill/>
          </a:ln>
        </p:spPr>
      </p:pic>
      <p:sp>
        <p:nvSpPr>
          <p:cNvPr id="7" name="Title 1"/>
          <p:cNvSpPr txBox="1"/>
          <p:nvPr/>
        </p:nvSpPr>
        <p:spPr>
          <a:xfrm>
            <a:off x="631825"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Bitwise Operators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graphicFrame>
        <p:nvGraphicFramePr>
          <p:cNvPr id="5" name="Table 4"/>
          <p:cNvGraphicFramePr>
            <a:graphicFrameLocks noGrp="1"/>
          </p:cNvGraphicFramePr>
          <p:nvPr/>
        </p:nvGraphicFramePr>
        <p:xfrm>
          <a:off x="285750" y="1714500"/>
          <a:ext cx="8429684" cy="4937125"/>
        </p:xfrm>
        <a:graphic>
          <a:graphicData uri="http://schemas.openxmlformats.org/drawingml/2006/table">
            <a:tbl>
              <a:tblPr firstRow="1" bandRow="1">
                <a:tableStyleId>{5C22544A-7EE6-4342-B048-85BDC9FD1C3A}</a:tableStyleId>
              </a:tblPr>
              <a:tblGrid>
                <a:gridCol w="827916"/>
                <a:gridCol w="6021202"/>
                <a:gridCol w="1580566"/>
              </a:tblGrid>
              <a:tr h="370840">
                <a:tc>
                  <a:txBody>
                    <a:bodyPr/>
                    <a:lstStyle/>
                    <a:p>
                      <a:r>
                        <a:rPr lang="en-US" sz="1600" dirty="0"/>
                        <a:t>Operator</a:t>
                      </a:r>
                      <a:endParaRPr lang="en-US" sz="1600" dirty="0"/>
                    </a:p>
                  </a:txBody>
                  <a:tcPr anchor="ctr"/>
                </a:tc>
                <a:tc>
                  <a:txBody>
                    <a:bodyPr/>
                    <a:lstStyle/>
                    <a:p>
                      <a:r>
                        <a:rPr lang="en-US" sz="1600" dirty="0"/>
                        <a:t>Description</a:t>
                      </a:r>
                      <a:endParaRPr lang="en-US" sz="1600" dirty="0"/>
                    </a:p>
                  </a:txBody>
                  <a:tcPr anchor="ctr"/>
                </a:tc>
                <a:tc>
                  <a:txBody>
                    <a:bodyPr/>
                    <a:lstStyle/>
                    <a:p>
                      <a:r>
                        <a:rPr lang="en-US" sz="1600"/>
                        <a:t>Example</a:t>
                      </a:r>
                      <a:endParaRPr lang="en-US" sz="1600"/>
                    </a:p>
                  </a:txBody>
                  <a:tcPr anchor="ctr"/>
                </a:tc>
              </a:tr>
              <a:tr h="370840">
                <a:tc>
                  <a:txBody>
                    <a:bodyPr/>
                    <a:lstStyle/>
                    <a:p>
                      <a:r>
                        <a:rPr lang="en-US" sz="1600"/>
                        <a:t>=</a:t>
                      </a:r>
                      <a:endParaRPr lang="en-US" sz="1600"/>
                    </a:p>
                  </a:txBody>
                  <a:tcPr anchor="ctr"/>
                </a:tc>
                <a:tc>
                  <a:txBody>
                    <a:bodyPr/>
                    <a:lstStyle/>
                    <a:p>
                      <a:r>
                        <a:rPr lang="en-US" sz="1600" dirty="0"/>
                        <a:t>Simple assignment operator. Assigns values from right side operands to left side operand.</a:t>
                      </a:r>
                      <a:endParaRPr lang="en-US" sz="1600" dirty="0"/>
                    </a:p>
                  </a:txBody>
                  <a:tcPr anchor="ctr"/>
                </a:tc>
                <a:tc>
                  <a:txBody>
                    <a:bodyPr/>
                    <a:lstStyle/>
                    <a:p>
                      <a:r>
                        <a:rPr lang="en-US" sz="1600"/>
                        <a:t>C = A + B will assign the value of A + B to C</a:t>
                      </a:r>
                      <a:endParaRPr lang="en-US" sz="1600"/>
                    </a:p>
                  </a:txBody>
                  <a:tcPr anchor="ctr"/>
                </a:tc>
              </a:tr>
              <a:tr h="370840">
                <a:tc>
                  <a:txBody>
                    <a:bodyPr/>
                    <a:lstStyle/>
                    <a:p>
                      <a:r>
                        <a:rPr lang="en-US" sz="1600"/>
                        <a:t>+=</a:t>
                      </a:r>
                      <a:endParaRPr lang="en-US" sz="1600"/>
                    </a:p>
                  </a:txBody>
                  <a:tcPr anchor="ctr"/>
                </a:tc>
                <a:tc>
                  <a:txBody>
                    <a:bodyPr/>
                    <a:lstStyle/>
                    <a:p>
                      <a:r>
                        <a:rPr lang="en-US" sz="1600" dirty="0"/>
                        <a:t>Add AND assignment operator. It adds the right operand to the left operand and assign the result to the left operand.</a:t>
                      </a:r>
                      <a:endParaRPr lang="en-US" sz="1600" dirty="0"/>
                    </a:p>
                  </a:txBody>
                  <a:tcPr anchor="ctr"/>
                </a:tc>
                <a:tc>
                  <a:txBody>
                    <a:bodyPr/>
                    <a:lstStyle/>
                    <a:p>
                      <a:r>
                        <a:rPr lang="en-US" sz="1600"/>
                        <a:t>C += A is equivalent to C = C + A</a:t>
                      </a:r>
                      <a:endParaRPr lang="en-US" sz="1600"/>
                    </a:p>
                  </a:txBody>
                  <a:tcPr anchor="ctr"/>
                </a:tc>
              </a:tr>
              <a:tr h="370840">
                <a:tc>
                  <a:txBody>
                    <a:bodyPr/>
                    <a:lstStyle/>
                    <a:p>
                      <a:r>
                        <a:rPr lang="en-US" sz="1600"/>
                        <a:t>−=</a:t>
                      </a:r>
                      <a:endParaRPr lang="en-US" sz="1600"/>
                    </a:p>
                  </a:txBody>
                  <a:tcPr anchor="ctr"/>
                </a:tc>
                <a:tc>
                  <a:txBody>
                    <a:bodyPr/>
                    <a:lstStyle/>
                    <a:p>
                      <a:r>
                        <a:rPr lang="en-US" sz="1600" dirty="0"/>
                        <a:t>Subtract AND assignment operator. It subtracts the right operand from the left operand and assigns the result to the left operand.</a:t>
                      </a:r>
                      <a:endParaRPr lang="en-US" sz="1600" dirty="0"/>
                    </a:p>
                  </a:txBody>
                  <a:tcPr anchor="ctr"/>
                </a:tc>
                <a:tc>
                  <a:txBody>
                    <a:bodyPr/>
                    <a:lstStyle/>
                    <a:p>
                      <a:r>
                        <a:rPr lang="en-US" sz="1600"/>
                        <a:t>C −= A is equivalent to C = C − A</a:t>
                      </a:r>
                      <a:endParaRPr lang="en-US" sz="1600"/>
                    </a:p>
                  </a:txBody>
                  <a:tcPr anchor="ctr"/>
                </a:tc>
              </a:tr>
              <a:tr h="370840">
                <a:tc>
                  <a:txBody>
                    <a:bodyPr/>
                    <a:lstStyle/>
                    <a:p>
                      <a:r>
                        <a:rPr lang="en-US" sz="1600"/>
                        <a:t>*=</a:t>
                      </a:r>
                      <a:endParaRPr lang="en-US" sz="1600"/>
                    </a:p>
                  </a:txBody>
                  <a:tcPr anchor="ctr"/>
                </a:tc>
                <a:tc>
                  <a:txBody>
                    <a:bodyPr/>
                    <a:lstStyle/>
                    <a:p>
                      <a:r>
                        <a:rPr lang="en-US" sz="1600"/>
                        <a:t>Multiply AND assignment operator. It multiplies the right operand with the left operand and assigns the result to the left operand.</a:t>
                      </a:r>
                      <a:endParaRPr lang="en-US" sz="1600"/>
                    </a:p>
                  </a:txBody>
                  <a:tcPr anchor="ctr"/>
                </a:tc>
                <a:tc>
                  <a:txBody>
                    <a:bodyPr/>
                    <a:lstStyle/>
                    <a:p>
                      <a:r>
                        <a:rPr lang="en-US" sz="1600"/>
                        <a:t>C *= A is equivalent to C = C * A</a:t>
                      </a:r>
                      <a:endParaRPr lang="en-US" sz="1600"/>
                    </a:p>
                  </a:txBody>
                  <a:tcPr anchor="ctr"/>
                </a:tc>
              </a:tr>
              <a:tr h="0">
                <a:tc>
                  <a:txBody>
                    <a:bodyPr/>
                    <a:lstStyle/>
                    <a:p>
                      <a:r>
                        <a:rPr lang="en-US" sz="1600"/>
                        <a:t>/=</a:t>
                      </a:r>
                      <a:endParaRPr lang="en-US" sz="1600"/>
                    </a:p>
                  </a:txBody>
                  <a:tcPr anchor="ctr"/>
                </a:tc>
                <a:tc>
                  <a:txBody>
                    <a:bodyPr/>
                    <a:lstStyle/>
                    <a:p>
                      <a:r>
                        <a:rPr lang="en-US" sz="1600" dirty="0"/>
                        <a:t>Divide AND assignment operator. It divides the left operand with the right operand and assigns the result to the left operand.</a:t>
                      </a:r>
                      <a:endParaRPr lang="en-US" sz="1600" dirty="0"/>
                    </a:p>
                  </a:txBody>
                  <a:tcPr anchor="ctr"/>
                </a:tc>
                <a:tc>
                  <a:txBody>
                    <a:bodyPr/>
                    <a:lstStyle/>
                    <a:p>
                      <a:r>
                        <a:rPr lang="en-US" sz="1600" dirty="0"/>
                        <a:t>C /= A is equivalent to C = C / A</a:t>
                      </a:r>
                      <a:endParaRPr lang="en-US" sz="1600" dirty="0"/>
                    </a:p>
                  </a:txBody>
                  <a:tcPr anchor="ctr"/>
                </a:tc>
              </a:tr>
            </a:tbl>
          </a:graphicData>
        </a:graphic>
      </p:graphicFrame>
      <p:sp>
        <p:nvSpPr>
          <p:cNvPr id="6" name="Title 1"/>
          <p:cNvSpPr txBox="1"/>
          <p:nvPr/>
        </p:nvSpPr>
        <p:spPr>
          <a:xfrm>
            <a:off x="631825"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Assignment Operators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graphicFrame>
        <p:nvGraphicFramePr>
          <p:cNvPr id="5" name="Table 4"/>
          <p:cNvGraphicFramePr>
            <a:graphicFrameLocks noGrp="1"/>
          </p:cNvGraphicFramePr>
          <p:nvPr/>
        </p:nvGraphicFramePr>
        <p:xfrm>
          <a:off x="285750" y="1714500"/>
          <a:ext cx="8429684" cy="4694238"/>
        </p:xfrm>
        <a:graphic>
          <a:graphicData uri="http://schemas.openxmlformats.org/drawingml/2006/table">
            <a:tbl>
              <a:tblPr firstRow="1" bandRow="1">
                <a:tableStyleId>{5C22544A-7EE6-4342-B048-85BDC9FD1C3A}</a:tableStyleId>
              </a:tblPr>
              <a:tblGrid>
                <a:gridCol w="827916"/>
                <a:gridCol w="4887124"/>
                <a:gridCol w="2714644"/>
              </a:tblGrid>
              <a:tr h="306703">
                <a:tc>
                  <a:txBody>
                    <a:bodyPr/>
                    <a:lstStyle/>
                    <a:p>
                      <a:r>
                        <a:rPr lang="en-US" sz="1600" dirty="0"/>
                        <a:t>Operator</a:t>
                      </a:r>
                      <a:endParaRPr lang="en-US" sz="1600" dirty="0"/>
                    </a:p>
                  </a:txBody>
                  <a:tcPr anchor="ctr"/>
                </a:tc>
                <a:tc>
                  <a:txBody>
                    <a:bodyPr/>
                    <a:lstStyle/>
                    <a:p>
                      <a:r>
                        <a:rPr lang="en-US" sz="1600" dirty="0"/>
                        <a:t>Description</a:t>
                      </a:r>
                      <a:endParaRPr lang="en-US" sz="1600" dirty="0"/>
                    </a:p>
                  </a:txBody>
                  <a:tcPr anchor="ctr"/>
                </a:tc>
                <a:tc>
                  <a:txBody>
                    <a:bodyPr/>
                    <a:lstStyle/>
                    <a:p>
                      <a:r>
                        <a:rPr lang="en-US" sz="1600"/>
                        <a:t>Example</a:t>
                      </a:r>
                      <a:endParaRPr lang="en-US" sz="1600"/>
                    </a:p>
                  </a:txBody>
                  <a:tcPr anchor="ctr"/>
                </a:tc>
              </a:tr>
              <a:tr h="629547">
                <a:tc>
                  <a:txBody>
                    <a:bodyPr/>
                    <a:lstStyle/>
                    <a:p>
                      <a:r>
                        <a:rPr lang="en-US" dirty="0"/>
                        <a:t>%=</a:t>
                      </a:r>
                      <a:endParaRPr lang="en-US" dirty="0"/>
                    </a:p>
                  </a:txBody>
                  <a:tcPr anchor="ctr"/>
                </a:tc>
                <a:tc>
                  <a:txBody>
                    <a:bodyPr/>
                    <a:lstStyle/>
                    <a:p>
                      <a:r>
                        <a:rPr lang="en-US" dirty="0"/>
                        <a:t>Modulus AND assignment operator. It takes modulus using two operands and assigns the result to the left operand.</a:t>
                      </a:r>
                      <a:endParaRPr lang="en-US" dirty="0"/>
                    </a:p>
                  </a:txBody>
                  <a:tcPr anchor="ctr"/>
                </a:tc>
                <a:tc>
                  <a:txBody>
                    <a:bodyPr/>
                    <a:lstStyle/>
                    <a:p>
                      <a:r>
                        <a:rPr lang="en-US"/>
                        <a:t>C %= A is equivalent to C = C % A</a:t>
                      </a:r>
                      <a:endParaRPr lang="en-US"/>
                    </a:p>
                  </a:txBody>
                  <a:tcPr anchor="ctr"/>
                </a:tc>
              </a:tr>
              <a:tr h="484267">
                <a:tc>
                  <a:txBody>
                    <a:bodyPr/>
                    <a:lstStyle/>
                    <a:p>
                      <a:r>
                        <a:rPr lang="en-US"/>
                        <a:t>&lt;&lt;=</a:t>
                      </a:r>
                      <a:endParaRPr lang="en-US"/>
                    </a:p>
                  </a:txBody>
                  <a:tcPr anchor="ctr"/>
                </a:tc>
                <a:tc>
                  <a:txBody>
                    <a:bodyPr/>
                    <a:lstStyle/>
                    <a:p>
                      <a:r>
                        <a:rPr lang="en-US" dirty="0"/>
                        <a:t>Left shift AND assignment operator.</a:t>
                      </a:r>
                      <a:endParaRPr lang="en-US" dirty="0"/>
                    </a:p>
                  </a:txBody>
                  <a:tcPr anchor="ctr"/>
                </a:tc>
                <a:tc>
                  <a:txBody>
                    <a:bodyPr/>
                    <a:lstStyle/>
                    <a:p>
                      <a:r>
                        <a:rPr lang="en-US"/>
                        <a:t>C &lt;&lt;= 2 is same as C = C &lt;&lt; 2</a:t>
                      </a:r>
                      <a:endParaRPr lang="en-US"/>
                    </a:p>
                  </a:txBody>
                  <a:tcPr anchor="ctr"/>
                </a:tc>
              </a:tr>
              <a:tr h="484267">
                <a:tc>
                  <a:txBody>
                    <a:bodyPr/>
                    <a:lstStyle/>
                    <a:p>
                      <a:r>
                        <a:rPr lang="en-US"/>
                        <a:t>&gt;&gt;=</a:t>
                      </a:r>
                      <a:endParaRPr lang="en-US"/>
                    </a:p>
                  </a:txBody>
                  <a:tcPr anchor="ctr"/>
                </a:tc>
                <a:tc>
                  <a:txBody>
                    <a:bodyPr/>
                    <a:lstStyle/>
                    <a:p>
                      <a:r>
                        <a:rPr lang="en-US"/>
                        <a:t>Right shift AND assignment operator.</a:t>
                      </a:r>
                      <a:endParaRPr lang="en-US"/>
                    </a:p>
                  </a:txBody>
                  <a:tcPr anchor="ctr"/>
                </a:tc>
                <a:tc>
                  <a:txBody>
                    <a:bodyPr/>
                    <a:lstStyle/>
                    <a:p>
                      <a:r>
                        <a:rPr lang="en-US"/>
                        <a:t>C &gt;&gt;= 2 is same as C = C &gt;&gt; 2</a:t>
                      </a:r>
                      <a:endParaRPr lang="en-US"/>
                    </a:p>
                  </a:txBody>
                  <a:tcPr anchor="ctr"/>
                </a:tc>
              </a:tr>
              <a:tr h="484267">
                <a:tc>
                  <a:txBody>
                    <a:bodyPr/>
                    <a:lstStyle/>
                    <a:p>
                      <a:r>
                        <a:rPr lang="en-US"/>
                        <a:t>&amp;=</a:t>
                      </a:r>
                      <a:endParaRPr lang="en-US"/>
                    </a:p>
                  </a:txBody>
                  <a:tcPr anchor="ctr"/>
                </a:tc>
                <a:tc>
                  <a:txBody>
                    <a:bodyPr/>
                    <a:lstStyle/>
                    <a:p>
                      <a:r>
                        <a:rPr lang="en-US"/>
                        <a:t>Bitwise AND assignment operator.</a:t>
                      </a:r>
                      <a:endParaRPr lang="en-US"/>
                    </a:p>
                  </a:txBody>
                  <a:tcPr anchor="ctr"/>
                </a:tc>
                <a:tc>
                  <a:txBody>
                    <a:bodyPr/>
                    <a:lstStyle/>
                    <a:p>
                      <a:r>
                        <a:rPr lang="en-US"/>
                        <a:t>C &amp;= 2 is same as C = C &amp; 2</a:t>
                      </a:r>
                      <a:endParaRPr lang="en-US"/>
                    </a:p>
                  </a:txBody>
                  <a:tcPr anchor="ctr"/>
                </a:tc>
              </a:tr>
              <a:tr h="484267">
                <a:tc>
                  <a:txBody>
                    <a:bodyPr/>
                    <a:lstStyle/>
                    <a:p>
                      <a:r>
                        <a:rPr lang="en-US"/>
                        <a:t>^=</a:t>
                      </a:r>
                      <a:endParaRPr lang="en-US"/>
                    </a:p>
                  </a:txBody>
                  <a:tcPr anchor="ctr"/>
                </a:tc>
                <a:tc>
                  <a:txBody>
                    <a:bodyPr/>
                    <a:lstStyle/>
                    <a:p>
                      <a:r>
                        <a:rPr lang="en-US" dirty="0"/>
                        <a:t>Bitwise exclusive OR and assignment operator.</a:t>
                      </a:r>
                      <a:endParaRPr lang="en-US" dirty="0"/>
                    </a:p>
                  </a:txBody>
                  <a:tcPr anchor="ctr"/>
                </a:tc>
                <a:tc>
                  <a:txBody>
                    <a:bodyPr/>
                    <a:lstStyle/>
                    <a:p>
                      <a:r>
                        <a:rPr lang="en-US"/>
                        <a:t>C ^= 2 is same as C = C ^ 2</a:t>
                      </a:r>
                      <a:endParaRPr lang="en-US"/>
                    </a:p>
                  </a:txBody>
                  <a:tcPr anchor="ctr"/>
                </a:tc>
              </a:tr>
              <a:tr h="484267">
                <a:tc>
                  <a:txBody>
                    <a:bodyPr/>
                    <a:lstStyle/>
                    <a:p>
                      <a:r>
                        <a:rPr lang="en-US"/>
                        <a:t>|=</a:t>
                      </a:r>
                      <a:endParaRPr lang="en-US"/>
                    </a:p>
                  </a:txBody>
                  <a:tcPr anchor="ctr"/>
                </a:tc>
                <a:tc>
                  <a:txBody>
                    <a:bodyPr/>
                    <a:lstStyle/>
                    <a:p>
                      <a:r>
                        <a:rPr lang="en-US" dirty="0"/>
                        <a:t>Bitwise inclusive OR and assignment operator.</a:t>
                      </a:r>
                      <a:endParaRPr lang="en-US" dirty="0"/>
                    </a:p>
                  </a:txBody>
                  <a:tcPr anchor="ctr"/>
                </a:tc>
                <a:tc>
                  <a:txBody>
                    <a:bodyPr/>
                    <a:lstStyle/>
                    <a:p>
                      <a:r>
                        <a:rPr lang="en-US" dirty="0"/>
                        <a:t>C |= 2 is same as C = C | 2</a:t>
                      </a:r>
                      <a:endParaRPr lang="en-US" dirty="0"/>
                    </a:p>
                  </a:txBody>
                  <a:tcPr anchor="ctr"/>
                </a:tc>
              </a:tr>
            </a:tbl>
          </a:graphicData>
        </a:graphic>
      </p:graphicFrame>
      <p:sp>
        <p:nvSpPr>
          <p:cNvPr id="6" name="Title 1"/>
          <p:cNvSpPr txBox="1"/>
          <p:nvPr/>
        </p:nvSpPr>
        <p:spPr>
          <a:xfrm>
            <a:off x="631825"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Assignment Operators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Content Placeholder 2"/>
          <p:cNvSpPr>
            <a:spLocks noGrp="1"/>
          </p:cNvSpPr>
          <p:nvPr>
            <p:ph idx="1"/>
          </p:nvPr>
        </p:nvSpPr>
        <p:spPr/>
        <p:txBody>
          <a:bodyPr vert="horz" wrap="square" lIns="182880" tIns="91440" rIns="91440" bIns="45720" numCol="1" anchor="t" anchorCtr="0" compatLnSpc="1">
            <a:normAutofit fontScale="92500" lnSpcReduction="20000"/>
          </a:bodyPr>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rPr>
              <a:t>Linker: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If a source file references library functions or functions defined in other source files, the linker combines these functions to create an executable file.</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rPr>
              <a:t>Precedence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The precedence of operators determines the order in which different operators are evaluated when they occur in the same expression. Operators of higher precedence are applied before operators of lower precedence.</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400" b="1" i="0" u="none" strike="noStrike" kern="1200" cap="none" spc="0" normalizeH="0" baseline="0" noProof="0" dirty="0" smtClean="0">
                <a:ln>
                  <a:noFill/>
                </a:ln>
                <a:solidFill>
                  <a:schemeClr val="tx1"/>
                </a:solidFill>
                <a:effectLst/>
                <a:uLnTx/>
                <a:uFillTx/>
                <a:latin typeface="+mn-lt"/>
                <a:ea typeface="+mn-ea"/>
                <a:cs typeface="+mn-cs"/>
              </a:rPr>
              <a:t>Pre processor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The C pre processor is used to modify the source program before compilation according to the pre processor directives specified.</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Arial" panose="020B0604020202020204" pitchFamily="34" charset="0"/>
              <a:buNone/>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Key Words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188" y="-71437"/>
            <a:ext cx="8183563" cy="1050925"/>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1" i="0" u="none" strike="noStrike" kern="1200" cap="none" spc="0" normalizeH="0" baseline="0" noProof="0" dirty="0" smtClean="0">
                <a:ln>
                  <a:noFill/>
                </a:ln>
                <a:solidFill>
                  <a:srgbClr val="5C9965"/>
                </a:solidFill>
                <a:effectLst>
                  <a:outerShdw blurRad="53975" dist="22860" dir="5400000" algn="tl" rotWithShape="0">
                    <a:srgbClr val="000000">
                      <a:alpha val="55000"/>
                    </a:srgbClr>
                  </a:outerShdw>
                </a:effectLst>
                <a:uLnTx/>
                <a:uFillTx/>
                <a:latin typeface="+mj-lt"/>
                <a:ea typeface="+mj-ea"/>
                <a:cs typeface="+mj-cs"/>
              </a:rPr>
              <a:t>Example</a:t>
            </a:r>
            <a:endParaRPr kumimoji="0" lang="en-US" sz="3600" b="1" i="0" u="none" strike="noStrike" kern="1200" cap="none" spc="0" normalizeH="0" baseline="0" noProof="0" dirty="0">
              <a:ln>
                <a:noFill/>
              </a:ln>
              <a:solidFill>
                <a:srgbClr val="5C9965"/>
              </a:solidFill>
              <a:effectLst>
                <a:outerShdw blurRad="53975" dist="22860" dir="5400000" algn="tl" rotWithShape="0">
                  <a:srgbClr val="000000">
                    <a:alpha val="55000"/>
                  </a:srgbClr>
                </a:outerShdw>
              </a:effectLst>
              <a:uLnTx/>
              <a:uFillTx/>
              <a:latin typeface="+mj-lt"/>
              <a:ea typeface="+mj-ea"/>
              <a:cs typeface="+mj-cs"/>
            </a:endParaRPr>
          </a:p>
        </p:txBody>
      </p:sp>
      <p:sp>
        <p:nvSpPr>
          <p:cNvPr id="70658" name="Content Placeholder 2"/>
          <p:cNvSpPr>
            <a:spLocks noGrp="1"/>
          </p:cNvSpPr>
          <p:nvPr>
            <p:ph idx="1"/>
          </p:nvPr>
        </p:nvSpPr>
        <p:spPr>
          <a:xfrm>
            <a:off x="611188" y="1000125"/>
            <a:ext cx="8183562" cy="5000625"/>
          </a:xfrm>
        </p:spPr>
        <p:txBody>
          <a:bodyPr vert="horz" wrap="square" lIns="182880" tIns="91440" rIns="91440" bIns="45720" anchor="t" anchorCtr="0"/>
          <a:p>
            <a:pPr>
              <a:buNone/>
            </a:pPr>
            <a:r>
              <a:rPr lang="en-GB" altLang="en-US" sz="1400" dirty="0"/>
              <a:t>#include &lt;stdio.h&gt; </a:t>
            </a:r>
            <a:endParaRPr lang="en-GB" altLang="en-US" sz="1400" dirty="0"/>
          </a:p>
          <a:p>
            <a:pPr>
              <a:buNone/>
            </a:pPr>
            <a:r>
              <a:rPr lang="en-GB" altLang="en-US" sz="1400" dirty="0"/>
              <a:t>main() </a:t>
            </a:r>
            <a:endParaRPr lang="en-GB" altLang="en-US" sz="1400" dirty="0"/>
          </a:p>
          <a:p>
            <a:pPr>
              <a:buNone/>
            </a:pPr>
            <a:r>
              <a:rPr lang="en-GB" altLang="en-US" sz="1400" dirty="0"/>
              <a:t>{ </a:t>
            </a:r>
            <a:endParaRPr lang="en-GB" altLang="en-US" sz="1400" dirty="0"/>
          </a:p>
          <a:p>
            <a:pPr>
              <a:buNone/>
            </a:pPr>
            <a:r>
              <a:rPr lang="en-GB" altLang="en-US" sz="1400" dirty="0"/>
              <a:t>int a = 21; </a:t>
            </a:r>
            <a:endParaRPr lang="en-GB" altLang="en-US" sz="1400" dirty="0"/>
          </a:p>
          <a:p>
            <a:pPr>
              <a:buNone/>
            </a:pPr>
            <a:r>
              <a:rPr lang="en-GB" altLang="en-US" sz="1400" dirty="0"/>
              <a:t>int c ; </a:t>
            </a:r>
            <a:endParaRPr lang="en-GB" altLang="en-US" sz="1400" dirty="0"/>
          </a:p>
          <a:p>
            <a:pPr>
              <a:buNone/>
            </a:pPr>
            <a:r>
              <a:rPr lang="en-GB" altLang="en-US" sz="1400" dirty="0"/>
              <a:t>c = a; printf("Line 1 - = Operator Example, Value of c = %d\n", c ); </a:t>
            </a:r>
            <a:endParaRPr lang="en-GB" altLang="en-US" sz="1400" dirty="0"/>
          </a:p>
          <a:p>
            <a:pPr>
              <a:buNone/>
            </a:pPr>
            <a:r>
              <a:rPr lang="en-GB" altLang="en-US" sz="1400" dirty="0"/>
              <a:t>c += a; printf("Line 2 - += Operator Example, Value of c = %d\n", c ); </a:t>
            </a:r>
            <a:endParaRPr lang="en-GB" altLang="en-US" sz="1400" dirty="0"/>
          </a:p>
          <a:p>
            <a:pPr>
              <a:buNone/>
            </a:pPr>
            <a:r>
              <a:rPr lang="en-GB" altLang="en-US" sz="1400" dirty="0"/>
              <a:t>c -= a; printf("Line 3 - -= Operator Example, Value of c = %d\n", c ); </a:t>
            </a:r>
            <a:endParaRPr lang="en-GB" altLang="en-US" sz="1400" dirty="0"/>
          </a:p>
          <a:p>
            <a:pPr>
              <a:buNone/>
            </a:pPr>
            <a:r>
              <a:rPr lang="en-GB" altLang="en-US" sz="1400" dirty="0"/>
              <a:t>c *= a; printf("Line 4 - *= Operator Example, Value of c = %d\n", c );</a:t>
            </a:r>
            <a:endParaRPr lang="en-GB" altLang="en-US" sz="1400" dirty="0"/>
          </a:p>
          <a:p>
            <a:pPr>
              <a:buNone/>
            </a:pPr>
            <a:r>
              <a:rPr lang="en-GB" altLang="en-US" sz="1400" dirty="0"/>
              <a:t> c /= a; printf("Line 5 - /= Operator Example, Value of c = %d\n", c ); </a:t>
            </a:r>
            <a:endParaRPr lang="en-GB" altLang="en-US" sz="1400" dirty="0"/>
          </a:p>
          <a:p>
            <a:pPr>
              <a:buNone/>
            </a:pPr>
            <a:r>
              <a:rPr lang="en-GB" altLang="en-US" sz="1400" dirty="0"/>
              <a:t>c = 200; </a:t>
            </a:r>
            <a:endParaRPr lang="en-GB" altLang="en-US" sz="1400" dirty="0"/>
          </a:p>
          <a:p>
            <a:pPr>
              <a:buNone/>
            </a:pPr>
            <a:r>
              <a:rPr lang="en-GB" altLang="en-US" sz="1400" dirty="0"/>
              <a:t>c %= a; printf("Line 6 - %= Operator Example, Value of c = %d\n", c );</a:t>
            </a:r>
            <a:endParaRPr lang="en-GB" altLang="en-US" sz="1400" dirty="0"/>
          </a:p>
          <a:p>
            <a:pPr>
              <a:buNone/>
            </a:pPr>
            <a:r>
              <a:rPr lang="en-GB" altLang="en-US" sz="1400" dirty="0"/>
              <a:t>}</a:t>
            </a:r>
            <a:endParaRPr lang="en-GB" altLang="en-US" sz="1400" dirty="0"/>
          </a:p>
          <a:p>
            <a:pPr>
              <a:buNone/>
            </a:pPr>
            <a:r>
              <a:rPr lang="en-GB" altLang="en-US" sz="1400" dirty="0"/>
              <a:t>Line 1 - = Operator Example, Value of c = 21 </a:t>
            </a:r>
            <a:endParaRPr lang="en-GB" altLang="en-US" sz="1400" dirty="0"/>
          </a:p>
          <a:p>
            <a:pPr>
              <a:buNone/>
            </a:pPr>
            <a:r>
              <a:rPr lang="en-GB" altLang="en-US" sz="1400" dirty="0"/>
              <a:t>Line 2 - += Operator Example, Value of c = 42 </a:t>
            </a:r>
            <a:endParaRPr lang="en-GB" altLang="en-US" sz="1400" dirty="0"/>
          </a:p>
          <a:p>
            <a:pPr>
              <a:buNone/>
            </a:pPr>
            <a:r>
              <a:rPr lang="en-GB" altLang="en-US" sz="1400" dirty="0"/>
              <a:t>Line 3 - -= Operator Example, Value of c = 21 </a:t>
            </a:r>
            <a:endParaRPr lang="en-GB" altLang="en-US" sz="1400" dirty="0"/>
          </a:p>
          <a:p>
            <a:pPr>
              <a:buNone/>
            </a:pPr>
            <a:r>
              <a:rPr lang="en-GB" altLang="en-US" sz="1400" dirty="0"/>
              <a:t>Line 4 - *= Operator Example, Value of c = 441 </a:t>
            </a:r>
            <a:endParaRPr lang="en-GB" altLang="en-US" sz="1400" dirty="0"/>
          </a:p>
          <a:p>
            <a:pPr>
              <a:buNone/>
            </a:pPr>
            <a:r>
              <a:rPr lang="en-GB" altLang="en-US" sz="1400" dirty="0"/>
              <a:t>Line 5 - /= Operator Example, Value of c = 21</a:t>
            </a:r>
            <a:endParaRPr lang="en-GB" altLang="en-US" sz="1400" dirty="0"/>
          </a:p>
          <a:p>
            <a:pPr>
              <a:buNone/>
            </a:pPr>
            <a:r>
              <a:rPr lang="en-GB" altLang="en-US" sz="1400" dirty="0"/>
              <a:t>Line 6 - %= Operator Example, Value of c = 11</a:t>
            </a:r>
            <a:endParaRPr lang="en-GB" altLang="en-US" sz="1400"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Content Placeholder 2"/>
          <p:cNvSpPr>
            <a:spLocks noGrp="1"/>
          </p:cNvSpPr>
          <p:nvPr>
            <p:ph idx="1"/>
          </p:nvPr>
        </p:nvSpPr>
        <p:spPr>
          <a:xfrm>
            <a:off x="479425" y="1700213"/>
            <a:ext cx="8229600" cy="4192587"/>
          </a:xfrm>
        </p:spPr>
        <p:txBody>
          <a:bodyPr vert="horz" wrap="square" lIns="182880" tIns="91440" rIns="91440" bIns="45720" anchor="t" anchorCtr="0"/>
          <a:p>
            <a:pPr eaLnBrk="1" hangingPunct="1">
              <a:buFont typeface="Wingdings" panose="05000000000000000000" pitchFamily="2" charset="2"/>
              <a:buChar char="§"/>
            </a:pPr>
            <a:r>
              <a:rPr lang="en-IN" altLang="x-none" sz="2000" dirty="0"/>
              <a:t>The conditional operator has three expressions (ternary).</a:t>
            </a:r>
            <a:endParaRPr lang="en-IN" altLang="x-none" sz="2000" dirty="0"/>
          </a:p>
          <a:p>
            <a:pPr lvl="1" eaLnBrk="1" hangingPunct="1">
              <a:buFont typeface="Wingdings" panose="05000000000000000000" pitchFamily="2" charset="2"/>
              <a:buChar char="ü"/>
            </a:pPr>
            <a:r>
              <a:rPr lang="en-IN" altLang="x-none" sz="1800" dirty="0"/>
              <a:t> It has the general form </a:t>
            </a:r>
            <a:endParaRPr lang="en-IN" altLang="x-none" sz="1800" dirty="0"/>
          </a:p>
          <a:p>
            <a:pPr lvl="1" eaLnBrk="1" hangingPunct="1">
              <a:buFont typeface="Wingdings" panose="05000000000000000000" pitchFamily="2" charset="2"/>
              <a:buChar char="ü"/>
            </a:pPr>
            <a:r>
              <a:rPr lang="en-IN" altLang="x-none" sz="1800" b="1" dirty="0"/>
              <a:t>expression1 ? expression2 : expression3</a:t>
            </a:r>
            <a:endParaRPr lang="en-IN" altLang="x-none" sz="1800" b="1" dirty="0"/>
          </a:p>
          <a:p>
            <a:pPr lvl="1" eaLnBrk="1" hangingPunct="1">
              <a:buFont typeface="Wingdings" panose="05000000000000000000" pitchFamily="2" charset="2"/>
              <a:buChar char="ü"/>
            </a:pPr>
            <a:r>
              <a:rPr lang="en-IN" altLang="x-none" sz="1800" dirty="0"/>
              <a:t>First, expression1 is evaluated; it is treated as a logical condition. </a:t>
            </a:r>
            <a:endParaRPr lang="en-IN" altLang="x-none" sz="1800" dirty="0"/>
          </a:p>
          <a:p>
            <a:pPr lvl="1" eaLnBrk="1" hangingPunct="1">
              <a:buFont typeface="Wingdings" panose="05000000000000000000" pitchFamily="2" charset="2"/>
              <a:buChar char="ü"/>
            </a:pPr>
            <a:r>
              <a:rPr lang="en-IN" altLang="x-none" sz="1800" dirty="0"/>
              <a:t>If the result is non-zero, then expression2 is evaluated and its value is the final result. Otherwise, expression3 is evaluated and its value is the final result.</a:t>
            </a:r>
            <a:endParaRPr lang="en-IN" altLang="x-none" sz="1800" dirty="0"/>
          </a:p>
          <a:p>
            <a:pPr eaLnBrk="1" hangingPunct="1">
              <a:buFont typeface="Wingdings" panose="05000000000000000000" pitchFamily="2" charset="2"/>
              <a:buChar char="§"/>
            </a:pPr>
            <a:r>
              <a:rPr lang="en-IN" altLang="x-none" sz="2000" dirty="0"/>
              <a:t>For example,</a:t>
            </a:r>
            <a:r>
              <a:rPr lang="sv-SE" altLang="x-none" sz="2000" dirty="0"/>
              <a:t>int m = 1, n = 2, min;</a:t>
            </a:r>
            <a:endParaRPr lang="sv-SE" altLang="x-none" sz="2000" dirty="0"/>
          </a:p>
          <a:p>
            <a:pPr eaLnBrk="1" hangingPunct="1">
              <a:buFont typeface="Arial" panose="020B0604020202020204" pitchFamily="34" charset="0"/>
              <a:buNone/>
            </a:pPr>
            <a:r>
              <a:rPr lang="sv-SE" altLang="x-none" sz="2000" dirty="0"/>
              <a:t>     </a:t>
            </a:r>
            <a:r>
              <a:rPr lang="en-IN" altLang="x-none" sz="2000" dirty="0"/>
              <a:t>min = (m &lt; n ? m : n); /* min is assigned a value 1 */</a:t>
            </a:r>
            <a:endParaRPr lang="en-IN" altLang="x-none" sz="2000" dirty="0"/>
          </a:p>
          <a:p>
            <a:pPr eaLnBrk="1" hangingPunct="1">
              <a:buFont typeface="Wingdings" panose="05000000000000000000" pitchFamily="2" charset="2"/>
              <a:buChar char="§"/>
            </a:pPr>
            <a:r>
              <a:rPr lang="en-IN" altLang="x-none" sz="2000" dirty="0"/>
              <a:t>In the above example, because m is less than n, m&lt;n expression evaluates to be true, therefore, min is assigned the value m, i.e., 1.</a:t>
            </a:r>
            <a:endParaRPr lang="en-IN" altLang="x-none" sz="2000" dirty="0"/>
          </a:p>
        </p:txBody>
      </p:sp>
      <p:sp>
        <p:nvSpPr>
          <p:cNvPr id="60420" name="Footer Placeholder 1"/>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8" name="Title 1"/>
          <p:cNvSpPr txBox="1"/>
          <p:nvPr/>
        </p:nvSpPr>
        <p:spPr>
          <a:xfrm>
            <a:off x="631825"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Conditional Operators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Content Placeholder 2"/>
          <p:cNvSpPr>
            <a:spLocks noGrp="1"/>
          </p:cNvSpPr>
          <p:nvPr>
            <p:ph idx="1"/>
          </p:nvPr>
        </p:nvSpPr>
        <p:spPr>
          <a:xfrm>
            <a:off x="611188" y="1628775"/>
            <a:ext cx="8183562" cy="4187825"/>
          </a:xfrm>
        </p:spPr>
        <p:txBody>
          <a:bodyPr vert="horz" wrap="square" lIns="182880" tIns="91440" rIns="91440" bIns="45720" anchor="t" anchorCtr="0"/>
          <a:p>
            <a:pPr>
              <a:buNone/>
            </a:pPr>
            <a:r>
              <a:rPr lang="en-GB" altLang="en-US" sz="1800" dirty="0"/>
              <a:t>#include &lt;stdio.h&gt;</a:t>
            </a:r>
            <a:endParaRPr lang="en-GB" altLang="en-US" sz="1800" dirty="0"/>
          </a:p>
          <a:p>
            <a:pPr>
              <a:buNone/>
            </a:pPr>
            <a:endParaRPr lang="en-GB" altLang="en-US" sz="1800" dirty="0"/>
          </a:p>
          <a:p>
            <a:pPr>
              <a:buNone/>
            </a:pPr>
            <a:r>
              <a:rPr lang="en-GB" altLang="en-US" sz="1800" dirty="0"/>
              <a:t> main() </a:t>
            </a:r>
            <a:endParaRPr lang="en-GB" altLang="en-US" sz="1800" dirty="0"/>
          </a:p>
          <a:p>
            <a:pPr>
              <a:buNone/>
            </a:pPr>
            <a:r>
              <a:rPr lang="en-GB" altLang="en-US" sz="1800" dirty="0"/>
              <a:t>{ </a:t>
            </a:r>
            <a:endParaRPr lang="en-GB" altLang="en-US" sz="1800" dirty="0"/>
          </a:p>
          <a:p>
            <a:pPr>
              <a:buNone/>
            </a:pPr>
            <a:r>
              <a:rPr lang="en-GB" altLang="en-US" sz="1800" dirty="0"/>
              <a:t>int a , b; </a:t>
            </a:r>
            <a:endParaRPr lang="en-GB" altLang="en-US" sz="1800" dirty="0"/>
          </a:p>
          <a:p>
            <a:pPr>
              <a:buNone/>
            </a:pPr>
            <a:r>
              <a:rPr lang="en-GB" altLang="en-US" sz="1800" dirty="0"/>
              <a:t>a = 10; </a:t>
            </a:r>
            <a:endParaRPr lang="en-GB" altLang="en-US" sz="1800" dirty="0"/>
          </a:p>
          <a:p>
            <a:pPr>
              <a:buNone/>
            </a:pPr>
            <a:r>
              <a:rPr lang="en-GB" altLang="en-US" sz="1800" dirty="0"/>
              <a:t>printf( "Value of b is %d\n", (a == 1) ? 20: 30 ); </a:t>
            </a:r>
            <a:endParaRPr lang="en-GB" altLang="en-US" sz="1800" dirty="0"/>
          </a:p>
          <a:p>
            <a:pPr>
              <a:buNone/>
            </a:pPr>
            <a:r>
              <a:rPr lang="en-GB" altLang="en-US" sz="1800" dirty="0"/>
              <a:t>printf( "Value of b is %d\n", (a == 10) ? 20: 30 ); </a:t>
            </a:r>
            <a:endParaRPr lang="en-GB" altLang="en-US" sz="1800" dirty="0"/>
          </a:p>
          <a:p>
            <a:pPr>
              <a:buNone/>
            </a:pPr>
            <a:r>
              <a:rPr lang="en-GB" altLang="en-US" sz="1800" dirty="0"/>
              <a:t>} </a:t>
            </a:r>
            <a:endParaRPr lang="en-GB" altLang="en-US" sz="1800" dirty="0"/>
          </a:p>
          <a:p>
            <a:pPr>
              <a:buNone/>
            </a:pPr>
            <a:endParaRPr lang="en-GB" altLang="en-US" sz="1800" dirty="0"/>
          </a:p>
          <a:p>
            <a:pPr>
              <a:buNone/>
            </a:pPr>
            <a:r>
              <a:rPr lang="en-GB" altLang="en-US" sz="1800" dirty="0"/>
              <a:t>This will produce following result:</a:t>
            </a:r>
            <a:endParaRPr lang="en-GB" altLang="en-US" sz="1800" dirty="0"/>
          </a:p>
          <a:p>
            <a:pPr>
              <a:buNone/>
            </a:pPr>
            <a:endParaRPr lang="en-GB" altLang="en-US" sz="1800" dirty="0"/>
          </a:p>
          <a:p>
            <a:pPr>
              <a:buNone/>
            </a:pPr>
            <a:r>
              <a:rPr lang="en-GB" altLang="en-US" sz="1800" dirty="0"/>
              <a:t>Value of b is 30</a:t>
            </a:r>
            <a:endParaRPr lang="en-GB" altLang="en-US" sz="1800" dirty="0"/>
          </a:p>
          <a:p>
            <a:pPr>
              <a:buNone/>
            </a:pPr>
            <a:r>
              <a:rPr lang="en-GB" altLang="en-US" sz="1800" dirty="0"/>
              <a:t> Value of b is 20 </a:t>
            </a:r>
            <a:endParaRPr lang="en-GB" altLang="en-US" sz="1800"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Title 1"/>
          <p:cNvSpPr txBox="1"/>
          <p:nvPr/>
        </p:nvSpPr>
        <p:spPr>
          <a:xfrm>
            <a:off x="631825"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Conditional Operators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Content Placeholder 2"/>
          <p:cNvSpPr>
            <a:spLocks noGrp="1"/>
          </p:cNvSpPr>
          <p:nvPr>
            <p:ph idx="1"/>
          </p:nvPr>
        </p:nvSpPr>
        <p:spPr>
          <a:xfrm>
            <a:off x="611188" y="1628775"/>
            <a:ext cx="8183562" cy="3671888"/>
          </a:xfrm>
        </p:spPr>
        <p:txBody>
          <a:bodyPr vert="horz" wrap="square" lIns="182880" tIns="91440" rIns="91440" bIns="45720" anchor="t" anchorCtr="0"/>
          <a:p>
            <a:pPr eaLnBrk="1" hangingPunct="1">
              <a:buFont typeface="Wingdings" panose="05000000000000000000" pitchFamily="2" charset="2"/>
              <a:buChar char="§"/>
            </a:pPr>
            <a:r>
              <a:rPr lang="en-IN" altLang="x-none" sz="2000" dirty="0"/>
              <a:t>This operator allows the evaluation of multiple expressions, separated by the comma, from left to right in order and the evaluated value of the rightmost expression is accepted as the final result. The general form of an expression using a comma operator is</a:t>
            </a:r>
            <a:endParaRPr lang="en-IN" altLang="x-none" sz="2000" dirty="0"/>
          </a:p>
          <a:p>
            <a:pPr eaLnBrk="1" hangingPunct="1">
              <a:buFont typeface="Wingdings" panose="05000000000000000000" pitchFamily="2" charset="2"/>
              <a:buChar char="§"/>
            </a:pPr>
            <a:r>
              <a:rPr lang="en-IN" altLang="x-none" sz="2000" dirty="0"/>
              <a:t>Expression M = (expression1, expression2, …,expression N);</a:t>
            </a:r>
            <a:endParaRPr lang="en-IN" altLang="x-none" sz="2000" dirty="0"/>
          </a:p>
          <a:p>
            <a:pPr eaLnBrk="1" hangingPunct="1">
              <a:buFont typeface="Wingdings" panose="05000000000000000000" pitchFamily="2" charset="2"/>
              <a:buChar char="§"/>
            </a:pPr>
            <a:r>
              <a:rPr lang="en-IN" altLang="x-none" sz="2000" dirty="0"/>
              <a:t>where the expressions are evaluated strictly from left to right and their values discarded, except for the last one, whose type and value determine the result of the overall expression.</a:t>
            </a:r>
            <a:endParaRPr lang="en-IN" altLang="x-none" sz="2000" dirty="0"/>
          </a:p>
        </p:txBody>
      </p:sp>
      <p:sp>
        <p:nvSpPr>
          <p:cNvPr id="6" name="Title 1"/>
          <p:cNvSpPr txBox="1"/>
          <p:nvPr/>
        </p:nvSpPr>
        <p:spPr>
          <a:xfrm>
            <a:off x="631825"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Comma Operators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
        <p:nvSpPr>
          <p:cNvPr id="73731" name="Rectangle 4"/>
          <p:cNvSpPr/>
          <p:nvPr/>
        </p:nvSpPr>
        <p:spPr>
          <a:xfrm>
            <a:off x="2357438" y="5033963"/>
            <a:ext cx="6286500" cy="1323975"/>
          </a:xfrm>
          <a:prstGeom prst="rect">
            <a:avLst/>
          </a:prstGeom>
          <a:noFill/>
          <a:ln w="9525">
            <a:noFill/>
          </a:ln>
        </p:spPr>
        <p:txBody>
          <a:bodyPr anchor="t" anchorCtr="0">
            <a:spAutoFit/>
          </a:bodyPr>
          <a:p>
            <a:r>
              <a:rPr lang="pt-BR" altLang="x-none" sz="2000" b="1" dirty="0">
                <a:solidFill>
                  <a:srgbClr val="002060"/>
                </a:solidFill>
                <a:latin typeface="Arial" panose="020B0604020202020204" pitchFamily="34" charset="0"/>
              </a:rPr>
              <a:t>void</a:t>
            </a:r>
            <a:r>
              <a:rPr lang="pt-BR" altLang="x-none" sz="2000" dirty="0">
                <a:solidFill>
                  <a:srgbClr val="002060"/>
                </a:solidFill>
                <a:latin typeface="Arial" panose="020B0604020202020204" pitchFamily="34" charset="0"/>
              </a:rPr>
              <a:t> main()</a:t>
            </a:r>
            <a:endParaRPr lang="pt-BR" altLang="x-none" sz="2000" dirty="0">
              <a:solidFill>
                <a:srgbClr val="002060"/>
              </a:solidFill>
              <a:latin typeface="Arial" panose="020B0604020202020204" pitchFamily="34" charset="0"/>
            </a:endParaRPr>
          </a:p>
          <a:p>
            <a:r>
              <a:rPr lang="pt-BR" altLang="x-none" sz="2000" dirty="0">
                <a:solidFill>
                  <a:srgbClr val="002060"/>
                </a:solidFill>
                <a:latin typeface="Arial" panose="020B0604020202020204" pitchFamily="34" charset="0"/>
              </a:rPr>
              <a:t> { </a:t>
            </a:r>
            <a:r>
              <a:rPr lang="pt-BR" altLang="x-none" sz="2000" b="1" dirty="0">
                <a:solidFill>
                  <a:srgbClr val="002060"/>
                </a:solidFill>
                <a:latin typeface="Arial" panose="020B0604020202020204" pitchFamily="34" charset="0"/>
              </a:rPr>
              <a:t>int</a:t>
            </a:r>
            <a:r>
              <a:rPr lang="pt-BR" altLang="x-none" sz="2000" dirty="0">
                <a:solidFill>
                  <a:srgbClr val="002060"/>
                </a:solidFill>
                <a:latin typeface="Arial" panose="020B0604020202020204" pitchFamily="34" charset="0"/>
              </a:rPr>
              <a:t> num1 = 1, num2 = 2;    		/*separator*/</a:t>
            </a:r>
            <a:endParaRPr lang="pt-BR" altLang="x-none" sz="2000" dirty="0">
              <a:solidFill>
                <a:srgbClr val="002060"/>
              </a:solidFill>
              <a:latin typeface="Arial" panose="020B0604020202020204" pitchFamily="34" charset="0"/>
            </a:endParaRPr>
          </a:p>
          <a:p>
            <a:r>
              <a:rPr lang="pt-BR" altLang="x-none" sz="2000" b="1" dirty="0">
                <a:solidFill>
                  <a:srgbClr val="002060"/>
                </a:solidFill>
                <a:latin typeface="Arial" panose="020B0604020202020204" pitchFamily="34" charset="0"/>
              </a:rPr>
              <a:t>int</a:t>
            </a:r>
            <a:r>
              <a:rPr lang="pt-BR" altLang="x-none" sz="2000" dirty="0">
                <a:solidFill>
                  <a:srgbClr val="002060"/>
                </a:solidFill>
                <a:latin typeface="Arial" panose="020B0604020202020204" pitchFamily="34" charset="0"/>
              </a:rPr>
              <a:t> res; res = (num1, num2); 		/* operator*/ </a:t>
            </a:r>
            <a:endParaRPr lang="pt-BR" altLang="x-none" sz="2000" dirty="0">
              <a:solidFill>
                <a:srgbClr val="002060"/>
              </a:solidFill>
              <a:latin typeface="Arial" panose="020B0604020202020204" pitchFamily="34" charset="0"/>
            </a:endParaRPr>
          </a:p>
          <a:p>
            <a:r>
              <a:rPr lang="pt-BR" altLang="x-none" sz="2000" dirty="0">
                <a:solidFill>
                  <a:srgbClr val="002060"/>
                </a:solidFill>
                <a:latin typeface="Arial" panose="020B0604020202020204" pitchFamily="34" charset="0"/>
              </a:rPr>
              <a:t>printf("%d", res); }  .... Gives output as num2</a:t>
            </a:r>
            <a:endParaRPr lang="en-GB" altLang="en-US" sz="2000" dirty="0">
              <a:solidFill>
                <a:srgbClr val="002060"/>
              </a:solidFill>
              <a:latin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Content Placeholder 2"/>
          <p:cNvSpPr>
            <a:spLocks noGrp="1"/>
          </p:cNvSpPr>
          <p:nvPr>
            <p:ph idx="1"/>
          </p:nvPr>
        </p:nvSpPr>
        <p:spPr>
          <a:xfrm>
            <a:off x="479425" y="1412875"/>
            <a:ext cx="8229600" cy="1571625"/>
          </a:xfrm>
        </p:spPr>
        <p:txBody>
          <a:bodyPr vert="horz" wrap="square" lIns="182880" tIns="91440" rIns="91440" bIns="45720" anchor="t" anchorCtr="0"/>
          <a:p>
            <a:pPr eaLnBrk="1" hangingPunct="1">
              <a:buFont typeface="Wingdings" panose="05000000000000000000" pitchFamily="2" charset="2"/>
              <a:buChar char="§"/>
            </a:pPr>
            <a:r>
              <a:rPr lang="en-IN" altLang="x-none" sz="1600" dirty="0"/>
              <a:t>C provides a useful operator, sizeof, for calculating the size of any data item or type. It takes a single operand that may be a type name (e.g., int) or an expression (e.g.,100) and returns the size of the specified entity in bytes .The outcome is totally machine-dependent.</a:t>
            </a:r>
            <a:endParaRPr lang="en-IN" altLang="x-none" sz="1600" dirty="0"/>
          </a:p>
          <a:p>
            <a:pPr lvl="1" eaLnBrk="1" hangingPunct="1">
              <a:buFont typeface="Wingdings" panose="05000000000000000000" pitchFamily="2" charset="2"/>
              <a:buChar char="Ø"/>
            </a:pPr>
            <a:r>
              <a:rPr lang="en-GB" altLang="en-US" sz="1800" b="1" dirty="0"/>
              <a:t>For example:</a:t>
            </a:r>
            <a:endParaRPr lang="en-IN" altLang="x-none" sz="1800" b="1" dirty="0"/>
          </a:p>
        </p:txBody>
      </p:sp>
      <p:sp>
        <p:nvSpPr>
          <p:cNvPr id="62470" name="Footer Placeholder 1"/>
          <p:cNvSpPr txBox="1">
            <a:spLocks noGrp="1"/>
          </p:cNvSpPr>
          <p:nvPr>
            <p:ph type="ftr" sz="quarter" idx="3"/>
          </p:nvPr>
        </p:nvSpPr>
        <p:spPr bwMode="auto">
          <a:xfrm>
            <a:off x="696913" y="6459538"/>
            <a:ext cx="7737475" cy="365125"/>
          </a:xfrm>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pic>
        <p:nvPicPr>
          <p:cNvPr id="74755" name="Picture 2"/>
          <p:cNvPicPr>
            <a:picLocks noChangeAspect="1"/>
          </p:cNvPicPr>
          <p:nvPr/>
        </p:nvPicPr>
        <p:blipFill>
          <a:blip r:embed="rId1"/>
          <a:stretch>
            <a:fillRect/>
          </a:stretch>
        </p:blipFill>
        <p:spPr>
          <a:xfrm>
            <a:off x="673100" y="2928938"/>
            <a:ext cx="4033838" cy="3500437"/>
          </a:xfrm>
          <a:prstGeom prst="rect">
            <a:avLst/>
          </a:prstGeom>
          <a:noFill/>
          <a:ln w="9525">
            <a:noFill/>
          </a:ln>
        </p:spPr>
      </p:pic>
      <p:pic>
        <p:nvPicPr>
          <p:cNvPr id="74756" name="Picture 3"/>
          <p:cNvPicPr>
            <a:picLocks noChangeAspect="1"/>
          </p:cNvPicPr>
          <p:nvPr/>
        </p:nvPicPr>
        <p:blipFill>
          <a:blip r:embed="rId2"/>
          <a:stretch>
            <a:fillRect/>
          </a:stretch>
        </p:blipFill>
        <p:spPr>
          <a:xfrm>
            <a:off x="5286375" y="2928938"/>
            <a:ext cx="3505200" cy="3643312"/>
          </a:xfrm>
          <a:prstGeom prst="rect">
            <a:avLst/>
          </a:prstGeom>
          <a:noFill/>
          <a:ln w="9525">
            <a:noFill/>
          </a:ln>
        </p:spPr>
      </p:pic>
      <p:sp>
        <p:nvSpPr>
          <p:cNvPr id="8" name="Title 1"/>
          <p:cNvSpPr txBox="1"/>
          <p:nvPr/>
        </p:nvSpPr>
        <p:spPr>
          <a:xfrm>
            <a:off x="650875" y="333375"/>
            <a:ext cx="8077200" cy="1050925"/>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err="1"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Sizeof</a:t>
            </a: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 Operators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Content Placeholder 2"/>
          <p:cNvSpPr>
            <a:spLocks noGrp="1"/>
          </p:cNvSpPr>
          <p:nvPr>
            <p:ph idx="1"/>
          </p:nvPr>
        </p:nvSpPr>
        <p:spPr>
          <a:xfrm>
            <a:off x="611188" y="1071563"/>
            <a:ext cx="8183562" cy="5786437"/>
          </a:xfrm>
        </p:spPr>
        <p:txBody>
          <a:bodyPr vert="horz" wrap="square" lIns="182880" tIns="91440" rIns="91440" bIns="45720" anchor="t" anchorCtr="0"/>
          <a:p>
            <a:r>
              <a:rPr lang="en-GB" altLang="en-US" sz="2000" b="1" dirty="0"/>
              <a:t>Precedence of operators</a:t>
            </a:r>
            <a:endParaRPr lang="en-GB" altLang="en-US" sz="2000" b="1" dirty="0"/>
          </a:p>
          <a:p>
            <a:r>
              <a:rPr lang="en-GB" altLang="en-US" sz="2000" dirty="0"/>
              <a:t>If more than one </a:t>
            </a:r>
            <a:r>
              <a:rPr lang="en-GB" altLang="en-US" sz="2000" dirty="0">
                <a:hlinkClick r:id="rId1" tooltip="C Operators"/>
              </a:rPr>
              <a:t>operators</a:t>
            </a:r>
            <a:r>
              <a:rPr lang="en-GB" altLang="en-US" sz="2000" dirty="0"/>
              <a:t> are involved in an expression, C language has a predefined rule of priority for the operators. This rule of priority of operators is called operator precedence.</a:t>
            </a:r>
            <a:endParaRPr lang="en-GB" altLang="en-US" sz="2000" dirty="0"/>
          </a:p>
          <a:p>
            <a:r>
              <a:rPr lang="en-GB" altLang="en-US" sz="2000" dirty="0"/>
              <a:t>In C, precedence of </a:t>
            </a:r>
            <a:endParaRPr lang="en-GB" altLang="en-US" sz="2000" dirty="0"/>
          </a:p>
          <a:p>
            <a:pPr lvl="2">
              <a:buNone/>
            </a:pPr>
            <a:r>
              <a:rPr lang="en-GB" altLang="en-US" sz="1400" dirty="0"/>
              <a:t>	</a:t>
            </a:r>
            <a:r>
              <a:rPr lang="en-GB" altLang="en-US" sz="2000" dirty="0"/>
              <a:t>Arithmetic operators( *, %, /, +, -) </a:t>
            </a:r>
            <a:endParaRPr lang="en-GB" altLang="en-US" sz="2000" dirty="0"/>
          </a:p>
          <a:p>
            <a:pPr lvl="2">
              <a:buNone/>
            </a:pPr>
            <a:r>
              <a:rPr lang="en-GB" altLang="en-US" sz="2000" dirty="0"/>
              <a:t>	Relational operators(==, !=, &gt;, &lt;, &gt;=, &lt;=) </a:t>
            </a:r>
            <a:endParaRPr lang="en-GB" altLang="en-US" sz="2000" dirty="0"/>
          </a:p>
          <a:p>
            <a:pPr lvl="2">
              <a:buNone/>
            </a:pPr>
            <a:r>
              <a:rPr lang="en-GB" altLang="en-US" sz="2000" dirty="0"/>
              <a:t>	Logical operators(&amp;&amp;, || and !).</a:t>
            </a:r>
            <a:endParaRPr lang="en-GB" altLang="en-US" sz="2000" dirty="0"/>
          </a:p>
          <a:p>
            <a:r>
              <a:rPr lang="en-GB" altLang="en-US" sz="2000" b="1" dirty="0"/>
              <a:t>Example of precedence</a:t>
            </a:r>
            <a:endParaRPr lang="en-GB" altLang="en-US" sz="2000" b="1" dirty="0"/>
          </a:p>
          <a:p>
            <a:r>
              <a:rPr lang="en-GB" altLang="en-US" sz="2000" dirty="0"/>
              <a:t>(1 &gt; 2 + 3 &amp;&amp; 4) </a:t>
            </a:r>
            <a:endParaRPr lang="en-GB" altLang="en-US" sz="2000" dirty="0"/>
          </a:p>
          <a:p>
            <a:r>
              <a:rPr lang="en-GB" altLang="en-US" sz="2000" dirty="0"/>
              <a:t>This expression is equivalent to: ((1 &gt; (2 + 3)) &amp;&amp; 4)</a:t>
            </a:r>
            <a:endParaRPr lang="en-GB" altLang="en-US" sz="2000" dirty="0"/>
          </a:p>
          <a:p>
            <a:r>
              <a:rPr lang="en-GB" altLang="en-US" sz="2000" dirty="0"/>
              <a:t> i.e, (2 + 3) executes first resulting into 5 then, first part of the expression (1 &gt; 5) executes resulting into 0 (false) then, (0 &amp;&amp; 4) executes resulting into 0 (false) </a:t>
            </a:r>
            <a:endParaRPr lang="en-GB" altLang="en-US" sz="2000" dirty="0"/>
          </a:p>
          <a:p>
            <a:r>
              <a:rPr lang="en-GB" altLang="en-US" sz="2000" b="1" dirty="0"/>
              <a:t>Output - 0</a:t>
            </a:r>
            <a:endParaRPr lang="en-GB" altLang="en-US" sz="2000" dirty="0"/>
          </a:p>
          <a:p>
            <a:pPr lvl="1">
              <a:buNone/>
            </a:pPr>
            <a:endParaRPr lang="en-GB" altLang="en-US" sz="1600" dirty="0"/>
          </a:p>
          <a:p>
            <a:endParaRPr lang="en-GB" altLang="en-US" dirty="0"/>
          </a:p>
        </p:txBody>
      </p:sp>
      <p:sp>
        <p:nvSpPr>
          <p:cNvPr id="5" name="Title 1"/>
          <p:cNvSpPr txBox="1"/>
          <p:nvPr/>
        </p:nvSpPr>
        <p:spPr>
          <a:xfrm>
            <a:off x="500063" y="71438"/>
            <a:ext cx="8077200" cy="1050925"/>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fontScale="92500" lnSpcReduction="10000"/>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Expression Evolution : Precedence &amp; Associativity </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
        <p:nvSpPr>
          <p:cNvPr id="4" name="Down Arrow 3"/>
          <p:cNvSpPr/>
          <p:nvPr/>
        </p:nvSpPr>
        <p:spPr>
          <a:xfrm flipH="1" flipV="1">
            <a:off x="1285875" y="3143250"/>
            <a:ext cx="285750" cy="857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TextBox 5"/>
          <p:cNvSpPr txBox="1"/>
          <p:nvPr/>
        </p:nvSpPr>
        <p:spPr>
          <a:xfrm>
            <a:off x="928660" y="3071810"/>
            <a:ext cx="461665" cy="1200329"/>
          </a:xfrm>
          <a:prstGeom prst="rect">
            <a:avLst/>
          </a:prstGeom>
          <a:noFill/>
        </p:spPr>
        <p:txBody>
          <a:bodyPr vert="vert270">
            <a:spAutoFit/>
          </a:bodyPr>
          <a:lstStyle/>
          <a:p>
            <a:pPr marR="0" algn="ctr" defTabSz="914400">
              <a:buClrTx/>
              <a:buSzTx/>
              <a:buFontTx/>
              <a:buNone/>
              <a:defRPr/>
            </a:pPr>
            <a:r>
              <a:rPr kumimoji="0" lang="en-US" kern="1200" cap="none" spc="0" normalizeH="0" baseline="0" noProof="0" dirty="0">
                <a:latin typeface="Arial" panose="020B0604020202020204" pitchFamily="34" charset="0"/>
                <a:ea typeface="+mn-ea"/>
                <a:cs typeface="+mn-cs"/>
              </a:rPr>
              <a:t>high</a:t>
            </a:r>
            <a:endParaRPr kumimoji="0" lang="en-US" kern="1200" cap="none" spc="0" normalizeH="0" baseline="0" noProof="0" dirty="0">
              <a:latin typeface="Arial" panose="020B0604020202020204" pitchFamily="34" charset="0"/>
              <a:ea typeface="+mn-ea"/>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1"/>
          <p:cNvSpPr txBox="1"/>
          <p:nvPr/>
        </p:nvSpPr>
        <p:spPr>
          <a:xfrm>
            <a:off x="500063" y="71438"/>
            <a:ext cx="8077200" cy="1050925"/>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fontScale="92500" lnSpcReduction="10000"/>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Expression Evolution : Precedence &amp; Associativity </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
        <p:nvSpPr>
          <p:cNvPr id="76802" name="TextBox 7"/>
          <p:cNvSpPr txBox="1"/>
          <p:nvPr/>
        </p:nvSpPr>
        <p:spPr>
          <a:xfrm>
            <a:off x="714375" y="1214438"/>
            <a:ext cx="7858125" cy="4708525"/>
          </a:xfrm>
          <a:prstGeom prst="rect">
            <a:avLst/>
          </a:prstGeom>
          <a:noFill/>
          <a:ln w="9525">
            <a:noFill/>
          </a:ln>
        </p:spPr>
        <p:txBody>
          <a:bodyPr anchor="t" anchorCtr="0">
            <a:spAutoFit/>
          </a:bodyPr>
          <a:p>
            <a:r>
              <a:rPr lang="en-GB" altLang="en-US" sz="2000" b="1" dirty="0">
                <a:latin typeface="Arial" panose="020B0604020202020204" pitchFamily="34" charset="0"/>
              </a:rPr>
              <a:t>Associativity of operators</a:t>
            </a:r>
            <a:endParaRPr lang="en-GB" altLang="en-US" sz="2000" b="1" dirty="0">
              <a:latin typeface="Arial" panose="020B0604020202020204" pitchFamily="34" charset="0"/>
            </a:endParaRPr>
          </a:p>
          <a:p>
            <a:r>
              <a:rPr lang="en-GB" altLang="en-US" sz="2000" dirty="0">
                <a:latin typeface="Arial" panose="020B0604020202020204" pitchFamily="34" charset="0"/>
              </a:rPr>
              <a:t>If two operators of same precedence (priority) is present in an expression, Associativity of operators indicate the order in which they execute.</a:t>
            </a:r>
            <a:endParaRPr lang="en-GB" altLang="en-US" sz="2000" dirty="0">
              <a:latin typeface="Arial" panose="020B0604020202020204" pitchFamily="34" charset="0"/>
            </a:endParaRPr>
          </a:p>
          <a:p>
            <a:endParaRPr lang="en-GB" altLang="en-US" sz="2000" dirty="0">
              <a:latin typeface="Arial" panose="020B0604020202020204" pitchFamily="34" charset="0"/>
            </a:endParaRPr>
          </a:p>
          <a:p>
            <a:r>
              <a:rPr lang="en-GB" altLang="en-US" sz="2000" b="1" dirty="0">
                <a:latin typeface="Arial" panose="020B0604020202020204" pitchFamily="34" charset="0"/>
              </a:rPr>
              <a:t>Example of associativity</a:t>
            </a:r>
            <a:endParaRPr lang="en-GB" altLang="en-US" sz="2000" b="1" dirty="0">
              <a:latin typeface="Arial" panose="020B0604020202020204" pitchFamily="34" charset="0"/>
            </a:endParaRPr>
          </a:p>
          <a:p>
            <a:r>
              <a:rPr lang="en-GB" altLang="en-US" sz="2000" dirty="0">
                <a:latin typeface="Arial" panose="020B0604020202020204" pitchFamily="34" charset="0"/>
              </a:rPr>
              <a:t>1 == 2 != 3</a:t>
            </a:r>
            <a:endParaRPr lang="en-GB" altLang="en-US" sz="2000" dirty="0">
              <a:latin typeface="Arial" panose="020B0604020202020204" pitchFamily="34" charset="0"/>
            </a:endParaRPr>
          </a:p>
          <a:p>
            <a:r>
              <a:rPr lang="en-GB" altLang="en-US" sz="2000" dirty="0">
                <a:latin typeface="Arial" panose="020B0604020202020204" pitchFamily="34" charset="0"/>
              </a:rPr>
              <a:t>Here, operators == and != have same precedence. </a:t>
            </a:r>
            <a:endParaRPr lang="en-GB" altLang="en-US" sz="2000" dirty="0">
              <a:latin typeface="Arial" panose="020B0604020202020204" pitchFamily="34" charset="0"/>
            </a:endParaRPr>
          </a:p>
          <a:p>
            <a:r>
              <a:rPr lang="en-GB" altLang="en-US" sz="2000" dirty="0">
                <a:latin typeface="Arial" panose="020B0604020202020204" pitchFamily="34" charset="0"/>
              </a:rPr>
              <a:t>The associativity of both == and != is left to right, i.e, the expression on the left is executed first and moves towards the right.</a:t>
            </a:r>
            <a:endParaRPr lang="en-GB" altLang="en-US" sz="2000" dirty="0">
              <a:latin typeface="Arial" panose="020B0604020202020204" pitchFamily="34" charset="0"/>
            </a:endParaRPr>
          </a:p>
          <a:p>
            <a:r>
              <a:rPr lang="en-GB" altLang="en-US" sz="2000" dirty="0">
                <a:latin typeface="Arial" panose="020B0604020202020204" pitchFamily="34" charset="0"/>
              </a:rPr>
              <a:t>Thus, the expression above is equivalent to :</a:t>
            </a:r>
            <a:endParaRPr lang="en-GB" altLang="en-US" sz="2000" dirty="0">
              <a:latin typeface="Arial" panose="020B0604020202020204" pitchFamily="34" charset="0"/>
            </a:endParaRPr>
          </a:p>
          <a:p>
            <a:r>
              <a:rPr lang="en-GB" altLang="en-US" sz="2000" dirty="0">
                <a:solidFill>
                  <a:srgbClr val="002060"/>
                </a:solidFill>
                <a:latin typeface="Arial" panose="020B0604020202020204" pitchFamily="34" charset="0"/>
              </a:rPr>
              <a:t>((1 == 2) != 3)</a:t>
            </a:r>
            <a:endParaRPr lang="en-GB" altLang="en-US" sz="2000" dirty="0">
              <a:solidFill>
                <a:srgbClr val="002060"/>
              </a:solidFill>
              <a:latin typeface="Arial" panose="020B0604020202020204" pitchFamily="34" charset="0"/>
            </a:endParaRPr>
          </a:p>
          <a:p>
            <a:r>
              <a:rPr lang="en-GB" altLang="en-US" sz="2000" dirty="0">
                <a:solidFill>
                  <a:srgbClr val="002060"/>
                </a:solidFill>
                <a:latin typeface="Arial" panose="020B0604020202020204" pitchFamily="34" charset="0"/>
              </a:rPr>
              <a:t> i.e, (1 == 2) executes first resulting into 0 (false) </a:t>
            </a:r>
            <a:endParaRPr lang="en-GB" altLang="en-US" sz="2000" dirty="0">
              <a:solidFill>
                <a:srgbClr val="002060"/>
              </a:solidFill>
              <a:latin typeface="Arial" panose="020B0604020202020204" pitchFamily="34" charset="0"/>
            </a:endParaRPr>
          </a:p>
          <a:p>
            <a:r>
              <a:rPr lang="en-GB" altLang="en-US" sz="2000" dirty="0">
                <a:solidFill>
                  <a:srgbClr val="002060"/>
                </a:solidFill>
                <a:latin typeface="Arial" panose="020B0604020202020204" pitchFamily="34" charset="0"/>
              </a:rPr>
              <a:t>then, (0 != 3) </a:t>
            </a:r>
            <a:endParaRPr lang="en-GB" altLang="en-US" sz="2000" dirty="0">
              <a:solidFill>
                <a:srgbClr val="002060"/>
              </a:solidFill>
              <a:latin typeface="Arial" panose="020B0604020202020204" pitchFamily="34" charset="0"/>
            </a:endParaRPr>
          </a:p>
          <a:p>
            <a:r>
              <a:rPr lang="en-GB" altLang="en-US" sz="2000" dirty="0">
                <a:solidFill>
                  <a:srgbClr val="002060"/>
                </a:solidFill>
                <a:latin typeface="Arial" panose="020B0604020202020204" pitchFamily="34" charset="0"/>
              </a:rPr>
              <a:t>executes resulting into 1 (true)</a:t>
            </a:r>
            <a:endParaRPr lang="en-GB" altLang="en-US" sz="2000" dirty="0">
              <a:solidFill>
                <a:srgbClr val="002060"/>
              </a:solidFill>
              <a:latin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1428750"/>
            <a:ext cx="4043363" cy="4929188"/>
          </a:xfrm>
        </p:spPr>
        <p:txBody>
          <a:bodyPr vert="horz" wrap="square" lIns="182880" tIns="91440" rIns="91440" bIns="45720" numCol="1" anchor="t" anchorCtr="0" compatLnSpc="1">
            <a:normAutofit/>
          </a:bodyPr>
          <a:lstStyle/>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Wingdings" panose="05000000000000000000" pitchFamily="2" charset="2"/>
              <a:buChar char="§"/>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Evaluation of an expression in C is very important to understand. Unfortunately there is no ‘BODMAS’ rule in C language as found in algebra. </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50"/>
              </a:spcBef>
              <a:spcAft>
                <a:spcPts val="0"/>
              </a:spcAft>
              <a:buClr>
                <a:schemeClr val="accent1"/>
              </a:buClr>
              <a:buSzPct val="80000"/>
              <a:buFont typeface="Wingdings 2" panose="05020102010507070707" pitchFamily="18" charset="2"/>
              <a:buNone/>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Wingdings" panose="05000000000000000000" pitchFamily="2" charset="2"/>
              <a:buChar char="§"/>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The precedence of operators determines the order in which different operators are evaluated when they occur in the same expression. Operators of higher precedence are applied before operators of lower precedence.</a:t>
            </a:r>
            <a:endParaRPr kumimoji="0" lang="en-IN"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3493" name="Footer Placeholder 3"/>
          <p:cNvSpPr txBox="1">
            <a:spLocks noGrp="1"/>
          </p:cNvSpPr>
          <p:nvPr>
            <p:ph type="ftr" sz="quarter" idx="3"/>
          </p:nvPr>
        </p:nvSpPr>
        <p:spPr bwMode="auto">
          <a:xfrm>
            <a:off x="631825" y="6492875"/>
            <a:ext cx="7737475" cy="365125"/>
          </a:xfrm>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7" name="Title 1"/>
          <p:cNvSpPr txBox="1"/>
          <p:nvPr/>
        </p:nvSpPr>
        <p:spPr>
          <a:xfrm>
            <a:off x="631825" y="2603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fontScale="92500" lnSpcReduction="10000"/>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Expression Evolution : Precedence &amp; Associativity </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pic>
        <p:nvPicPr>
          <p:cNvPr id="77828" name="Picture 2"/>
          <p:cNvPicPr>
            <a:picLocks noChangeAspect="1"/>
          </p:cNvPicPr>
          <p:nvPr/>
        </p:nvPicPr>
        <p:blipFill>
          <a:blip r:embed="rId1"/>
          <a:stretch>
            <a:fillRect/>
          </a:stretch>
        </p:blipFill>
        <p:spPr>
          <a:xfrm>
            <a:off x="4514850" y="1481138"/>
            <a:ext cx="4276725" cy="4929187"/>
          </a:xfrm>
          <a:prstGeom prst="rect">
            <a:avLst/>
          </a:prstGeom>
          <a:noFill/>
          <a:ln w="9525">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8849" name="Picture 2"/>
          <p:cNvPicPr>
            <a:picLocks noGrp="1" noChangeAspect="1"/>
          </p:cNvPicPr>
          <p:nvPr>
            <p:ph idx="1"/>
          </p:nvPr>
        </p:nvPicPr>
        <p:blipFill>
          <a:blip r:embed="rId1"/>
          <a:stretch>
            <a:fillRect/>
          </a:stretch>
        </p:blipFill>
        <p:spPr>
          <a:xfrm>
            <a:off x="1547813" y="1196975"/>
            <a:ext cx="6500812" cy="4972050"/>
          </a:xfrm>
        </p:spPr>
      </p:pic>
      <p:sp>
        <p:nvSpPr>
          <p:cNvPr id="64516" name="Footer Placeholder 2"/>
          <p:cNvSpPr txBox="1">
            <a:spLocks noGrp="1"/>
          </p:cNvSpPr>
          <p:nvPr>
            <p:ph type="ftr" sz="quarter" idx="3"/>
          </p:nvPr>
        </p:nvSpPr>
        <p:spPr bwMode="auto">
          <a:xfrm>
            <a:off x="631825" y="6459538"/>
            <a:ext cx="7737475" cy="365125"/>
          </a:xfrm>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10" name="Title 1"/>
          <p:cNvSpPr txBox="1"/>
          <p:nvPr/>
        </p:nvSpPr>
        <p:spPr>
          <a:xfrm>
            <a:off x="631825" y="117475"/>
            <a:ext cx="8077200" cy="933450"/>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fontScale="80000"/>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Example : Associativity of Operator</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Content Placeholder 2"/>
          <p:cNvSpPr>
            <a:spLocks noGrp="1"/>
          </p:cNvSpPr>
          <p:nvPr>
            <p:ph idx="1"/>
          </p:nvPr>
        </p:nvSpPr>
        <p:spPr>
          <a:xfrm>
            <a:off x="466725" y="1406525"/>
            <a:ext cx="8229600" cy="4549775"/>
          </a:xfrm>
        </p:spPr>
        <p:txBody>
          <a:bodyPr vert="horz" wrap="square" lIns="182880" tIns="91440" rIns="91440" bIns="45720" numCol="1" anchor="t" anchorCtr="0" compatLnSpc="1">
            <a:normAutofit lnSpcReduction="10000"/>
          </a:bodyPr>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An l- value is an expression to which a value can be assigned.</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An r- value can be defined as an expression that can be assigned to an l- value.</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The l- value expression is located on the left side of an assignment statement, whereas an r- value is located on the right side of an assignment statement.</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The address associated with a program variable in C is called its l- value; the contents of that location are its r- value, the quantity that is supposed to be the value of the variable.</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Char char=""/>
              <a:defRPr/>
            </a:pPr>
            <a:r>
              <a:rPr kumimoji="0" lang="en-IN" sz="1800" b="0" i="0" u="none" strike="noStrike" kern="1200" cap="none" spc="0" normalizeH="0" baseline="0" noProof="0" dirty="0" smtClean="0">
                <a:ln>
                  <a:noFill/>
                </a:ln>
                <a:solidFill>
                  <a:schemeClr val="tx1"/>
                </a:solidFill>
                <a:effectLst/>
                <a:uLnTx/>
                <a:uFillTx/>
                <a:latin typeface="+mn-lt"/>
                <a:ea typeface="+mn-ea"/>
                <a:cs typeface="+mn-cs"/>
              </a:rPr>
              <a:t>The r- value of a variable may change as program execution proceeds; but never its l- value.</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5540" name="Footer Placeholder 1"/>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6" name="Title 1"/>
          <p:cNvSpPr txBox="1"/>
          <p:nvPr/>
        </p:nvSpPr>
        <p:spPr>
          <a:xfrm>
            <a:off x="631825" y="333375"/>
            <a:ext cx="8077200" cy="1050925"/>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L-Values &amp; R-Values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Content Placeholder 2"/>
          <p:cNvSpPr>
            <a:spLocks noGrp="1"/>
          </p:cNvSpPr>
          <p:nvPr>
            <p:ph idx="1"/>
          </p:nvPr>
        </p:nvSpPr>
        <p:spPr>
          <a:xfrm>
            <a:off x="611188" y="1628775"/>
            <a:ext cx="8183563" cy="4321175"/>
          </a:xfrm>
        </p:spPr>
        <p:txBody>
          <a:bodyPr vert="horz" wrap="square" lIns="182880" tIns="91440" rIns="91440" bIns="45720" numCol="1" anchor="t" anchorCtr="0" compatLnSpc="1"/>
          <a:lstStyle/>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L-value: </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An l-value is an expression to which a value can be assigned.</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R-value :</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An </a:t>
            </a: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r-value</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can be defined as an expression that can be assigned to an l-value.</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Token: </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A token is one or more symbols understood by the compiler that help it interpret your code.</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250"/>
              </a:spcBef>
              <a:spcAft>
                <a:spcPct val="0"/>
              </a:spcAft>
              <a:buClr>
                <a:schemeClr val="accent1"/>
              </a:buClr>
              <a:buSzPct val="80000"/>
              <a:buFont typeface="Wingdings 2" panose="05020102010507070707" pitchFamily="18" charset="2"/>
              <a:buNone/>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base" latinLnBrk="0" hangingPunct="1">
              <a:lnSpc>
                <a:spcPct val="100000"/>
              </a:lnSpc>
              <a:spcBef>
                <a:spcPts val="250"/>
              </a:spcBef>
              <a:spcAft>
                <a:spcPct val="0"/>
              </a:spcAft>
              <a:buClr>
                <a:schemeClr val="accent1"/>
              </a:buClr>
              <a:buSzPct val="80000"/>
              <a:buFont typeface="Wingdings" panose="05000000000000000000" pitchFamily="2" charset="2"/>
              <a:buChar char="§"/>
              <a:defRPr/>
            </a:pPr>
            <a:r>
              <a:rPr kumimoji="0" lang="en-IN" sz="2000" b="1" i="0" u="none" strike="noStrike" kern="1200" cap="none" spc="0" normalizeH="0" baseline="0" noProof="0" dirty="0" smtClean="0">
                <a:ln>
                  <a:noFill/>
                </a:ln>
                <a:solidFill>
                  <a:schemeClr val="tx1"/>
                </a:solidFill>
                <a:effectLst/>
                <a:uLnTx/>
                <a:uFillTx/>
                <a:latin typeface="+mn-lt"/>
                <a:ea typeface="+mn-ea"/>
                <a:cs typeface="+mn-cs"/>
              </a:rPr>
              <a:t>Word :</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A word is the natural unit of memory for a given computer design. The word size is the computer’s preferred size for moving units of information around; technically it’s the width of the processor’s registers</a:t>
            </a:r>
            <a:r>
              <a:rPr kumimoji="0" lang="en-IN" sz="2000" b="0" i="1" u="none" strike="noStrike" kern="1200" cap="none" spc="0" normalizeH="0" baseline="0" noProof="0" dirty="0" smtClean="0">
                <a:ln>
                  <a:noFill/>
                </a:ln>
                <a:solidFill>
                  <a:schemeClr val="tx1"/>
                </a:solidFill>
                <a:effectLst/>
                <a:uLnTx/>
                <a:uFillTx/>
                <a:latin typeface="+mn-lt"/>
                <a:ea typeface="+mn-ea"/>
                <a:cs typeface="+mn-cs"/>
              </a:rPr>
              <a:t>.</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1508" name="Footer Placeholder 1"/>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6"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Key Words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Content Placeholder 4"/>
          <p:cNvSpPr>
            <a:spLocks noGrp="1"/>
          </p:cNvSpPr>
          <p:nvPr>
            <p:ph idx="1"/>
          </p:nvPr>
        </p:nvSpPr>
        <p:spPr>
          <a:xfrm>
            <a:off x="457200" y="1600200"/>
            <a:ext cx="4114800" cy="4349750"/>
          </a:xfrm>
        </p:spPr>
        <p:txBody>
          <a:bodyPr vert="horz" wrap="square" lIns="182880" tIns="91440" rIns="91440" bIns="45720" anchor="t" anchorCtr="0"/>
          <a:p>
            <a:pPr algn="just" eaLnBrk="1" hangingPunct="1">
              <a:buFont typeface="Wingdings" panose="05000000000000000000" pitchFamily="2" charset="2"/>
              <a:buChar char="§"/>
            </a:pPr>
            <a:r>
              <a:rPr lang="en-IN" altLang="x-none" sz="2400" dirty="0"/>
              <a:t>For example : </a:t>
            </a:r>
            <a:endParaRPr lang="en-IN" altLang="x-none" sz="2400" dirty="0"/>
          </a:p>
          <a:p>
            <a:pPr lvl="1" algn="just" eaLnBrk="1" hangingPunct="1">
              <a:buFont typeface="Wingdings" panose="05000000000000000000" pitchFamily="2" charset="2"/>
              <a:buChar char="ü"/>
            </a:pPr>
            <a:r>
              <a:rPr lang="en-IN" altLang="x-none" sz="1600" dirty="0"/>
              <a:t>a = b;</a:t>
            </a:r>
            <a:endParaRPr lang="en-IN" altLang="x-none" sz="1600" dirty="0"/>
          </a:p>
          <a:p>
            <a:pPr lvl="1" algn="just" eaLnBrk="1" hangingPunct="1">
              <a:buFont typeface="Wingdings" panose="05000000000000000000" pitchFamily="2" charset="2"/>
              <a:buChar char="ü"/>
            </a:pPr>
            <a:r>
              <a:rPr lang="en-IN" altLang="x-none" sz="1600" dirty="0"/>
              <a:t>b, on the right-hand side of the assignment operator, is the quantity to be found at the address associated with b, i.e., an r- value. a is assigned the value stored in the address associated with b. a, on the left-hand side, is the address at which the contents are altered as a result of the assignment. a is an l- value. The assignment operation deposits b’s r- value at a’s l- value.</a:t>
            </a:r>
            <a:endParaRPr lang="en-IN" altLang="x-none" sz="1600" dirty="0"/>
          </a:p>
        </p:txBody>
      </p:sp>
      <p:sp>
        <p:nvSpPr>
          <p:cNvPr id="66565" name="Footer Placeholder 1"/>
          <p:cNvSpPr txBox="1">
            <a:spLocks noGrp="1"/>
          </p:cNvSpPr>
          <p:nvPr>
            <p:ph type="ftr" sz="quarter" idx="3"/>
          </p:nvPr>
        </p:nvSpPr>
        <p:spPr bwMode="auto">
          <a:xfrm>
            <a:off x="665163" y="6488113"/>
            <a:ext cx="7737475" cy="365125"/>
          </a:xfrm>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pic>
        <p:nvPicPr>
          <p:cNvPr id="80899" name="Picture 2"/>
          <p:cNvPicPr>
            <a:picLocks noChangeAspect="1"/>
          </p:cNvPicPr>
          <p:nvPr/>
        </p:nvPicPr>
        <p:blipFill>
          <a:blip r:embed="rId1"/>
          <a:stretch>
            <a:fillRect/>
          </a:stretch>
        </p:blipFill>
        <p:spPr>
          <a:xfrm>
            <a:off x="4662488" y="1628775"/>
            <a:ext cx="4043362" cy="4286250"/>
          </a:xfrm>
          <a:prstGeom prst="rect">
            <a:avLst/>
          </a:prstGeom>
          <a:noFill/>
          <a:ln w="9525">
            <a:noFill/>
          </a:ln>
        </p:spPr>
      </p:pic>
      <p:sp>
        <p:nvSpPr>
          <p:cNvPr id="7" name="Title 1"/>
          <p:cNvSpPr txBox="1"/>
          <p:nvPr/>
        </p:nvSpPr>
        <p:spPr>
          <a:xfrm>
            <a:off x="631825" y="333375"/>
            <a:ext cx="8077200" cy="1050925"/>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L-Values &amp; R-Values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Content Placeholder 2"/>
          <p:cNvSpPr>
            <a:spLocks noGrp="1"/>
          </p:cNvSpPr>
          <p:nvPr>
            <p:ph idx="1"/>
          </p:nvPr>
        </p:nvSpPr>
        <p:spPr>
          <a:xfrm>
            <a:off x="457200" y="1365250"/>
            <a:ext cx="8229600" cy="3143250"/>
          </a:xfrm>
        </p:spPr>
        <p:txBody>
          <a:bodyPr vert="horz" wrap="square" lIns="182880" tIns="91440" rIns="91440" bIns="45720" anchor="t" anchorCtr="0"/>
          <a:p>
            <a:pPr eaLnBrk="1" hangingPunct="1">
              <a:buFont typeface="Wingdings" panose="05000000000000000000" pitchFamily="2" charset="2"/>
              <a:buChar char="§"/>
            </a:pPr>
            <a:r>
              <a:rPr lang="en-IN" altLang="x-none" sz="1800" dirty="0"/>
              <a:t>Though the C compiler performs </a:t>
            </a:r>
            <a:r>
              <a:rPr lang="en-IN" altLang="x-none" sz="1800" i="1" dirty="0"/>
              <a:t>automatic type conversions, the programmer should be aware of what is </a:t>
            </a:r>
            <a:r>
              <a:rPr lang="en-IN" altLang="x-none" sz="1800" dirty="0"/>
              <a:t>going on so as to understand how C evaluates expressions.</a:t>
            </a:r>
            <a:endParaRPr lang="en-IN" altLang="x-none" sz="1800" dirty="0"/>
          </a:p>
          <a:p>
            <a:pPr lvl="1" eaLnBrk="1" hangingPunct="1">
              <a:buFont typeface="Wingdings" panose="05000000000000000000" pitchFamily="2" charset="2"/>
              <a:buChar char="ü"/>
            </a:pPr>
            <a:r>
              <a:rPr lang="en-IN" altLang="x-none" sz="1600" dirty="0"/>
              <a:t>When a C expression is evaluated, the resulting value has a particular data type. If all the variables in the expression are of the same type, the resulting type is of the same type as well. For example, if x and y are both of int type , the expression x +y is of int type as well</a:t>
            </a:r>
            <a:r>
              <a:rPr lang="en-IN" altLang="x-none" sz="1800" dirty="0"/>
              <a:t>.</a:t>
            </a:r>
            <a:endParaRPr lang="en-IN" altLang="x-none" sz="1800" dirty="0"/>
          </a:p>
          <a:p>
            <a:pPr lvl="1" eaLnBrk="1" hangingPunct="1">
              <a:buFont typeface="Wingdings" panose="05000000000000000000" pitchFamily="2" charset="2"/>
              <a:buChar char="ü"/>
            </a:pPr>
            <a:r>
              <a:rPr lang="en-IN" altLang="x-none" sz="1600" dirty="0"/>
              <a:t>The smallest to the largest data types conversion with respect to size is along  the arrow  as  shown below:</a:t>
            </a:r>
            <a:endParaRPr lang="en-IN" altLang="x-none" sz="1600" dirty="0"/>
          </a:p>
        </p:txBody>
      </p:sp>
      <p:sp>
        <p:nvSpPr>
          <p:cNvPr id="67589" name="Footer Placeholder 1"/>
          <p:cNvSpPr txBox="1">
            <a:spLocks noGrp="1"/>
          </p:cNvSpPr>
          <p:nvPr>
            <p:ph type="ftr" sz="quarter" idx="3"/>
          </p:nvPr>
        </p:nvSpPr>
        <p:spPr bwMode="auto">
          <a:xfrm>
            <a:off x="609600" y="6488113"/>
            <a:ext cx="7737475" cy="365125"/>
          </a:xfrm>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pic>
        <p:nvPicPr>
          <p:cNvPr id="81923" name="Picture 2"/>
          <p:cNvPicPr>
            <a:picLocks noChangeAspect="1"/>
          </p:cNvPicPr>
          <p:nvPr/>
        </p:nvPicPr>
        <p:blipFill>
          <a:blip r:embed="rId1"/>
          <a:stretch>
            <a:fillRect/>
          </a:stretch>
        </p:blipFill>
        <p:spPr>
          <a:xfrm>
            <a:off x="2195513" y="4005263"/>
            <a:ext cx="4679950" cy="2525712"/>
          </a:xfrm>
          <a:prstGeom prst="rect">
            <a:avLst/>
          </a:prstGeom>
          <a:noFill/>
          <a:ln w="9525">
            <a:noFill/>
          </a:ln>
        </p:spPr>
      </p:pic>
      <p:sp>
        <p:nvSpPr>
          <p:cNvPr id="7" name="Title 1"/>
          <p:cNvSpPr txBox="1"/>
          <p:nvPr/>
        </p:nvSpPr>
        <p:spPr>
          <a:xfrm>
            <a:off x="631825" y="333375"/>
            <a:ext cx="8077200" cy="1050925"/>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Type Conversion</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3" name="Footer Placeholder 1"/>
          <p:cNvSpPr txBox="1">
            <a:spLocks noGrp="1"/>
          </p:cNvSpPr>
          <p:nvPr>
            <p:ph type="ftr" sz="quarter" idx="3"/>
          </p:nvPr>
        </p:nvSpPr>
        <p:spPr bwMode="auto">
          <a:xfrm>
            <a:off x="654050" y="6488113"/>
            <a:ext cx="7737475" cy="365125"/>
          </a:xfrm>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7" name="Title 1"/>
          <p:cNvSpPr txBox="1"/>
          <p:nvPr/>
        </p:nvSpPr>
        <p:spPr>
          <a:xfrm>
            <a:off x="631825" y="333375"/>
            <a:ext cx="8077200" cy="1050925"/>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RULE : Type Conversion</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
        <p:nvSpPr>
          <p:cNvPr id="82947" name="Content Placeholder 7"/>
          <p:cNvSpPr>
            <a:spLocks noGrp="1"/>
          </p:cNvSpPr>
          <p:nvPr>
            <p:ph idx="1"/>
          </p:nvPr>
        </p:nvSpPr>
        <p:spPr>
          <a:xfrm>
            <a:off x="611188" y="1628775"/>
            <a:ext cx="8183562" cy="4514850"/>
          </a:xfrm>
        </p:spPr>
        <p:txBody>
          <a:bodyPr vert="horz" wrap="square" lIns="182880" tIns="91440" rIns="91440" bIns="45720" anchor="t" anchorCtr="0"/>
          <a:p>
            <a:r>
              <a:rPr lang="en-GB" altLang="en-US" sz="1800" dirty="0"/>
              <a:t>Type casting is a way to convert a variable from one data type to another data type. For example, if you want to store a 'long' value into a simple integer then you can type cast 'long' to 'int'. You can convert the values from one type to another explicitly using the </a:t>
            </a:r>
            <a:r>
              <a:rPr lang="en-GB" altLang="en-US" sz="1800" b="1" dirty="0"/>
              <a:t>cast operator</a:t>
            </a:r>
            <a:endParaRPr lang="en-GB" altLang="en-US" sz="1800" b="1" dirty="0"/>
          </a:p>
          <a:p>
            <a:pPr>
              <a:buNone/>
            </a:pPr>
            <a:r>
              <a:rPr lang="en-GB" altLang="en-US" sz="1600" dirty="0">
                <a:solidFill>
                  <a:srgbClr val="002060"/>
                </a:solidFill>
              </a:rPr>
              <a:t>#include &lt;stdio.h&gt; </a:t>
            </a:r>
            <a:endParaRPr lang="en-GB" altLang="en-US" sz="1600" dirty="0">
              <a:solidFill>
                <a:srgbClr val="002060"/>
              </a:solidFill>
            </a:endParaRPr>
          </a:p>
          <a:p>
            <a:pPr>
              <a:buNone/>
            </a:pPr>
            <a:r>
              <a:rPr lang="en-GB" altLang="en-US" sz="1600" dirty="0">
                <a:solidFill>
                  <a:srgbClr val="002060"/>
                </a:solidFill>
              </a:rPr>
              <a:t>main() </a:t>
            </a:r>
            <a:endParaRPr lang="en-GB" altLang="en-US" sz="1600" dirty="0">
              <a:solidFill>
                <a:srgbClr val="002060"/>
              </a:solidFill>
            </a:endParaRPr>
          </a:p>
          <a:p>
            <a:pPr>
              <a:buNone/>
            </a:pPr>
            <a:r>
              <a:rPr lang="en-GB" altLang="en-US" sz="1600" dirty="0">
                <a:solidFill>
                  <a:srgbClr val="002060"/>
                </a:solidFill>
              </a:rPr>
              <a:t>{</a:t>
            </a:r>
            <a:endParaRPr lang="en-GB" altLang="en-US" sz="1600" dirty="0">
              <a:solidFill>
                <a:srgbClr val="002060"/>
              </a:solidFill>
            </a:endParaRPr>
          </a:p>
          <a:p>
            <a:pPr>
              <a:buNone/>
            </a:pPr>
            <a:r>
              <a:rPr lang="en-GB" altLang="en-US" sz="1600" dirty="0">
                <a:solidFill>
                  <a:srgbClr val="002060"/>
                </a:solidFill>
              </a:rPr>
              <a:t> int sum = 17, count = 5; </a:t>
            </a:r>
            <a:endParaRPr lang="en-GB" altLang="en-US" sz="1600" dirty="0">
              <a:solidFill>
                <a:srgbClr val="002060"/>
              </a:solidFill>
            </a:endParaRPr>
          </a:p>
          <a:p>
            <a:pPr>
              <a:buNone/>
            </a:pPr>
            <a:r>
              <a:rPr lang="en-GB" altLang="en-US" sz="1600" dirty="0">
                <a:solidFill>
                  <a:srgbClr val="002060"/>
                </a:solidFill>
              </a:rPr>
              <a:t>double mean; </a:t>
            </a:r>
            <a:endParaRPr lang="en-GB" altLang="en-US" sz="1600" dirty="0">
              <a:solidFill>
                <a:srgbClr val="002060"/>
              </a:solidFill>
            </a:endParaRPr>
          </a:p>
          <a:p>
            <a:pPr>
              <a:buNone/>
            </a:pPr>
            <a:r>
              <a:rPr lang="en-GB" altLang="en-US" sz="1600" dirty="0">
                <a:solidFill>
                  <a:srgbClr val="002060"/>
                </a:solidFill>
              </a:rPr>
              <a:t>mean = (double) sum / count; </a:t>
            </a:r>
            <a:endParaRPr lang="en-GB" altLang="en-US" sz="1600" dirty="0">
              <a:solidFill>
                <a:srgbClr val="002060"/>
              </a:solidFill>
            </a:endParaRPr>
          </a:p>
          <a:p>
            <a:pPr>
              <a:buNone/>
            </a:pPr>
            <a:r>
              <a:rPr lang="en-GB" altLang="en-US" sz="1600" dirty="0">
                <a:solidFill>
                  <a:srgbClr val="002060"/>
                </a:solidFill>
              </a:rPr>
              <a:t>printf("Value of mean : %f\n", mean );</a:t>
            </a:r>
            <a:endParaRPr lang="en-GB" altLang="en-US" sz="1600" dirty="0">
              <a:solidFill>
                <a:srgbClr val="002060"/>
              </a:solidFill>
            </a:endParaRPr>
          </a:p>
          <a:p>
            <a:pPr>
              <a:buNone/>
            </a:pPr>
            <a:r>
              <a:rPr lang="en-GB" altLang="en-US" sz="1600" dirty="0">
                <a:solidFill>
                  <a:srgbClr val="002060"/>
                </a:solidFill>
              </a:rPr>
              <a:t> }</a:t>
            </a:r>
            <a:endParaRPr lang="en-GB" altLang="en-US" sz="1600" dirty="0">
              <a:solidFill>
                <a:srgbClr val="002060"/>
              </a:solidFill>
            </a:endParaRPr>
          </a:p>
          <a:p>
            <a:pPr>
              <a:buNone/>
            </a:pPr>
            <a:r>
              <a:rPr lang="en-GB" altLang="en-US" sz="1800" dirty="0"/>
              <a:t>Output</a:t>
            </a:r>
            <a:endParaRPr lang="en-GB" altLang="en-US" sz="1800" dirty="0"/>
          </a:p>
          <a:p>
            <a:pPr>
              <a:buNone/>
            </a:pPr>
            <a:r>
              <a:rPr lang="en-GB" altLang="en-US" sz="1600" dirty="0">
                <a:solidFill>
                  <a:srgbClr val="002060"/>
                </a:solidFill>
              </a:rPr>
              <a:t>Value of mean : 3.400000</a:t>
            </a:r>
            <a:endParaRPr lang="en-GB" altLang="en-US" sz="1600" dirty="0">
              <a:solidFill>
                <a:srgbClr val="00206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Content Placeholder 2"/>
          <p:cNvSpPr>
            <a:spLocks noGrp="1"/>
          </p:cNvSpPr>
          <p:nvPr>
            <p:ph idx="1"/>
          </p:nvPr>
        </p:nvSpPr>
        <p:spPr>
          <a:xfrm>
            <a:off x="214313" y="1384300"/>
            <a:ext cx="5786437" cy="4565650"/>
          </a:xfrm>
        </p:spPr>
        <p:txBody>
          <a:bodyPr vert="horz" wrap="square" lIns="182880" tIns="91440" rIns="91440" bIns="45720" anchor="t" anchorCtr="0"/>
          <a:p>
            <a:pPr lvl="1" algn="just" eaLnBrk="1" hangingPunct="1">
              <a:buFont typeface="Wingdings" panose="05000000000000000000" pitchFamily="2" charset="2"/>
              <a:buChar char="ü"/>
            </a:pPr>
            <a:r>
              <a:rPr lang="en-GB" altLang="en-US" sz="1600" dirty="0"/>
              <a:t>The </a:t>
            </a:r>
            <a:r>
              <a:rPr lang="en-GB" altLang="en-US" sz="1600" b="1" dirty="0"/>
              <a:t>usual arithmetic conversions</a:t>
            </a:r>
            <a:r>
              <a:rPr lang="en-GB" altLang="en-US" sz="1600" dirty="0"/>
              <a:t> are implicitly performed to cast their values to a common type. The compiler first performs </a:t>
            </a:r>
            <a:r>
              <a:rPr lang="en-GB" altLang="en-US" sz="1600" i="1" dirty="0"/>
              <a:t>integer promotion (convert to int)</a:t>
            </a:r>
            <a:r>
              <a:rPr lang="en-GB" altLang="en-US" sz="1600" dirty="0"/>
              <a:t>; if the operands still have different types, then they are converted to the type that appears highest in the following hierarchy</a:t>
            </a:r>
            <a:endParaRPr lang="en-IN" altLang="x-none" sz="1600" b="1" dirty="0"/>
          </a:p>
          <a:p>
            <a:pPr lvl="1" algn="just" eaLnBrk="1" hangingPunct="1">
              <a:buFont typeface="Wingdings" panose="05000000000000000000" pitchFamily="2" charset="2"/>
              <a:buChar char="ü"/>
            </a:pPr>
            <a:r>
              <a:rPr lang="en-IN" altLang="x-none" sz="1600" b="1" dirty="0"/>
              <a:t>char or short </a:t>
            </a:r>
            <a:r>
              <a:rPr lang="en-IN" altLang="x-none" sz="1600" dirty="0"/>
              <a:t>(signed or unsigned) are converted to </a:t>
            </a:r>
            <a:r>
              <a:rPr lang="en-IN" altLang="x-none" sz="1600" b="1" dirty="0"/>
              <a:t>int</a:t>
            </a:r>
            <a:r>
              <a:rPr lang="en-IN" altLang="x-none" sz="1600" dirty="0"/>
              <a:t> (signed or unsigned).</a:t>
            </a:r>
            <a:endParaRPr lang="en-IN" altLang="x-none" sz="1600" dirty="0"/>
          </a:p>
          <a:p>
            <a:pPr lvl="1" algn="just" eaLnBrk="1" hangingPunct="1">
              <a:buFont typeface="Wingdings" panose="05000000000000000000" pitchFamily="2" charset="2"/>
              <a:buChar char="ü"/>
            </a:pPr>
            <a:r>
              <a:rPr lang="en-IN" altLang="x-none" sz="1600" b="1" dirty="0"/>
              <a:t>float operands are converted to double.</a:t>
            </a:r>
            <a:endParaRPr lang="en-IN" altLang="x-none" sz="1600" b="1" dirty="0"/>
          </a:p>
          <a:p>
            <a:pPr lvl="1" algn="just" eaLnBrk="1" hangingPunct="1">
              <a:buFont typeface="Wingdings" panose="05000000000000000000" pitchFamily="2" charset="2"/>
              <a:buChar char="ü"/>
            </a:pPr>
            <a:r>
              <a:rPr lang="en-IN" altLang="x-none" sz="1600" dirty="0"/>
              <a:t> </a:t>
            </a:r>
            <a:r>
              <a:rPr lang="en-IN" altLang="x-none" sz="1600" b="1" dirty="0"/>
              <a:t>If any one operand is double, the other operand is also converted to double</a:t>
            </a:r>
            <a:r>
              <a:rPr lang="en-IN" altLang="x-none" sz="1600" dirty="0"/>
              <a:t>, and that is the type of the result; </a:t>
            </a:r>
            <a:endParaRPr lang="en-IN" altLang="x-none" sz="1600" dirty="0"/>
          </a:p>
          <a:p>
            <a:pPr lvl="1" algn="just" eaLnBrk="1" hangingPunct="1">
              <a:buFont typeface="Wingdings" panose="05000000000000000000" pitchFamily="2" charset="2"/>
              <a:buChar char="ü"/>
            </a:pPr>
            <a:r>
              <a:rPr lang="en-IN" altLang="x-none" sz="1600" b="1" dirty="0"/>
              <a:t>If any one operand is long, the other operand is treated as long</a:t>
            </a:r>
            <a:r>
              <a:rPr lang="en-IN" altLang="x-none" sz="1600" dirty="0"/>
              <a:t>, and that is the type of the result;</a:t>
            </a:r>
            <a:endParaRPr lang="en-IN" altLang="x-none" sz="1600" dirty="0"/>
          </a:p>
          <a:p>
            <a:pPr lvl="1" algn="just" eaLnBrk="1" hangingPunct="1">
              <a:buFont typeface="Wingdings" panose="05000000000000000000" pitchFamily="2" charset="2"/>
              <a:buChar char="ü"/>
            </a:pPr>
            <a:r>
              <a:rPr lang="en-IN" altLang="x-none" sz="1600" dirty="0"/>
              <a:t> </a:t>
            </a:r>
            <a:r>
              <a:rPr lang="en-IN" altLang="x-none" sz="1600" b="1" dirty="0"/>
              <a:t>If any one operand is of type unsigned, the other operand is converted to unsigned</a:t>
            </a:r>
            <a:r>
              <a:rPr lang="en-IN" altLang="x-none" sz="1600" dirty="0"/>
              <a:t>, and that is also the type of the result.</a:t>
            </a:r>
            <a:endParaRPr lang="en-IN" altLang="x-none" sz="1600" dirty="0"/>
          </a:p>
        </p:txBody>
      </p:sp>
      <p:sp>
        <p:nvSpPr>
          <p:cNvPr id="68613" name="Footer Placeholder 1"/>
          <p:cNvSpPr txBox="1">
            <a:spLocks noGrp="1"/>
          </p:cNvSpPr>
          <p:nvPr>
            <p:ph type="ftr" sz="quarter" idx="3"/>
          </p:nvPr>
        </p:nvSpPr>
        <p:spPr bwMode="auto">
          <a:xfrm>
            <a:off x="654050" y="6488113"/>
            <a:ext cx="7737475" cy="365125"/>
          </a:xfrm>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7" name="Title 1"/>
          <p:cNvSpPr txBox="1"/>
          <p:nvPr/>
        </p:nvSpPr>
        <p:spPr>
          <a:xfrm>
            <a:off x="631825" y="333375"/>
            <a:ext cx="8077200" cy="1050925"/>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RULE : Type Conversion</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pic>
        <p:nvPicPr>
          <p:cNvPr id="83972" name="Picture 9" descr="Related image">
            <a:hlinkClick r:id="rId1"/>
          </p:cNvPr>
          <p:cNvPicPr>
            <a:picLocks noChangeAspect="1"/>
          </p:cNvPicPr>
          <p:nvPr/>
        </p:nvPicPr>
        <p:blipFill>
          <a:blip r:embed="rId2"/>
          <a:stretch>
            <a:fillRect/>
          </a:stretch>
        </p:blipFill>
        <p:spPr>
          <a:xfrm>
            <a:off x="6000750" y="1490663"/>
            <a:ext cx="2571750" cy="4581525"/>
          </a:xfrm>
          <a:prstGeom prst="rect">
            <a:avLst/>
          </a:prstGeom>
          <a:noFill/>
          <a:ln w="9525">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Content Placeholder 2"/>
          <p:cNvSpPr>
            <a:spLocks noGrp="1"/>
          </p:cNvSpPr>
          <p:nvPr>
            <p:ph idx="1"/>
          </p:nvPr>
        </p:nvSpPr>
        <p:spPr>
          <a:xfrm>
            <a:off x="611188" y="1628775"/>
            <a:ext cx="8183562" cy="4187825"/>
          </a:xfrm>
        </p:spPr>
        <p:txBody>
          <a:bodyPr vert="horz" wrap="square" lIns="182880" tIns="91440" rIns="91440" bIns="45720" anchor="t" anchorCtr="0"/>
          <a:p>
            <a:pPr>
              <a:buNone/>
            </a:pPr>
            <a:r>
              <a:rPr lang="en-GB" altLang="en-US" sz="1800" dirty="0"/>
              <a:t>#include &lt;stdio.h&gt;</a:t>
            </a:r>
            <a:endParaRPr lang="en-GB" altLang="en-US" sz="1800" dirty="0"/>
          </a:p>
          <a:p>
            <a:pPr>
              <a:buNone/>
            </a:pPr>
            <a:r>
              <a:rPr lang="en-GB" altLang="en-US" sz="1800" dirty="0"/>
              <a:t> main() </a:t>
            </a:r>
            <a:endParaRPr lang="en-GB" altLang="en-US" sz="1800" dirty="0"/>
          </a:p>
          <a:p>
            <a:pPr>
              <a:buNone/>
            </a:pPr>
            <a:r>
              <a:rPr lang="en-GB" altLang="en-US" sz="1800" dirty="0"/>
              <a:t>{ </a:t>
            </a:r>
            <a:endParaRPr lang="en-GB" altLang="en-US" sz="1800" dirty="0"/>
          </a:p>
          <a:p>
            <a:pPr lvl="1">
              <a:buNone/>
            </a:pPr>
            <a:r>
              <a:rPr lang="en-GB" altLang="en-US" sz="1800" dirty="0"/>
              <a:t>int i = 17; </a:t>
            </a:r>
            <a:endParaRPr lang="en-GB" altLang="en-US" sz="1800" dirty="0"/>
          </a:p>
          <a:p>
            <a:pPr lvl="1">
              <a:buNone/>
            </a:pPr>
            <a:r>
              <a:rPr lang="en-GB" altLang="en-US" sz="1800" dirty="0"/>
              <a:t>char c = 'c'; /* ascii value is 99 */ </a:t>
            </a:r>
            <a:endParaRPr lang="en-GB" altLang="en-US" sz="1800" dirty="0"/>
          </a:p>
          <a:p>
            <a:pPr lvl="1">
              <a:buNone/>
            </a:pPr>
            <a:r>
              <a:rPr lang="en-GB" altLang="en-US" sz="1800" dirty="0"/>
              <a:t>float sum; </a:t>
            </a:r>
            <a:endParaRPr lang="en-GB" altLang="en-US" sz="1800" dirty="0"/>
          </a:p>
          <a:p>
            <a:pPr lvl="1">
              <a:buNone/>
            </a:pPr>
            <a:endParaRPr lang="en-GB" altLang="en-US" sz="1800" dirty="0"/>
          </a:p>
          <a:p>
            <a:pPr lvl="1">
              <a:buNone/>
            </a:pPr>
            <a:r>
              <a:rPr lang="en-GB" altLang="en-US" sz="1800" dirty="0"/>
              <a:t>sum = i + c;</a:t>
            </a:r>
            <a:endParaRPr lang="en-GB" altLang="en-US" sz="1800" dirty="0"/>
          </a:p>
          <a:p>
            <a:pPr lvl="1">
              <a:buNone/>
            </a:pPr>
            <a:r>
              <a:rPr lang="en-GB" altLang="en-US" sz="1800" dirty="0"/>
              <a:t> printf("Value of sum : %f\n", sum ); </a:t>
            </a:r>
            <a:endParaRPr lang="en-GB" altLang="en-US" sz="1800" dirty="0"/>
          </a:p>
          <a:p>
            <a:pPr>
              <a:buNone/>
            </a:pPr>
            <a:r>
              <a:rPr lang="en-GB" altLang="en-US" sz="1800" dirty="0"/>
              <a:t>}</a:t>
            </a:r>
            <a:endParaRPr lang="en-GB" altLang="en-US" sz="1800" dirty="0"/>
          </a:p>
          <a:p>
            <a:pPr>
              <a:buNone/>
            </a:pPr>
            <a:endParaRPr lang="en-GB" altLang="en-US" sz="1800" dirty="0"/>
          </a:p>
          <a:p>
            <a:pPr>
              <a:buNone/>
            </a:pPr>
            <a:r>
              <a:rPr lang="en-GB" altLang="en-US" sz="1800" dirty="0"/>
              <a:t>When the above code is compiled and executed, it produces the following result −</a:t>
            </a:r>
            <a:endParaRPr lang="en-GB" altLang="en-US" sz="1800" dirty="0"/>
          </a:p>
          <a:p>
            <a:pPr>
              <a:buNone/>
            </a:pPr>
            <a:r>
              <a:rPr lang="en-GB" altLang="en-US" sz="1800" dirty="0"/>
              <a:t>Value of sum : 116.000000</a:t>
            </a:r>
            <a:endParaRPr lang="en-GB" altLang="en-US" sz="1800" dirty="0"/>
          </a:p>
        </p:txBody>
      </p:sp>
      <p:sp>
        <p:nvSpPr>
          <p:cNvPr id="4" name="Footer Placeholder 3"/>
          <p:cNvSpPr txBox="1">
            <a:spLocks noGrp="1"/>
          </p:cNvSpPr>
          <p:nvPr>
            <p:ph type="ftr" sz="quarter" idx="3"/>
          </p:nvPr>
        </p:nvSpPr>
        <p:spPr>
          <a:noFill/>
        </p:spPr>
        <p:txBody>
          <a:bodyPr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smtClean="0">
                <a:ln>
                  <a:noFill/>
                </a:ln>
                <a:solidFill>
                  <a:srgbClr val="C6E7FC">
                    <a:shade val="50000"/>
                  </a:srgbClr>
                </a:solidFill>
                <a:effectLst/>
                <a:uLnTx/>
                <a:uFillTx/>
                <a:latin typeface="+mn-lt"/>
                <a:ea typeface="+mn-ea"/>
                <a:cs typeface="+mn-cs"/>
              </a:rPr>
              <a:t>© Oxford University Press 2013. All rights reserved.</a:t>
            </a:r>
            <a:endParaRPr kumimoji="0" lang="en-US" sz="1000" b="0" i="0" u="none" strike="noStrike" kern="1200" cap="none" spc="0" normalizeH="0" baseline="0" noProof="0">
              <a:ln>
                <a:noFill/>
              </a:ln>
              <a:solidFill>
                <a:srgbClr val="C6E7FC">
                  <a:shade val="50000"/>
                </a:srgbClr>
              </a:solidFill>
              <a:effectLst/>
              <a:uLnTx/>
              <a:uFillTx/>
              <a:latin typeface="+mn-lt"/>
              <a:ea typeface="+mn-ea"/>
              <a:cs typeface="+mn-cs"/>
            </a:endParaRPr>
          </a:p>
        </p:txBody>
      </p:sp>
      <p:sp>
        <p:nvSpPr>
          <p:cNvPr id="5" name="Title 1"/>
          <p:cNvSpPr txBox="1"/>
          <p:nvPr/>
        </p:nvSpPr>
        <p:spPr>
          <a:xfrm>
            <a:off x="631825" y="333375"/>
            <a:ext cx="8077200" cy="1050925"/>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RULE : Type Conversion</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program : swap two numbers</a:t>
            </a:r>
            <a:endParaRPr lang="en-US"/>
          </a:p>
          <a:p>
            <a:endParaRPr lang="en-US"/>
          </a:p>
          <a:p>
            <a:r>
              <a:rPr lang="en-US"/>
              <a:t>a=b</a:t>
            </a:r>
            <a:endParaRPr lang="en-US"/>
          </a:p>
          <a:p>
            <a:r>
              <a:rPr lang="en-US"/>
              <a:t>b=a ??</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rcRect l="20761" t="19045" r="40513" b="35906"/>
          <a:stretch>
            <a:fillRect/>
          </a:stretch>
        </p:blipFill>
        <p:spPr>
          <a:xfrm>
            <a:off x="395605" y="704215"/>
            <a:ext cx="7973695" cy="3978910"/>
          </a:xfrm>
          <a:prstGeom prst="rect">
            <a:avLst/>
          </a:prstGeom>
        </p:spPr>
      </p:pic>
      <p:sp>
        <p:nvSpPr>
          <p:cNvPr id="5" name="Text Box 4"/>
          <p:cNvSpPr txBox="1"/>
          <p:nvPr/>
        </p:nvSpPr>
        <p:spPr>
          <a:xfrm>
            <a:off x="565150" y="317500"/>
            <a:ext cx="3934460" cy="368300"/>
          </a:xfrm>
          <a:prstGeom prst="rect">
            <a:avLst/>
          </a:prstGeom>
          <a:noFill/>
        </p:spPr>
        <p:txBody>
          <a:bodyPr wrap="square" rtlCol="0">
            <a:spAutoFit/>
          </a:bodyPr>
          <a:p>
            <a:r>
              <a:rPr lang="en-US"/>
              <a:t>SWAP two numbers</a:t>
            </a:r>
            <a:endParaRPr lang="en-US"/>
          </a:p>
        </p:txBody>
      </p:sp>
      <p:sp>
        <p:nvSpPr>
          <p:cNvPr id="6" name="Text Box 5"/>
          <p:cNvSpPr txBox="1"/>
          <p:nvPr/>
        </p:nvSpPr>
        <p:spPr>
          <a:xfrm>
            <a:off x="497205" y="4701540"/>
            <a:ext cx="7872095" cy="1753235"/>
          </a:xfrm>
          <a:prstGeom prst="rect">
            <a:avLst/>
          </a:prstGeom>
          <a:noFill/>
        </p:spPr>
        <p:txBody>
          <a:bodyPr wrap="square" rtlCol="0" anchor="t">
            <a:spAutoFit/>
          </a:bodyPr>
          <a:p>
            <a:r>
              <a:rPr lang="en-US"/>
              <a:t>RUN-1</a:t>
            </a:r>
            <a:endParaRPr lang="en-US"/>
          </a:p>
          <a:p>
            <a:r>
              <a:rPr lang="en-US"/>
              <a:t>Enter two integers a and b : 2 3</a:t>
            </a:r>
            <a:endParaRPr lang="en-US"/>
          </a:p>
          <a:p>
            <a:r>
              <a:rPr lang="en-US"/>
              <a:t>After swapping a=3 and b=2</a:t>
            </a:r>
            <a:endParaRPr lang="en-US"/>
          </a:p>
          <a:p>
            <a:r>
              <a:rPr lang="en-US"/>
              <a:t>RUN-2</a:t>
            </a:r>
            <a:endParaRPr lang="en-US"/>
          </a:p>
          <a:p>
            <a:r>
              <a:rPr lang="en-US"/>
              <a:t>Enter two integers a and b : 10 20</a:t>
            </a:r>
            <a:endParaRPr lang="en-US"/>
          </a:p>
          <a:p>
            <a:r>
              <a:rPr lang="en-US"/>
              <a:t>After swapping a=20 and b=10</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a:t>Program = add two times</a:t>
            </a:r>
            <a:endParaRPr lang="en-US"/>
          </a:p>
          <a:p>
            <a:r>
              <a:rPr lang="en-US">
                <a:sym typeface="+mn-ea"/>
              </a:rPr>
              <a:t>s, s1, s2</a:t>
            </a:r>
            <a:endParaRPr lang="en-US"/>
          </a:p>
          <a:p>
            <a:endParaRPr lang="en-US"/>
          </a:p>
          <a:p>
            <a:r>
              <a:rPr lang="en-US"/>
              <a:t>m, m1, m2</a:t>
            </a:r>
            <a:endParaRPr lang="en-US"/>
          </a:p>
          <a:p>
            <a:endParaRPr lang="en-US"/>
          </a:p>
          <a:p>
            <a:r>
              <a:rPr lang="en-US">
                <a:sym typeface="+mn-ea"/>
              </a:rPr>
              <a:t>h, h1, h2</a:t>
            </a:r>
            <a:endParaRPr lang="en-US">
              <a:sym typeface="+mn-ea"/>
            </a:endParaRPr>
          </a:p>
          <a:p>
            <a:endParaRPr lang="en-US"/>
          </a:p>
          <a:p>
            <a:r>
              <a:rPr lang="en-US"/>
              <a:t>day ?</a:t>
            </a:r>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95605" y="260985"/>
            <a:ext cx="4229100" cy="6462395"/>
          </a:xfrm>
          <a:prstGeom prst="rect">
            <a:avLst/>
          </a:prstGeom>
          <a:noFill/>
          <a:ln>
            <a:solidFill>
              <a:schemeClr val="tx1"/>
            </a:solidFill>
          </a:ln>
        </p:spPr>
        <p:txBody>
          <a:bodyPr wrap="square" rtlCol="0">
            <a:spAutoFit/>
          </a:bodyPr>
          <a:p>
            <a:r>
              <a:rPr lang="en-US"/>
              <a:t>#include&lt;stdio.h&gt;</a:t>
            </a:r>
            <a:endParaRPr lang="en-US"/>
          </a:p>
          <a:p>
            <a:r>
              <a:rPr lang="en-US"/>
              <a:t>main()</a:t>
            </a:r>
            <a:endParaRPr lang="en-US"/>
          </a:p>
          <a:p>
            <a:r>
              <a:rPr lang="en-US"/>
              <a:t> {</a:t>
            </a:r>
            <a:endParaRPr lang="en-US"/>
          </a:p>
          <a:p>
            <a:r>
              <a:rPr lang="en-US"/>
              <a:t> int h,m,s,h1,m1,s1,h2,m2,s2,day;</a:t>
            </a:r>
            <a:endParaRPr lang="en-US"/>
          </a:p>
          <a:p>
            <a:r>
              <a:rPr lang="en-US"/>
              <a:t> printf("Enter first hours,minutes and seconds\n");</a:t>
            </a:r>
            <a:endParaRPr lang="en-US"/>
          </a:p>
          <a:p>
            <a:r>
              <a:rPr lang="en-US"/>
              <a:t> scanf("%d%d%d",&amp;h1,&amp;m1,&amp;s1); </a:t>
            </a:r>
            <a:endParaRPr lang="en-US"/>
          </a:p>
          <a:p>
            <a:r>
              <a:rPr lang="en-US"/>
              <a:t> printf("Enter second hours,minutes and seconds\n");</a:t>
            </a:r>
            <a:endParaRPr lang="en-US"/>
          </a:p>
          <a:p>
            <a:r>
              <a:rPr lang="en-US"/>
              <a:t> scanf("%d%d%d",&amp;h2,&amp;m2,&amp;s2);</a:t>
            </a:r>
            <a:endParaRPr lang="en-US"/>
          </a:p>
          <a:p>
            <a:r>
              <a:rPr lang="en-US"/>
              <a:t> s=h=m=day=0;</a:t>
            </a:r>
            <a:endParaRPr lang="en-US"/>
          </a:p>
          <a:p>
            <a:r>
              <a:rPr lang="en-US"/>
              <a:t> s=s1+s2;</a:t>
            </a:r>
            <a:endParaRPr lang="en-US"/>
          </a:p>
          <a:p>
            <a:r>
              <a:rPr lang="en-US"/>
              <a:t> if(s&gt;60)</a:t>
            </a:r>
            <a:endParaRPr lang="en-US"/>
          </a:p>
          <a:p>
            <a:r>
              <a:rPr lang="en-US"/>
              <a:t>  {</a:t>
            </a:r>
            <a:endParaRPr lang="en-US"/>
          </a:p>
          <a:p>
            <a:r>
              <a:rPr lang="en-US"/>
              <a:t>  m=s/60;</a:t>
            </a:r>
            <a:endParaRPr lang="en-US"/>
          </a:p>
          <a:p>
            <a:r>
              <a:rPr lang="en-US"/>
              <a:t>  s=s%60;</a:t>
            </a:r>
            <a:endParaRPr lang="en-US"/>
          </a:p>
          <a:p>
            <a:r>
              <a:rPr lang="en-US"/>
              <a:t>  }</a:t>
            </a:r>
            <a:endParaRPr lang="en-US"/>
          </a:p>
          <a:p>
            <a:r>
              <a:rPr lang="en-US"/>
              <a:t> m=m+m1+m2;</a:t>
            </a:r>
            <a:endParaRPr lang="en-US"/>
          </a:p>
          <a:p>
            <a:r>
              <a:rPr lang="en-US"/>
              <a:t> if(m&gt;60)</a:t>
            </a:r>
            <a:endParaRPr lang="en-US"/>
          </a:p>
          <a:p>
            <a:r>
              <a:rPr lang="en-US"/>
              <a:t>  {</a:t>
            </a:r>
            <a:endParaRPr lang="en-US"/>
          </a:p>
          <a:p>
            <a:r>
              <a:rPr lang="en-US"/>
              <a:t>  h=m/60;</a:t>
            </a:r>
            <a:endParaRPr lang="en-US"/>
          </a:p>
          <a:p>
            <a:r>
              <a:rPr lang="en-US"/>
              <a:t>  m=m%60;</a:t>
            </a:r>
            <a:endParaRPr lang="en-US"/>
          </a:p>
          <a:p>
            <a:r>
              <a:rPr lang="en-US"/>
              <a:t>  }</a:t>
            </a:r>
            <a:endParaRPr lang="en-US"/>
          </a:p>
        </p:txBody>
      </p:sp>
      <p:sp>
        <p:nvSpPr>
          <p:cNvPr id="5" name="Text Box 4"/>
          <p:cNvSpPr txBox="1"/>
          <p:nvPr/>
        </p:nvSpPr>
        <p:spPr>
          <a:xfrm>
            <a:off x="4615815" y="621030"/>
            <a:ext cx="4164965" cy="5354320"/>
          </a:xfrm>
          <a:prstGeom prst="rect">
            <a:avLst/>
          </a:prstGeom>
          <a:noFill/>
          <a:ln>
            <a:solidFill>
              <a:schemeClr val="tx1"/>
            </a:solidFill>
          </a:ln>
        </p:spPr>
        <p:txBody>
          <a:bodyPr wrap="square" rtlCol="0" anchor="t">
            <a:spAutoFit/>
          </a:bodyPr>
          <a:p>
            <a:r>
              <a:rPr lang="en-US"/>
              <a:t>h=h+h1+h2;</a:t>
            </a:r>
            <a:endParaRPr lang="en-US"/>
          </a:p>
          <a:p>
            <a:r>
              <a:rPr lang="en-US"/>
              <a:t> if(h&gt;24)</a:t>
            </a:r>
            <a:endParaRPr lang="en-US"/>
          </a:p>
          <a:p>
            <a:r>
              <a:rPr lang="en-US"/>
              <a:t>  {</a:t>
            </a:r>
            <a:endParaRPr lang="en-US"/>
          </a:p>
          <a:p>
            <a:r>
              <a:rPr lang="en-US"/>
              <a:t>  day=1;</a:t>
            </a:r>
            <a:endParaRPr lang="en-US"/>
          </a:p>
          <a:p>
            <a:r>
              <a:rPr lang="en-US"/>
              <a:t>  h=h%24;</a:t>
            </a:r>
            <a:endParaRPr lang="en-US"/>
          </a:p>
          <a:p>
            <a:r>
              <a:rPr lang="en-US"/>
              <a:t>  }</a:t>
            </a:r>
            <a:endParaRPr lang="en-US"/>
          </a:p>
          <a:p>
            <a:r>
              <a:rPr lang="en-US"/>
              <a:t> printf("First time = %d:%d:%d",h1,m1,s1);</a:t>
            </a:r>
            <a:endParaRPr lang="en-US"/>
          </a:p>
          <a:p>
            <a:r>
              <a:rPr lang="en-US"/>
              <a:t> printf("\nSecond time = %d:%d:%d",h2,m2,s2);</a:t>
            </a:r>
            <a:endParaRPr lang="en-US"/>
          </a:p>
          <a:p>
            <a:r>
              <a:rPr lang="en-US"/>
              <a:t> printf("\nAdded time =");</a:t>
            </a:r>
            <a:endParaRPr lang="en-US"/>
          </a:p>
          <a:p>
            <a:r>
              <a:rPr lang="en-US"/>
              <a:t> if(day==0)</a:t>
            </a:r>
            <a:endParaRPr lang="en-US"/>
          </a:p>
          <a:p>
            <a:r>
              <a:rPr lang="en-US"/>
              <a:t> printf("%d:%d:%d\n",h,m,s);</a:t>
            </a:r>
            <a:endParaRPr lang="en-US"/>
          </a:p>
          <a:p>
            <a:r>
              <a:rPr lang="en-US"/>
              <a:t> else</a:t>
            </a:r>
            <a:endParaRPr lang="en-US"/>
          </a:p>
          <a:p>
            <a:r>
              <a:rPr lang="en-US"/>
              <a:t>  {</a:t>
            </a:r>
            <a:endParaRPr lang="en-US"/>
          </a:p>
          <a:p>
            <a:r>
              <a:rPr lang="en-US"/>
              <a:t>  printf("%d day",day);</a:t>
            </a:r>
            <a:endParaRPr lang="en-US"/>
          </a:p>
          <a:p>
            <a:r>
              <a:rPr lang="en-US"/>
              <a:t>  printf("%d:%d:%d\n",h,m,s);</a:t>
            </a:r>
            <a:endParaRPr lang="en-US"/>
          </a:p>
          <a:p>
            <a:r>
              <a:rPr lang="en-US"/>
              <a:t>  }</a:t>
            </a:r>
            <a:endParaRPr lang="en-US"/>
          </a:p>
          <a:p>
            <a:r>
              <a:rPr lang="en-US"/>
              <a:t>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Content Placeholder 2"/>
          <p:cNvSpPr>
            <a:spLocks noGrp="1"/>
          </p:cNvSpPr>
          <p:nvPr>
            <p:ph idx="1"/>
          </p:nvPr>
        </p:nvSpPr>
        <p:spPr>
          <a:xfrm>
            <a:off x="611188" y="1628775"/>
            <a:ext cx="8183562" cy="4187825"/>
          </a:xfrm>
        </p:spPr>
        <p:txBody>
          <a:bodyPr vert="horz" wrap="square" lIns="182880" tIns="91440" rIns="91440" bIns="45720" anchor="t" anchorCtr="0"/>
          <a:p>
            <a:pPr eaLnBrk="1" hangingPunct="1">
              <a:buFont typeface="Wingdings" panose="05000000000000000000" pitchFamily="2" charset="2"/>
              <a:buChar char="§"/>
            </a:pPr>
            <a:r>
              <a:rPr lang="en-IN" altLang="x-none" sz="2000" b="1" dirty="0"/>
              <a:t>Whitespace Space, newline, tab character and comment are </a:t>
            </a:r>
            <a:r>
              <a:rPr lang="en-IN" altLang="x-none" sz="2000" dirty="0"/>
              <a:t>collectively known as whitespace.</a:t>
            </a:r>
            <a:endParaRPr lang="en-IN" altLang="x-none" sz="2000" dirty="0"/>
          </a:p>
          <a:p>
            <a:pPr eaLnBrk="1" hangingPunct="1">
              <a:buFont typeface="Wingdings" panose="05000000000000000000" pitchFamily="2" charset="2"/>
              <a:buChar char="§"/>
            </a:pPr>
            <a:endParaRPr lang="en-IN" altLang="x-none" sz="2000" dirty="0"/>
          </a:p>
          <a:p>
            <a:pPr eaLnBrk="1" hangingPunct="1">
              <a:buFont typeface="Wingdings" panose="05000000000000000000" pitchFamily="2" charset="2"/>
              <a:buChar char="§"/>
            </a:pPr>
            <a:r>
              <a:rPr lang="en-IN" altLang="x-none" sz="2000" b="1" dirty="0"/>
              <a:t>Variable: </a:t>
            </a:r>
            <a:r>
              <a:rPr lang="en-IN" altLang="x-none" sz="2000" dirty="0"/>
              <a:t>A variable is a named memory location. Every variable has a type, which defines the possible values that the variable can take, and an identifier, which is the name by which the variable is referred.</a:t>
            </a:r>
            <a:endParaRPr lang="en-IN" altLang="x-none" sz="2000" dirty="0"/>
          </a:p>
          <a:p>
            <a:pPr eaLnBrk="1" hangingPunct="1">
              <a:buFont typeface="Wingdings" panose="05000000000000000000" pitchFamily="2" charset="2"/>
              <a:buChar char="§"/>
            </a:pPr>
            <a:endParaRPr lang="en-IN" altLang="x-none" sz="2000" dirty="0"/>
          </a:p>
          <a:p>
            <a:pPr eaLnBrk="1" hangingPunct="1">
              <a:buFont typeface="Wingdings" panose="05000000000000000000" pitchFamily="2" charset="2"/>
              <a:buChar char="§"/>
            </a:pPr>
            <a:r>
              <a:rPr lang="en-GB" altLang="en-US" sz="2000" b="1" dirty="0"/>
              <a:t>Bug:</a:t>
            </a:r>
            <a:r>
              <a:rPr lang="en-IN" altLang="x-none" sz="2000" dirty="0"/>
              <a:t>Any type of error in  a program is known as bug. There are three types of errors that may occur:</a:t>
            </a:r>
            <a:endParaRPr lang="en-IN" altLang="x-none" sz="2000" dirty="0"/>
          </a:p>
          <a:p>
            <a:pPr lvl="2" eaLnBrk="1" hangingPunct="1">
              <a:buFont typeface="Wingdings" panose="05000000000000000000" pitchFamily="2" charset="2"/>
              <a:buChar char="ü"/>
            </a:pPr>
            <a:r>
              <a:rPr lang="en-GB" altLang="en-US" sz="1600" dirty="0"/>
              <a:t>Compile errors,</a:t>
            </a:r>
            <a:endParaRPr lang="en-GB" altLang="en-US" sz="1600" dirty="0"/>
          </a:p>
          <a:p>
            <a:pPr lvl="2" eaLnBrk="1" hangingPunct="1">
              <a:buFont typeface="Wingdings" panose="05000000000000000000" pitchFamily="2" charset="2"/>
              <a:buChar char="ü"/>
            </a:pPr>
            <a:r>
              <a:rPr lang="en-GB" altLang="en-US" sz="1600" dirty="0"/>
              <a:t>Linking errors,</a:t>
            </a:r>
            <a:endParaRPr lang="en-GB" altLang="en-US" sz="1600" dirty="0"/>
          </a:p>
          <a:p>
            <a:pPr lvl="2" eaLnBrk="1" hangingPunct="1">
              <a:buFont typeface="Wingdings" panose="05000000000000000000" pitchFamily="2" charset="2"/>
              <a:buChar char="ü"/>
            </a:pPr>
            <a:r>
              <a:rPr lang="en-GB" altLang="en-US" sz="1600" dirty="0"/>
              <a:t>Runtime errors</a:t>
            </a:r>
            <a:endParaRPr lang="en-IN" altLang="x-none" sz="1600" dirty="0"/>
          </a:p>
        </p:txBody>
      </p:sp>
      <p:sp>
        <p:nvSpPr>
          <p:cNvPr id="22532" name="Footer Placeholder 1"/>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6"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Key Words</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vert="horz" wrap="square" lIns="182880" tIns="91440" rIns="91440" bIns="45720" numCol="1" anchor="t" anchorCtr="0" compatLnSpc="1">
            <a:normAutofit fontScale="92500" lnSpcReduction="20000"/>
          </a:bodyPr>
          <a:lstStyle/>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Wingdings" panose="05000000000000000000" pitchFamily="2" charset="2"/>
              <a:buChar char="§"/>
              <a:defRPr/>
            </a:pPr>
            <a:r>
              <a:rPr kumimoji="0" lang="en-IN" sz="2400" b="0" i="0" u="none" strike="noStrike" kern="1200" cap="none" spc="0" normalizeH="0" baseline="0" noProof="0" dirty="0">
                <a:ln>
                  <a:noFill/>
                </a:ln>
                <a:solidFill>
                  <a:schemeClr val="tx1"/>
                </a:solidFill>
                <a:effectLst/>
                <a:uLnTx/>
                <a:uFillTx/>
                <a:latin typeface="+mn-lt"/>
                <a:ea typeface="+mn-ea"/>
                <a:cs typeface="+mn-cs"/>
              </a:rPr>
              <a:t>There are a large number of programming languages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in the </a:t>
            </a:r>
            <a:r>
              <a:rPr kumimoji="0" lang="en-IN" sz="2400" b="0" i="0" u="none" strike="noStrike" kern="1200" cap="none" spc="0" normalizeH="0" baseline="0" noProof="0" dirty="0">
                <a:ln>
                  <a:noFill/>
                </a:ln>
                <a:solidFill>
                  <a:schemeClr val="tx1"/>
                </a:solidFill>
                <a:effectLst/>
                <a:uLnTx/>
                <a:uFillTx/>
                <a:latin typeface="+mn-lt"/>
                <a:ea typeface="+mn-ea"/>
                <a:cs typeface="+mn-cs"/>
              </a:rPr>
              <a:t>world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today </a:t>
            </a:r>
            <a:r>
              <a:rPr kumimoji="0" lang="en-IN" sz="2400" b="0" i="0" u="none" strike="noStrike" kern="1200" cap="none" spc="0" normalizeH="0" baseline="0" noProof="0" dirty="0">
                <a:ln>
                  <a:noFill/>
                </a:ln>
                <a:solidFill>
                  <a:schemeClr val="tx1"/>
                </a:solidFill>
                <a:effectLst/>
                <a:uLnTx/>
                <a:uFillTx/>
                <a:latin typeface="+mn-lt"/>
                <a:ea typeface="+mn-ea"/>
                <a:cs typeface="+mn-cs"/>
              </a:rPr>
              <a:t>e</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ven </a:t>
            </a:r>
            <a:r>
              <a:rPr kumimoji="0" lang="en-IN" sz="2400" b="0" i="0" u="none" strike="noStrike" kern="1200" cap="none" spc="0" normalizeH="0" baseline="0" noProof="0" dirty="0">
                <a:ln>
                  <a:noFill/>
                </a:ln>
                <a:solidFill>
                  <a:schemeClr val="tx1"/>
                </a:solidFill>
                <a:effectLst/>
                <a:uLnTx/>
                <a:uFillTx/>
                <a:latin typeface="+mn-lt"/>
                <a:ea typeface="+mn-ea"/>
                <a:cs typeface="+mn-cs"/>
              </a:rPr>
              <a:t>so, there are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several reasons </a:t>
            </a:r>
            <a:r>
              <a:rPr kumimoji="0" lang="en-IN" sz="2400" b="0" i="0" u="none" strike="noStrike" kern="1200" cap="none" spc="0" normalizeH="0" baseline="0" noProof="0" dirty="0">
                <a:ln>
                  <a:noFill/>
                </a:ln>
                <a:solidFill>
                  <a:schemeClr val="tx1"/>
                </a:solidFill>
                <a:effectLst/>
                <a:uLnTx/>
                <a:uFillTx/>
                <a:latin typeface="+mn-lt"/>
                <a:ea typeface="+mn-ea"/>
                <a:cs typeface="+mn-cs"/>
              </a:rPr>
              <a:t>to learn C, some of which are stated as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follows:</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250"/>
              </a:spcBef>
              <a:spcAft>
                <a:spcPts val="0"/>
              </a:spcAft>
              <a:buClr>
                <a:schemeClr val="accent1"/>
              </a:buClr>
              <a:buSzPct val="80000"/>
              <a:buFont typeface="Wingdings 2" panose="05020102010507070707" pitchFamily="18" charset="2"/>
              <a:buNone/>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Arial" panose="020B0604020202020204" pitchFamily="34" charset="0"/>
              <a:buNone/>
              <a:defRPr/>
            </a:pPr>
            <a:r>
              <a:rPr kumimoji="0" lang="en-US" sz="2400" b="1" i="0" u="none" strike="noStrike" kern="1200" cap="none" spc="0" normalizeH="0" baseline="0" noProof="0" dirty="0">
                <a:ln>
                  <a:noFill/>
                </a:ln>
                <a:solidFill>
                  <a:schemeClr val="tx1"/>
                </a:solidFill>
                <a:effectLst/>
                <a:uLnTx/>
                <a:uFillTx/>
                <a:latin typeface="+mn-lt"/>
                <a:ea typeface="+mn-ea"/>
                <a:cs typeface="+mn-cs"/>
              </a:rPr>
              <a:t>a</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 . </a:t>
            </a:r>
            <a:r>
              <a:rPr kumimoji="0" lang="en-US" sz="2400" b="1" i="1" u="none" strike="noStrike" kern="1200" cap="none" spc="0" normalizeH="0" baseline="0" noProof="0" dirty="0" smtClean="0">
                <a:ln>
                  <a:noFill/>
                </a:ln>
                <a:solidFill>
                  <a:schemeClr val="tx1"/>
                </a:solidFill>
                <a:effectLst/>
                <a:uLnTx/>
                <a:uFillTx/>
                <a:latin typeface="+mn-lt"/>
                <a:ea typeface="+mn-ea"/>
                <a:cs typeface="+mn-cs"/>
              </a:rPr>
              <a:t>C is quick</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Arial" panose="020B0604020202020204" pitchFamily="34" charset="0"/>
              <a:buNone/>
              <a:defRPr/>
            </a:pPr>
            <a:r>
              <a:rPr kumimoji="0" lang="en-IN" sz="2400" b="1" i="0" u="none" strike="noStrike" kern="1200" cap="none" spc="0" normalizeH="0" baseline="0" noProof="0" dirty="0">
                <a:ln>
                  <a:noFill/>
                </a:ln>
                <a:solidFill>
                  <a:schemeClr val="tx1"/>
                </a:solidFill>
                <a:effectLst/>
                <a:uLnTx/>
                <a:uFillTx/>
                <a:latin typeface="+mn-lt"/>
                <a:ea typeface="+mn-ea"/>
                <a:cs typeface="+mn-cs"/>
              </a:rPr>
              <a:t>b</a:t>
            </a:r>
            <a:r>
              <a:rPr kumimoji="0" lang="en-IN" sz="2400" b="1" i="0" u="none" strike="noStrike" kern="1200" cap="none" spc="0" normalizeH="0" baseline="0" noProof="0" dirty="0" smtClean="0">
                <a:ln>
                  <a:noFill/>
                </a:ln>
                <a:solidFill>
                  <a:schemeClr val="tx1"/>
                </a:solidFill>
                <a:effectLst/>
                <a:uLnTx/>
                <a:uFillTx/>
                <a:latin typeface="+mn-lt"/>
                <a:ea typeface="+mn-ea"/>
                <a:cs typeface="+mn-cs"/>
              </a:rPr>
              <a:t> . </a:t>
            </a:r>
            <a:r>
              <a:rPr kumimoji="0" lang="en-IN" sz="2400" b="1" i="1" u="none" strike="noStrike" kern="1200" cap="none" spc="0" normalizeH="0" baseline="0" noProof="0" dirty="0" smtClean="0">
                <a:ln>
                  <a:noFill/>
                </a:ln>
                <a:solidFill>
                  <a:schemeClr val="tx1"/>
                </a:solidFill>
                <a:effectLst/>
                <a:uLnTx/>
                <a:uFillTx/>
                <a:latin typeface="+mn-lt"/>
                <a:ea typeface="+mn-ea"/>
                <a:cs typeface="+mn-cs"/>
              </a:rPr>
              <a:t>C </a:t>
            </a:r>
            <a:r>
              <a:rPr kumimoji="0" lang="en-IN" sz="2400" b="1" i="1" u="none" strike="noStrike" kern="1200" cap="none" spc="0" normalizeH="0" baseline="0" noProof="0" dirty="0">
                <a:ln>
                  <a:noFill/>
                </a:ln>
                <a:solidFill>
                  <a:schemeClr val="tx1"/>
                </a:solidFill>
                <a:effectLst/>
                <a:uLnTx/>
                <a:uFillTx/>
                <a:latin typeface="+mn-lt"/>
                <a:ea typeface="+mn-ea"/>
                <a:cs typeface="+mn-cs"/>
              </a:rPr>
              <a:t>is a core </a:t>
            </a:r>
            <a:r>
              <a:rPr kumimoji="0" lang="en-IN" sz="2400" b="1" i="1" u="none" strike="noStrike" kern="1200" cap="none" spc="0" normalizeH="0" baseline="0" noProof="0" dirty="0" smtClean="0">
                <a:ln>
                  <a:noFill/>
                </a:ln>
                <a:solidFill>
                  <a:schemeClr val="tx1"/>
                </a:solidFill>
                <a:effectLst/>
                <a:uLnTx/>
                <a:uFillTx/>
                <a:latin typeface="+mn-lt"/>
                <a:ea typeface="+mn-ea"/>
                <a:cs typeface="+mn-cs"/>
              </a:rPr>
              <a:t>language </a:t>
            </a:r>
            <a:r>
              <a:rPr kumimoji="0" lang="en-IN"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In </a:t>
            </a:r>
            <a:r>
              <a:rPr kumimoji="0" lang="en-IN" sz="2400" b="0" i="0" u="none" strike="noStrike" kern="1200" cap="none" spc="0" normalizeH="0" baseline="0" noProof="0" dirty="0">
                <a:ln>
                  <a:noFill/>
                </a:ln>
                <a:solidFill>
                  <a:schemeClr val="tx1"/>
                </a:solidFill>
                <a:effectLst/>
                <a:uLnTx/>
                <a:uFillTx/>
                <a:latin typeface="+mn-lt"/>
                <a:ea typeface="+mn-ea"/>
                <a:cs typeface="+mn-cs"/>
              </a:rPr>
              <a:t>computing, C is a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general purpose, cross-platform</a:t>
            </a:r>
            <a:r>
              <a:rPr kumimoji="0" lang="en-IN" sz="2400" b="0" i="0" u="none" strike="noStrike" kern="1200" cap="none" spc="0" normalizeH="0" baseline="0" noProof="0" dirty="0">
                <a:ln>
                  <a:noFill/>
                </a:ln>
                <a:solidFill>
                  <a:schemeClr val="tx1"/>
                </a:solidFill>
                <a:effectLst/>
                <a:uLnTx/>
                <a:uFillTx/>
                <a:latin typeface="+mn-lt"/>
                <a:ea typeface="+mn-ea"/>
                <a:cs typeface="+mn-cs"/>
              </a:rPr>
              <a:t>, block structured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procedural, imperative computer </a:t>
            </a:r>
            <a:r>
              <a:rPr kumimoji="0" lang="en-IN" sz="2400" b="0" i="0" u="none" strike="noStrike" kern="1200" cap="none" spc="0" normalizeH="0" baseline="0" noProof="0" dirty="0">
                <a:ln>
                  <a:noFill/>
                </a:ln>
                <a:solidFill>
                  <a:schemeClr val="tx1"/>
                </a:solidFill>
                <a:effectLst/>
                <a:uLnTx/>
                <a:uFillTx/>
                <a:latin typeface="+mn-lt"/>
                <a:ea typeface="+mn-ea"/>
                <a:cs typeface="+mn-cs"/>
              </a:rPr>
              <a:t>programming language.</a:t>
            </a:r>
            <a:endParaRPr kumimoji="0" lang="en-IN" sz="2400" b="1"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Arial" panose="020B0604020202020204" pitchFamily="34" charset="0"/>
              <a:buNone/>
              <a:defRPr/>
            </a:pPr>
            <a:r>
              <a:rPr kumimoji="0" lang="en-US" sz="2400" b="1" i="0" u="none" strike="noStrike" kern="1200" cap="none" spc="0" normalizeH="0" baseline="0" noProof="0" dirty="0">
                <a:ln>
                  <a:noFill/>
                </a:ln>
                <a:solidFill>
                  <a:schemeClr val="tx1"/>
                </a:solidFill>
                <a:effectLst/>
                <a:uLnTx/>
                <a:uFillTx/>
                <a:latin typeface="+mn-lt"/>
                <a:ea typeface="+mn-ea"/>
                <a:cs typeface="+mn-cs"/>
              </a:rPr>
              <a:t>c</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1" i="1" u="none" strike="noStrike" kern="1200" cap="none" spc="0" normalizeH="0" baseline="0" noProof="0" dirty="0" smtClean="0">
                <a:ln>
                  <a:noFill/>
                </a:ln>
                <a:solidFill>
                  <a:schemeClr val="tx1"/>
                </a:solidFill>
                <a:effectLst/>
                <a:uLnTx/>
                <a:uFillTx/>
                <a:latin typeface="+mn-lt"/>
                <a:ea typeface="+mn-ea"/>
                <a:cs typeface="+mn-cs"/>
              </a:rPr>
              <a:t>. C is a small language</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IN" sz="2400" b="0" i="0" u="none" strike="noStrike" kern="1200" cap="none" spc="0" normalizeH="0" baseline="0" noProof="0" dirty="0">
                <a:ln>
                  <a:noFill/>
                </a:ln>
                <a:solidFill>
                  <a:schemeClr val="tx1"/>
                </a:solidFill>
                <a:effectLst/>
                <a:uLnTx/>
                <a:uFillTx/>
                <a:latin typeface="+mn-lt"/>
                <a:ea typeface="+mn-ea"/>
                <a:cs typeface="+mn-cs"/>
              </a:rPr>
              <a:t>C has only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thirty-two keywords. This </a:t>
            </a:r>
            <a:r>
              <a:rPr kumimoji="0" lang="en-IN" sz="2400" b="0" i="0" u="none" strike="noStrike" kern="1200" cap="none" spc="0" normalizeH="0" baseline="0" noProof="0" dirty="0">
                <a:ln>
                  <a:noFill/>
                </a:ln>
                <a:solidFill>
                  <a:schemeClr val="tx1"/>
                </a:solidFill>
                <a:effectLst/>
                <a:uLnTx/>
                <a:uFillTx/>
                <a:latin typeface="+mn-lt"/>
                <a:ea typeface="+mn-ea"/>
                <a:cs typeface="+mn-cs"/>
              </a:rPr>
              <a:t>makes it relatively easy to learn compared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to bulkier languages.</a:t>
            </a:r>
            <a:endParaRPr kumimoji="0" lang="en-US" sz="2400" b="1" i="0" u="none" strike="noStrike" kern="1200" cap="none" spc="0" normalizeH="0" baseline="0" noProof="0" dirty="0">
              <a:ln>
                <a:noFill/>
              </a:ln>
              <a:solidFill>
                <a:schemeClr val="tx1"/>
              </a:solidFill>
              <a:effectLst/>
              <a:uLnTx/>
              <a:uFillTx/>
              <a:latin typeface="+mn-lt"/>
              <a:ea typeface="+mn-ea"/>
              <a:cs typeface="+mn-cs"/>
            </a:endParaRPr>
          </a:p>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Arial" panose="020B0604020202020204" pitchFamily="34" charset="0"/>
              <a:buNone/>
              <a:defRPr/>
            </a:pPr>
            <a:r>
              <a:rPr kumimoji="0" lang="en-US" sz="2400" b="1" i="0" u="none" strike="noStrike" kern="1200" cap="none" spc="0" normalizeH="0" baseline="0" noProof="0" dirty="0">
                <a:ln>
                  <a:noFill/>
                </a:ln>
                <a:solidFill>
                  <a:schemeClr val="tx1"/>
                </a:solidFill>
                <a:effectLst/>
                <a:uLnTx/>
                <a:uFillTx/>
                <a:latin typeface="+mn-lt"/>
                <a:ea typeface="+mn-ea"/>
                <a:cs typeface="+mn-cs"/>
              </a:rPr>
              <a:t>d</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 . </a:t>
            </a:r>
            <a:r>
              <a:rPr kumimoji="0" lang="en-US" sz="2400" b="1" i="1" u="none" strike="noStrike" kern="1200" cap="none" spc="0" normalizeH="0" baseline="0" noProof="0" dirty="0" smtClean="0">
                <a:ln>
                  <a:noFill/>
                </a:ln>
                <a:solidFill>
                  <a:schemeClr val="tx1"/>
                </a:solidFill>
                <a:effectLst/>
                <a:uLnTx/>
                <a:uFillTx/>
                <a:latin typeface="+mn-lt"/>
                <a:ea typeface="+mn-ea"/>
                <a:cs typeface="+mn-cs"/>
              </a:rPr>
              <a:t>C is portable</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a:t>
            </a: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1" fontAlgn="auto" latinLnBrk="0" hangingPunct="1">
              <a:lnSpc>
                <a:spcPct val="100000"/>
              </a:lnSpc>
              <a:spcBef>
                <a:spcPts val="250"/>
              </a:spcBef>
              <a:spcAft>
                <a:spcPts val="0"/>
              </a:spcAft>
              <a:buClr>
                <a:schemeClr val="accent1"/>
              </a:buClr>
              <a:buSzPct val="80000"/>
              <a:buFont typeface="Arial" panose="020B0604020202020204" pitchFamily="34" charset="0"/>
              <a:buNone/>
              <a:defRPr/>
            </a:pPr>
            <a:endParaRPr kumimoji="0" lang="en-IN" sz="2400" b="1" i="0" u="none" strike="noStrike" kern="1200" cap="none" spc="0" normalizeH="0" baseline="0" noProof="0" dirty="0" smtClean="0">
              <a:ln>
                <a:noFill/>
              </a:ln>
              <a:solidFill>
                <a:schemeClr val="tx1"/>
              </a:solidFill>
              <a:effectLst/>
              <a:uLnTx/>
              <a:uFillTx/>
              <a:latin typeface="+mn-lt"/>
              <a:ea typeface="+mn-ea"/>
              <a:cs typeface="+mn-cs"/>
            </a:endParaRPr>
          </a:p>
          <a:p>
            <a:pPr marL="265430" marR="0" lvl="0" indent="-265430" algn="l" defTabSz="914400" rtl="0" eaLnBrk="1" fontAlgn="auto" latinLnBrk="0" hangingPunct="1">
              <a:lnSpc>
                <a:spcPct val="100000"/>
              </a:lnSpc>
              <a:spcBef>
                <a:spcPts val="250"/>
              </a:spcBef>
              <a:spcAft>
                <a:spcPts val="0"/>
              </a:spcAft>
              <a:buClr>
                <a:schemeClr val="accent1"/>
              </a:buClr>
              <a:buSzPct val="80000"/>
              <a:buFont typeface="Arial" panose="020B0604020202020204" pitchFamily="34" charset="0"/>
              <a:buNone/>
              <a:defRPr/>
            </a:pPr>
            <a:endParaRPr kumimoji="0" lang="en-I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23556" name="Footer Placeholder 1"/>
          <p:cNvSpPr txBox="1">
            <a:spLocks noGrp="1"/>
          </p:cNvSpPr>
          <p:nvPr>
            <p:ph type="ftr" sz="quarter" idx="3"/>
          </p:nvPr>
        </p:nvSpPr>
        <p:spPr bwMode="auto">
          <a:noFill/>
        </p:spPr>
        <p:txBody>
          <a:bodyPr wrap="square" numCol="1" anchor="b" anchorCtr="0" compatLnSpc="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rPr>
              <a:t>© Oxford University Press 2013. All rights reserved.</a:t>
            </a:r>
            <a:endParaRPr kumimoji="0" lang="en-US" sz="1000" b="0" i="0" u="none" strike="noStrike" kern="1200" cap="none" spc="0" normalizeH="0" baseline="0" noProof="0" dirty="0" smtClean="0">
              <a:ln>
                <a:noFill/>
              </a:ln>
              <a:solidFill>
                <a:schemeClr val="tx1">
                  <a:lumMod val="50000"/>
                </a:schemeClr>
              </a:solidFill>
              <a:effectLst/>
              <a:uLnTx/>
              <a:uFillTx/>
              <a:latin typeface="Arial" panose="020B0604020202020204" pitchFamily="34" charset="0"/>
              <a:ea typeface="+mn-ea"/>
              <a:cs typeface="+mn-cs"/>
            </a:endParaRPr>
          </a:p>
        </p:txBody>
      </p:sp>
      <p:sp>
        <p:nvSpPr>
          <p:cNvPr id="6" name="Title 1"/>
          <p:cNvSpPr txBox="1"/>
          <p:nvPr/>
        </p:nvSpPr>
        <p:spPr>
          <a:xfrm>
            <a:off x="611188" y="476250"/>
            <a:ext cx="8077200" cy="1052513"/>
          </a:xfrm>
          <a:prstGeom prst="rect">
            <a:avLst/>
          </a:prstGeom>
        </p:spPr>
        <p:style>
          <a:lnRef idx="0">
            <a:schemeClr val="accent6"/>
          </a:lnRef>
          <a:fillRef idx="3">
            <a:schemeClr val="accent6"/>
          </a:fillRef>
          <a:effectRef idx="3">
            <a:schemeClr val="accent6"/>
          </a:effectRef>
          <a:fontRef idx="minor">
            <a:schemeClr val="lt1"/>
          </a:fontRef>
        </p:style>
        <p:txBody>
          <a:bodyPr anchor="b">
            <a:normAutofit/>
          </a:bodyPr>
          <a:lstStyle>
            <a:lvl1pPr algn="l" rtl="0" eaLnBrk="1" latinLnBrk="0" hangingPunct="1">
              <a:spcBef>
                <a:spcPct val="0"/>
              </a:spcBef>
              <a:buNone/>
              <a:defRPr kumimoji="0" sz="3600" b="1" kern="1200">
                <a:solidFill>
                  <a:schemeClr val="lt1"/>
                </a:solidFill>
                <a:effectLst>
                  <a:outerShdw blurRad="53975" dist="22860" dir="5400000" algn="tl" rotWithShape="0">
                    <a:srgbClr val="000000">
                      <a:alpha val="55000"/>
                    </a:srgbClr>
                  </a:outerShdw>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prstClr val="white"/>
                </a:solidFill>
                <a:effectLst>
                  <a:outerShdw blurRad="53975" dist="22860" dir="5400000" algn="tl" rotWithShape="0">
                    <a:srgbClr val="000000">
                      <a:alpha val="55000"/>
                    </a:srgbClr>
                  </a:outerShdw>
                </a:effectLst>
                <a:uLnTx/>
                <a:uFillTx/>
                <a:latin typeface="+mn-lt"/>
                <a:ea typeface="+mn-ea"/>
                <a:cs typeface="+mn-cs"/>
              </a:rPr>
              <a:t>Why Learn “C” ?</a:t>
            </a:r>
            <a:endParaRPr kumimoji="0" lang="en-US" sz="3600" b="1" i="0" u="none" strike="noStrike" kern="1200" cap="none" spc="0" normalizeH="0" baseline="0" noProof="0" dirty="0">
              <a:ln>
                <a:noFill/>
              </a:ln>
              <a:solidFill>
                <a:prstClr val="white"/>
              </a:solidFill>
              <a:effectLst>
                <a:outerShdw blurRad="53975" dist="22860" dir="5400000" algn="tl" rotWithShape="0">
                  <a:srgbClr val="000000">
                    <a:alpha val="55000"/>
                  </a:srgbClr>
                </a:outerShdw>
              </a:effectLst>
              <a:uLnTx/>
              <a:uFillTx/>
              <a:latin typeface="+mn-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Custom 4">
      <a:dk1>
        <a:srgbClr val="217435"/>
      </a:dk1>
      <a:lt1>
        <a:sysClr val="window" lastClr="FFFFFF"/>
      </a:lt1>
      <a:dk2>
        <a:srgbClr val="5BD078"/>
      </a:dk2>
      <a:lt2>
        <a:srgbClr val="C6E7FC"/>
      </a:lt2>
      <a:accent1>
        <a:srgbClr val="217435"/>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30854</Words>
  <Application>WPS Presentation</Application>
  <PresentationFormat>On-screen Show (4:3)</PresentationFormat>
  <Paragraphs>939</Paragraphs>
  <Slides>78</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78</vt:i4>
      </vt:variant>
    </vt:vector>
  </HeadingPairs>
  <TitlesOfParts>
    <vt:vector size="91" baseType="lpstr">
      <vt:lpstr>Arial</vt:lpstr>
      <vt:lpstr>SimSun</vt:lpstr>
      <vt:lpstr>Wingdings</vt:lpstr>
      <vt:lpstr>Verdana</vt:lpstr>
      <vt:lpstr>Wingdings 2</vt:lpstr>
      <vt:lpstr>Verdana</vt:lpstr>
      <vt:lpstr>Wingdings 2</vt:lpstr>
      <vt:lpstr>Calibri</vt:lpstr>
      <vt:lpstr>Microsoft YaHei</vt:lpstr>
      <vt:lpstr>Arial Unicode MS</vt:lpstr>
      <vt:lpstr>Cambria</vt:lpstr>
      <vt:lpstr>Cambria Math</vt:lpstr>
      <vt:lpstr>Aspect</vt:lpstr>
      <vt:lpstr>Basics of “C”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Types of C Constant</vt:lpstr>
      <vt:lpstr>Rules for Constructing Const</vt:lpstr>
      <vt:lpstr>Rules for Constructing Const</vt:lpstr>
      <vt:lpstr>Rules for Constructing Const</vt:lpstr>
      <vt:lpstr>Constant example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:Basics of C</dc:title>
  <dc:creator>MS.Khurshid@oup.com</dc:creator>
  <cp:lastModifiedBy>KIIT</cp:lastModifiedBy>
  <cp:revision>212</cp:revision>
  <dcterms:created xsi:type="dcterms:W3CDTF">2012-09-17T07:12:00Z</dcterms:created>
  <dcterms:modified xsi:type="dcterms:W3CDTF">2021-10-28T07:47:04Z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1033-11.2.0.10323</vt:lpwstr>
  </property>
  <property fmtid="{D5CDD505-2E9C-101B-9397-08002B2CF9AE}" pid="3" name="ICV">
    <vt:lpwstr>B4F494778BC44F4DB317E4CCA4A4E195</vt:lpwstr>
  </property>
</Properties>
</file>